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8" r:id="rId36"/>
    <p:sldId id="291" r:id="rId37"/>
    <p:sldId id="292" r:id="rId38"/>
    <p:sldId id="293" r:id="rId39"/>
    <p:sldId id="294" r:id="rId40"/>
    <p:sldId id="295" r:id="rId41"/>
    <p:sldId id="296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6274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 Saisissez une citation ici. »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 - Foncé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4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3.png"/><Relationship Id="rId7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77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4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91.png"/><Relationship Id="rId5" Type="http://schemas.openxmlformats.org/officeDocument/2006/relationships/image" Target="../media/image29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" Type="http://schemas.openxmlformats.org/officeDocument/2006/relationships/image" Target="../media/image77.png"/><Relationship Id="rId21" Type="http://schemas.openxmlformats.org/officeDocument/2006/relationships/image" Target="../media/image116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2" Type="http://schemas.openxmlformats.org/officeDocument/2006/relationships/image" Target="../media/image4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29.png"/><Relationship Id="rId24" Type="http://schemas.openxmlformats.org/officeDocument/2006/relationships/image" Target="../media/image119.png"/><Relationship Id="rId5" Type="http://schemas.openxmlformats.org/officeDocument/2006/relationships/image" Target="../media/image105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10" Type="http://schemas.openxmlformats.org/officeDocument/2006/relationships/image" Target="../media/image107.png"/><Relationship Id="rId19" Type="http://schemas.openxmlformats.org/officeDocument/2006/relationships/image" Target="../media/image114.png"/><Relationship Id="rId4" Type="http://schemas.openxmlformats.org/officeDocument/2006/relationships/image" Target="../media/image104.png"/><Relationship Id="rId9" Type="http://schemas.openxmlformats.org/officeDocument/2006/relationships/image" Target="../media/image97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26" Type="http://schemas.openxmlformats.org/officeDocument/2006/relationships/image" Target="../media/image140.png"/><Relationship Id="rId3" Type="http://schemas.openxmlformats.org/officeDocument/2006/relationships/image" Target="../media/image77.png"/><Relationship Id="rId21" Type="http://schemas.openxmlformats.org/officeDocument/2006/relationships/image" Target="../media/image135.png"/><Relationship Id="rId7" Type="http://schemas.openxmlformats.org/officeDocument/2006/relationships/image" Target="../media/image29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2" Type="http://schemas.openxmlformats.org/officeDocument/2006/relationships/image" Target="../media/image4.png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5" Type="http://schemas.openxmlformats.org/officeDocument/2006/relationships/image" Target="../media/image95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86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Relationship Id="rId27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77.png"/><Relationship Id="rId7" Type="http://schemas.openxmlformats.org/officeDocument/2006/relationships/image" Target="../media/image143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" Type="http://schemas.openxmlformats.org/officeDocument/2006/relationships/image" Target="../media/image4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46.png"/><Relationship Id="rId5" Type="http://schemas.openxmlformats.org/officeDocument/2006/relationships/image" Target="../media/image141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openxmlformats.org/officeDocument/2006/relationships/image" Target="../media/image78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4.png"/><Relationship Id="rId7" Type="http://schemas.openxmlformats.org/officeDocument/2006/relationships/image" Target="../media/image15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openxmlformats.org/officeDocument/2006/relationships/image" Target="../media/image4.png"/><Relationship Id="rId21" Type="http://schemas.openxmlformats.org/officeDocument/2006/relationships/image" Target="../media/image175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image" Target="../media/image158.png"/><Relationship Id="rId16" Type="http://schemas.openxmlformats.org/officeDocument/2006/relationships/image" Target="../media/image170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19" Type="http://schemas.openxmlformats.org/officeDocument/2006/relationships/image" Target="../media/image173.png"/><Relationship Id="rId4" Type="http://schemas.openxmlformats.org/officeDocument/2006/relationships/image" Target="../media/image148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Relationship Id="rId22" Type="http://schemas.openxmlformats.org/officeDocument/2006/relationships/image" Target="../media/image1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73.png"/><Relationship Id="rId26" Type="http://schemas.openxmlformats.org/officeDocument/2006/relationships/image" Target="../media/image181.png"/><Relationship Id="rId3" Type="http://schemas.openxmlformats.org/officeDocument/2006/relationships/image" Target="../media/image4.png"/><Relationship Id="rId21" Type="http://schemas.openxmlformats.org/officeDocument/2006/relationships/image" Target="../media/image176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5" Type="http://schemas.openxmlformats.org/officeDocument/2006/relationships/image" Target="../media/image180.png"/><Relationship Id="rId2" Type="http://schemas.openxmlformats.org/officeDocument/2006/relationships/image" Target="../media/image158.png"/><Relationship Id="rId16" Type="http://schemas.openxmlformats.org/officeDocument/2006/relationships/image" Target="../media/image171.png"/><Relationship Id="rId20" Type="http://schemas.openxmlformats.org/officeDocument/2006/relationships/image" Target="../media/image175.png"/><Relationship Id="rId29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166.png"/><Relationship Id="rId24" Type="http://schemas.openxmlformats.org/officeDocument/2006/relationships/image" Target="../media/image179.png"/><Relationship Id="rId5" Type="http://schemas.openxmlformats.org/officeDocument/2006/relationships/image" Target="../media/image159.png"/><Relationship Id="rId15" Type="http://schemas.openxmlformats.org/officeDocument/2006/relationships/image" Target="../media/image170.png"/><Relationship Id="rId23" Type="http://schemas.openxmlformats.org/officeDocument/2006/relationships/image" Target="../media/image178.png"/><Relationship Id="rId28" Type="http://schemas.openxmlformats.org/officeDocument/2006/relationships/image" Target="../media/image183.png"/><Relationship Id="rId10" Type="http://schemas.openxmlformats.org/officeDocument/2006/relationships/image" Target="../media/image165.png"/><Relationship Id="rId19" Type="http://schemas.openxmlformats.org/officeDocument/2006/relationships/image" Target="../media/image174.png"/><Relationship Id="rId4" Type="http://schemas.openxmlformats.org/officeDocument/2006/relationships/image" Target="../media/image148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Relationship Id="rId22" Type="http://schemas.openxmlformats.org/officeDocument/2006/relationships/image" Target="../media/image177.png"/><Relationship Id="rId27" Type="http://schemas.openxmlformats.org/officeDocument/2006/relationships/image" Target="../media/image182.png"/><Relationship Id="rId30" Type="http://schemas.openxmlformats.org/officeDocument/2006/relationships/image" Target="../media/image1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3" Type="http://schemas.openxmlformats.org/officeDocument/2006/relationships/image" Target="../media/image13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5" Type="http://schemas.openxmlformats.org/officeDocument/2006/relationships/image" Target="../media/image196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5.png"/><Relationship Id="rId3" Type="http://schemas.openxmlformats.org/officeDocument/2006/relationships/image" Target="../media/image29.png"/><Relationship Id="rId7" Type="http://schemas.openxmlformats.org/officeDocument/2006/relationships/image" Target="../media/image200.png"/><Relationship Id="rId12" Type="http://schemas.openxmlformats.org/officeDocument/2006/relationships/image" Target="../media/image204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9.png"/><Relationship Id="rId11" Type="http://schemas.openxmlformats.org/officeDocument/2006/relationships/image" Target="../media/image203.png"/><Relationship Id="rId5" Type="http://schemas.openxmlformats.org/officeDocument/2006/relationships/image" Target="../media/image198.png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2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141.png"/><Relationship Id="rId7" Type="http://schemas.openxmlformats.org/officeDocument/2006/relationships/image" Target="../media/image4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43.png"/><Relationship Id="rId10" Type="http://schemas.openxmlformats.org/officeDocument/2006/relationships/image" Target="../media/image209.png"/><Relationship Id="rId4" Type="http://schemas.openxmlformats.org/officeDocument/2006/relationships/image" Target="../media/image142.png"/><Relationship Id="rId9" Type="http://schemas.openxmlformats.org/officeDocument/2006/relationships/image" Target="../media/image2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21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2.png"/><Relationship Id="rId11" Type="http://schemas.openxmlformats.org/officeDocument/2006/relationships/image" Target="../media/image215.png"/><Relationship Id="rId5" Type="http://schemas.openxmlformats.org/officeDocument/2006/relationships/image" Target="../media/image211.png"/><Relationship Id="rId10" Type="http://schemas.openxmlformats.org/officeDocument/2006/relationships/image" Target="../media/image214.png"/><Relationship Id="rId4" Type="http://schemas.openxmlformats.org/officeDocument/2006/relationships/image" Target="../media/image77.png"/><Relationship Id="rId9" Type="http://schemas.openxmlformats.org/officeDocument/2006/relationships/image" Target="../media/image2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7.png"/><Relationship Id="rId7" Type="http://schemas.openxmlformats.org/officeDocument/2006/relationships/image" Target="../media/image2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9.png"/><Relationship Id="rId5" Type="http://schemas.openxmlformats.org/officeDocument/2006/relationships/image" Target="../media/image77.png"/><Relationship Id="rId10" Type="http://schemas.openxmlformats.org/officeDocument/2006/relationships/image" Target="../media/image223.png"/><Relationship Id="rId4" Type="http://schemas.openxmlformats.org/officeDocument/2006/relationships/image" Target="../media/image218.png"/><Relationship Id="rId9" Type="http://schemas.openxmlformats.org/officeDocument/2006/relationships/image" Target="../media/image2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231.png"/><Relationship Id="rId18" Type="http://schemas.openxmlformats.org/officeDocument/2006/relationships/image" Target="../media/image236.png"/><Relationship Id="rId3" Type="http://schemas.openxmlformats.org/officeDocument/2006/relationships/image" Target="../media/image13.png"/><Relationship Id="rId7" Type="http://schemas.openxmlformats.org/officeDocument/2006/relationships/image" Target="../media/image226.png"/><Relationship Id="rId12" Type="http://schemas.openxmlformats.org/officeDocument/2006/relationships/image" Target="../media/image230.png"/><Relationship Id="rId17" Type="http://schemas.openxmlformats.org/officeDocument/2006/relationships/image" Target="../media/image235.png"/><Relationship Id="rId2" Type="http://schemas.openxmlformats.org/officeDocument/2006/relationships/image" Target="../media/image224.png"/><Relationship Id="rId16" Type="http://schemas.openxmlformats.org/officeDocument/2006/relationships/image" Target="../media/image2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5.png"/><Relationship Id="rId11" Type="http://schemas.openxmlformats.org/officeDocument/2006/relationships/image" Target="../media/image77.png"/><Relationship Id="rId5" Type="http://schemas.openxmlformats.org/officeDocument/2006/relationships/image" Target="../media/image222.png"/><Relationship Id="rId15" Type="http://schemas.openxmlformats.org/officeDocument/2006/relationships/image" Target="../media/image233.png"/><Relationship Id="rId10" Type="http://schemas.openxmlformats.org/officeDocument/2006/relationships/image" Target="../media/image229.png"/><Relationship Id="rId19" Type="http://schemas.openxmlformats.org/officeDocument/2006/relationships/image" Target="../media/image237.png"/><Relationship Id="rId4" Type="http://schemas.openxmlformats.org/officeDocument/2006/relationships/image" Target="../media/image4.png"/><Relationship Id="rId9" Type="http://schemas.openxmlformats.org/officeDocument/2006/relationships/image" Target="../media/image228.png"/><Relationship Id="rId14" Type="http://schemas.openxmlformats.org/officeDocument/2006/relationships/image" Target="../media/image2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4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7.png"/><Relationship Id="rId2" Type="http://schemas.openxmlformats.org/officeDocument/2006/relationships/image" Target="../media/image238.png"/><Relationship Id="rId16" Type="http://schemas.openxmlformats.org/officeDocument/2006/relationships/image" Target="../media/image2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85.png"/><Relationship Id="rId5" Type="http://schemas.openxmlformats.org/officeDocument/2006/relationships/image" Target="../media/image239.png"/><Relationship Id="rId15" Type="http://schemas.openxmlformats.org/officeDocument/2006/relationships/image" Target="../media/image242.png"/><Relationship Id="rId10" Type="http://schemas.openxmlformats.org/officeDocument/2006/relationships/image" Target="../media/image199.png"/><Relationship Id="rId4" Type="http://schemas.openxmlformats.org/officeDocument/2006/relationships/image" Target="../media/image4.png"/><Relationship Id="rId9" Type="http://schemas.openxmlformats.org/officeDocument/2006/relationships/image" Target="../media/image198.png"/><Relationship Id="rId14" Type="http://schemas.openxmlformats.org/officeDocument/2006/relationships/image" Target="../media/image2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2.png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12" Type="http://schemas.openxmlformats.org/officeDocument/2006/relationships/image" Target="../media/image2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7.png"/><Relationship Id="rId11" Type="http://schemas.openxmlformats.org/officeDocument/2006/relationships/image" Target="../media/image250.png"/><Relationship Id="rId5" Type="http://schemas.openxmlformats.org/officeDocument/2006/relationships/image" Target="../media/image246.png"/><Relationship Id="rId15" Type="http://schemas.openxmlformats.org/officeDocument/2006/relationships/image" Target="../media/image254.png"/><Relationship Id="rId10" Type="http://schemas.openxmlformats.org/officeDocument/2006/relationships/image" Target="../media/image77.png"/><Relationship Id="rId4" Type="http://schemas.openxmlformats.org/officeDocument/2006/relationships/image" Target="../media/image245.png"/><Relationship Id="rId9" Type="http://schemas.openxmlformats.org/officeDocument/2006/relationships/image" Target="../media/image249.png"/><Relationship Id="rId14" Type="http://schemas.openxmlformats.org/officeDocument/2006/relationships/image" Target="../media/image2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65.png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12" Type="http://schemas.openxmlformats.org/officeDocument/2006/relationships/image" Target="../media/image264.png"/><Relationship Id="rId17" Type="http://schemas.openxmlformats.org/officeDocument/2006/relationships/image" Target="../media/image267.png"/><Relationship Id="rId2" Type="http://schemas.openxmlformats.org/officeDocument/2006/relationships/image" Target="../media/image29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8.png"/><Relationship Id="rId11" Type="http://schemas.openxmlformats.org/officeDocument/2006/relationships/image" Target="../media/image263.png"/><Relationship Id="rId5" Type="http://schemas.openxmlformats.org/officeDocument/2006/relationships/image" Target="../media/image257.png"/><Relationship Id="rId15" Type="http://schemas.openxmlformats.org/officeDocument/2006/relationships/image" Target="../media/image266.png"/><Relationship Id="rId10" Type="http://schemas.openxmlformats.org/officeDocument/2006/relationships/image" Target="../media/image262.png"/><Relationship Id="rId4" Type="http://schemas.openxmlformats.org/officeDocument/2006/relationships/image" Target="../media/image256.png"/><Relationship Id="rId9" Type="http://schemas.openxmlformats.org/officeDocument/2006/relationships/image" Target="../media/image261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69.png"/><Relationship Id="rId7" Type="http://schemas.openxmlformats.org/officeDocument/2006/relationships/image" Target="../media/image272.png"/><Relationship Id="rId12" Type="http://schemas.openxmlformats.org/officeDocument/2006/relationships/image" Target="../media/image275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1.png"/><Relationship Id="rId11" Type="http://schemas.openxmlformats.org/officeDocument/2006/relationships/image" Target="../media/image199.png"/><Relationship Id="rId5" Type="http://schemas.openxmlformats.org/officeDocument/2006/relationships/image" Target="../media/image4.png"/><Relationship Id="rId10" Type="http://schemas.openxmlformats.org/officeDocument/2006/relationships/image" Target="../media/image198.png"/><Relationship Id="rId4" Type="http://schemas.openxmlformats.org/officeDocument/2006/relationships/image" Target="../media/image270.png"/><Relationship Id="rId9" Type="http://schemas.openxmlformats.org/officeDocument/2006/relationships/image" Target="../media/image2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282.png"/><Relationship Id="rId3" Type="http://schemas.openxmlformats.org/officeDocument/2006/relationships/image" Target="../media/image271.png"/><Relationship Id="rId7" Type="http://schemas.openxmlformats.org/officeDocument/2006/relationships/image" Target="../media/image4.png"/><Relationship Id="rId12" Type="http://schemas.openxmlformats.org/officeDocument/2006/relationships/image" Target="../media/image281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9.png"/><Relationship Id="rId11" Type="http://schemas.openxmlformats.org/officeDocument/2006/relationships/image" Target="../media/image250.png"/><Relationship Id="rId5" Type="http://schemas.openxmlformats.org/officeDocument/2006/relationships/image" Target="../media/image278.png"/><Relationship Id="rId10" Type="http://schemas.openxmlformats.org/officeDocument/2006/relationships/image" Target="../media/image13.png"/><Relationship Id="rId4" Type="http://schemas.openxmlformats.org/officeDocument/2006/relationships/image" Target="../media/image277.png"/><Relationship Id="rId9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85.png"/><Relationship Id="rId18" Type="http://schemas.openxmlformats.org/officeDocument/2006/relationships/image" Target="../media/image30.png"/><Relationship Id="rId3" Type="http://schemas.openxmlformats.org/officeDocument/2006/relationships/image" Target="../media/image284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17" Type="http://schemas.openxmlformats.org/officeDocument/2006/relationships/image" Target="../media/image29.png"/><Relationship Id="rId2" Type="http://schemas.openxmlformats.org/officeDocument/2006/relationships/image" Target="../media/image283.png"/><Relationship Id="rId16" Type="http://schemas.openxmlformats.org/officeDocument/2006/relationships/image" Target="../media/image4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5" Type="http://schemas.openxmlformats.org/officeDocument/2006/relationships/image" Target="../media/image286.png"/><Relationship Id="rId15" Type="http://schemas.openxmlformats.org/officeDocument/2006/relationships/image" Target="../media/image294.png"/><Relationship Id="rId10" Type="http://schemas.openxmlformats.org/officeDocument/2006/relationships/image" Target="../media/image291.png"/><Relationship Id="rId19" Type="http://schemas.openxmlformats.org/officeDocument/2006/relationships/image" Target="../media/image31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Relationship Id="rId1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png"/><Relationship Id="rId5" Type="http://schemas.openxmlformats.org/officeDocument/2006/relationships/image" Target="../media/image296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2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307.png"/><Relationship Id="rId3" Type="http://schemas.openxmlformats.org/officeDocument/2006/relationships/image" Target="../media/image299.png"/><Relationship Id="rId7" Type="http://schemas.openxmlformats.org/officeDocument/2006/relationships/image" Target="../media/image302.png"/><Relationship Id="rId12" Type="http://schemas.openxmlformats.org/officeDocument/2006/relationships/image" Target="../media/image30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png"/><Relationship Id="rId11" Type="http://schemas.openxmlformats.org/officeDocument/2006/relationships/image" Target="../media/image305.png"/><Relationship Id="rId5" Type="http://schemas.openxmlformats.org/officeDocument/2006/relationships/image" Target="../media/image300.png"/><Relationship Id="rId10" Type="http://schemas.openxmlformats.org/officeDocument/2006/relationships/image" Target="../media/image304.png"/><Relationship Id="rId4" Type="http://schemas.openxmlformats.org/officeDocument/2006/relationships/image" Target="../media/image77.png"/><Relationship Id="rId9" Type="http://schemas.openxmlformats.org/officeDocument/2006/relationships/image" Target="../media/image3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0.png"/><Relationship Id="rId12" Type="http://schemas.openxmlformats.org/officeDocument/2006/relationships/image" Target="../media/image7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6.png"/><Relationship Id="rId11" Type="http://schemas.openxmlformats.org/officeDocument/2006/relationships/image" Target="../media/image313.png"/><Relationship Id="rId5" Type="http://schemas.openxmlformats.org/officeDocument/2006/relationships/image" Target="../media/image309.png"/><Relationship Id="rId15" Type="http://schemas.openxmlformats.org/officeDocument/2006/relationships/image" Target="../media/image316.png"/><Relationship Id="rId10" Type="http://schemas.openxmlformats.org/officeDocument/2006/relationships/image" Target="../media/image4.png"/><Relationship Id="rId4" Type="http://schemas.openxmlformats.org/officeDocument/2006/relationships/image" Target="../media/image308.png"/><Relationship Id="rId9" Type="http://schemas.openxmlformats.org/officeDocument/2006/relationships/image" Target="../media/image312.png"/><Relationship Id="rId14" Type="http://schemas.openxmlformats.org/officeDocument/2006/relationships/image" Target="../media/image3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13" Type="http://schemas.openxmlformats.org/officeDocument/2006/relationships/image" Target="../media/image304.png"/><Relationship Id="rId3" Type="http://schemas.openxmlformats.org/officeDocument/2006/relationships/image" Target="../media/image318.png"/><Relationship Id="rId7" Type="http://schemas.openxmlformats.org/officeDocument/2006/relationships/image" Target="../media/image77.png"/><Relationship Id="rId12" Type="http://schemas.openxmlformats.org/officeDocument/2006/relationships/image" Target="../media/image325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11" Type="http://schemas.openxmlformats.org/officeDocument/2006/relationships/image" Target="../media/image324.png"/><Relationship Id="rId5" Type="http://schemas.openxmlformats.org/officeDocument/2006/relationships/image" Target="../media/image4.png"/><Relationship Id="rId15" Type="http://schemas.openxmlformats.org/officeDocument/2006/relationships/image" Target="../media/image327.png"/><Relationship Id="rId10" Type="http://schemas.openxmlformats.org/officeDocument/2006/relationships/image" Target="../media/image323.png"/><Relationship Id="rId4" Type="http://schemas.openxmlformats.org/officeDocument/2006/relationships/image" Target="../media/image319.png"/><Relationship Id="rId9" Type="http://schemas.openxmlformats.org/officeDocument/2006/relationships/image" Target="../media/image322.png"/><Relationship Id="rId14" Type="http://schemas.openxmlformats.org/officeDocument/2006/relationships/image" Target="../media/image3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0.png"/><Relationship Id="rId12" Type="http://schemas.openxmlformats.org/officeDocument/2006/relationships/image" Target="../media/image3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6.png"/><Relationship Id="rId11" Type="http://schemas.openxmlformats.org/officeDocument/2006/relationships/image" Target="../media/image4.png"/><Relationship Id="rId5" Type="http://schemas.openxmlformats.org/officeDocument/2006/relationships/image" Target="../media/image329.png"/><Relationship Id="rId15" Type="http://schemas.openxmlformats.org/officeDocument/2006/relationships/image" Target="../media/image336.png"/><Relationship Id="rId10" Type="http://schemas.openxmlformats.org/officeDocument/2006/relationships/image" Target="../media/image333.png"/><Relationship Id="rId4" Type="http://schemas.openxmlformats.org/officeDocument/2006/relationships/image" Target="../media/image328.png"/><Relationship Id="rId9" Type="http://schemas.openxmlformats.org/officeDocument/2006/relationships/image" Target="../media/image332.png"/><Relationship Id="rId14" Type="http://schemas.openxmlformats.org/officeDocument/2006/relationships/image" Target="../media/image3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11" Type="http://schemas.openxmlformats.org/officeDocument/2006/relationships/image" Target="../media/image76.png"/><Relationship Id="rId5" Type="http://schemas.openxmlformats.org/officeDocument/2006/relationships/image" Target="../media/image13.png"/><Relationship Id="rId10" Type="http://schemas.openxmlformats.org/officeDocument/2006/relationships/image" Target="../media/image85.png"/><Relationship Id="rId4" Type="http://schemas.openxmlformats.org/officeDocument/2006/relationships/image" Target="../media/image337.png"/><Relationship Id="rId9" Type="http://schemas.openxmlformats.org/officeDocument/2006/relationships/image" Target="../media/image3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13" Type="http://schemas.openxmlformats.org/officeDocument/2006/relationships/image" Target="../media/image349.png"/><Relationship Id="rId18" Type="http://schemas.openxmlformats.org/officeDocument/2006/relationships/image" Target="../media/image354.png"/><Relationship Id="rId3" Type="http://schemas.openxmlformats.org/officeDocument/2006/relationships/image" Target="../media/image341.png"/><Relationship Id="rId21" Type="http://schemas.openxmlformats.org/officeDocument/2006/relationships/image" Target="../media/image357.png"/><Relationship Id="rId7" Type="http://schemas.openxmlformats.org/officeDocument/2006/relationships/image" Target="../media/image345.png"/><Relationship Id="rId12" Type="http://schemas.openxmlformats.org/officeDocument/2006/relationships/image" Target="../media/image4.png"/><Relationship Id="rId17" Type="http://schemas.openxmlformats.org/officeDocument/2006/relationships/image" Target="../media/image353.png"/><Relationship Id="rId2" Type="http://schemas.openxmlformats.org/officeDocument/2006/relationships/image" Target="../media/image340.png"/><Relationship Id="rId16" Type="http://schemas.openxmlformats.org/officeDocument/2006/relationships/image" Target="../media/image352.png"/><Relationship Id="rId20" Type="http://schemas.openxmlformats.org/officeDocument/2006/relationships/image" Target="../media/image3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4.png"/><Relationship Id="rId11" Type="http://schemas.openxmlformats.org/officeDocument/2006/relationships/image" Target="../media/image348.png"/><Relationship Id="rId5" Type="http://schemas.openxmlformats.org/officeDocument/2006/relationships/image" Target="../media/image343.png"/><Relationship Id="rId15" Type="http://schemas.openxmlformats.org/officeDocument/2006/relationships/image" Target="../media/image351.png"/><Relationship Id="rId23" Type="http://schemas.openxmlformats.org/officeDocument/2006/relationships/image" Target="../media/image359.png"/><Relationship Id="rId10" Type="http://schemas.openxmlformats.org/officeDocument/2006/relationships/image" Target="../media/image13.png"/><Relationship Id="rId19" Type="http://schemas.openxmlformats.org/officeDocument/2006/relationships/image" Target="../media/image355.png"/><Relationship Id="rId4" Type="http://schemas.openxmlformats.org/officeDocument/2006/relationships/image" Target="../media/image342.png"/><Relationship Id="rId9" Type="http://schemas.openxmlformats.org/officeDocument/2006/relationships/image" Target="../media/image347.png"/><Relationship Id="rId14" Type="http://schemas.openxmlformats.org/officeDocument/2006/relationships/image" Target="../media/image350.png"/><Relationship Id="rId22" Type="http://schemas.openxmlformats.org/officeDocument/2006/relationships/image" Target="../media/image3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1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33.png"/><Relationship Id="rId3" Type="http://schemas.openxmlformats.org/officeDocument/2006/relationships/image" Target="../media/image34.png"/><Relationship Id="rId21" Type="http://schemas.openxmlformats.org/officeDocument/2006/relationships/image" Target="../media/image29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3.png"/><Relationship Id="rId2" Type="http://schemas.openxmlformats.org/officeDocument/2006/relationships/image" Target="../media/image4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1.png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4.jpeg"/><Relationship Id="rId16" Type="http://schemas.openxmlformats.org/officeDocument/2006/relationships/image" Target="../media/image67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logoNEED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18820" y="-835188"/>
            <a:ext cx="1824003" cy="815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 12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1344854"/>
            <a:ext cx="11658114" cy="50941"/>
          </a:xfrm>
          <a:prstGeom prst="rect">
            <a:avLst/>
          </a:prstGeom>
        </p:spPr>
      </p:pic>
      <p:pic>
        <p:nvPicPr>
          <p:cNvPr id="129" name="Capture d’écran 2013-10-15 à 16.36.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44535" y="-841516"/>
            <a:ext cx="1150720" cy="82774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8912780" y="8787154"/>
            <a:ext cx="195649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 cap="small">
                <a:solidFill>
                  <a:srgbClr val="232323"/>
                </a:solidFill>
              </a:defRPr>
            </a:lvl1pPr>
          </a:lstStyle>
          <a:p>
            <a:r>
              <a:t>16 Octobre 2015</a:t>
            </a:r>
          </a:p>
        </p:txBody>
      </p:sp>
      <p:pic>
        <p:nvPicPr>
          <p:cNvPr id="131" name="Image 130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6055513" y="5414516"/>
            <a:ext cx="893775" cy="50811"/>
          </a:xfrm>
          <a:prstGeom prst="rect">
            <a:avLst/>
          </a:prstGeom>
        </p:spPr>
      </p:pic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3125929" y="5831428"/>
            <a:ext cx="6752942" cy="1217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376" tIns="59376" rIns="59376" bIns="59376">
            <a:spAutoFit/>
          </a:bodyPr>
          <a:lstStyle/>
          <a:p>
            <a:pPr>
              <a:lnSpc>
                <a:spcPct val="150000"/>
              </a:lnSpc>
              <a:defRPr sz="22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Axel Laureau</a:t>
            </a:r>
            <a:endParaRPr>
              <a:latin typeface="+mn-lt"/>
              <a:ea typeface="+mn-ea"/>
              <a:cs typeface="+mn-cs"/>
              <a:sym typeface="Gill Sans Light"/>
            </a:endParaRPr>
          </a:p>
          <a:p>
            <a:pPr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LPSC-IN2P3-CNRS / Grenoble-INP</a:t>
            </a:r>
          </a:p>
          <a:p>
            <a:pPr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Co-dirigée par : Pablo Rubiolo, Elsa Merle-Lucotte, Daniel Heuer</a:t>
            </a:r>
          </a:p>
        </p:txBody>
      </p:sp>
      <p:sp>
        <p:nvSpPr>
          <p:cNvPr id="135" name="Shape 135"/>
          <p:cNvSpPr/>
          <p:nvPr/>
        </p:nvSpPr>
        <p:spPr>
          <a:xfrm>
            <a:off x="-84976" y="3829375"/>
            <a:ext cx="13174752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 cap="small">
                <a:solidFill>
                  <a:srgbClr val="232323"/>
                </a:solidFill>
              </a:defRPr>
            </a:pPr>
            <a:r>
              <a:t>Développement de modèles neutroniques </a:t>
            </a:r>
          </a:p>
          <a:p>
            <a:pPr>
              <a:defRPr sz="3100" cap="small">
                <a:solidFill>
                  <a:srgbClr val="232323"/>
                </a:solidFill>
              </a:defRPr>
            </a:pPr>
            <a:r>
              <a:t>pour le couplage thermohydraulique du MSFR </a:t>
            </a:r>
          </a:p>
          <a:p>
            <a:pPr>
              <a:defRPr sz="3100" cap="small">
                <a:solidFill>
                  <a:srgbClr val="232323"/>
                </a:solidFill>
              </a:defRPr>
            </a:pPr>
            <a:r>
              <a:t>et le calcul de paramètres cinétiques effectifs </a:t>
            </a:r>
          </a:p>
        </p:txBody>
      </p:sp>
      <p:pic>
        <p:nvPicPr>
          <p:cNvPr id="136" name="couplage_mesh2_alpha.png"/>
          <p:cNvPicPr>
            <a:picLocks noChangeAspect="1"/>
          </p:cNvPicPr>
          <p:nvPr/>
        </p:nvPicPr>
        <p:blipFill>
          <a:blip r:embed="rId6">
            <a:extLst/>
          </a:blip>
          <a:srcRect t="23622" b="23622"/>
          <a:stretch>
            <a:fillRect/>
          </a:stretch>
        </p:blipFill>
        <p:spPr>
          <a:xfrm>
            <a:off x="10890443" y="8447230"/>
            <a:ext cx="2034797" cy="1073446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5000" endPos="40000" dir="5400000" sy="-100000" algn="bl" rotWithShape="0"/>
          </a:effectLst>
        </p:spPr>
      </p:pic>
      <p:pic>
        <p:nvPicPr>
          <p:cNvPr id="137" name="logoLPSC_alpha.png"/>
          <p:cNvPicPr>
            <a:picLocks noChangeAspect="1"/>
          </p:cNvPicPr>
          <p:nvPr/>
        </p:nvPicPr>
        <p:blipFill>
          <a:blip r:embed="rId7">
            <a:extLst/>
          </a:blip>
          <a:srcRect b="21157"/>
          <a:stretch>
            <a:fillRect/>
          </a:stretch>
        </p:blipFill>
        <p:spPr>
          <a:xfrm>
            <a:off x="1613395" y="137509"/>
            <a:ext cx="2181782" cy="1049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logoCNRSIN2P3_alph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89428" y="155070"/>
            <a:ext cx="1825944" cy="1014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logo_Grenoble_Inp_alpha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54267" y="149802"/>
            <a:ext cx="1532184" cy="1024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 139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6055513" y="3628523"/>
            <a:ext cx="893775" cy="50811"/>
          </a:xfrm>
          <a:prstGeom prst="rect">
            <a:avLst/>
          </a:prstGeom>
        </p:spPr>
      </p:pic>
      <p:sp>
        <p:nvSpPr>
          <p:cNvPr id="142" name="Shape 142"/>
          <p:cNvSpPr/>
          <p:nvPr/>
        </p:nvSpPr>
        <p:spPr>
          <a:xfrm>
            <a:off x="4822304" y="2754421"/>
            <a:ext cx="336019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2600" cap="small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Soutenance de thèse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/>
        </p:nvSpPr>
        <p:spPr>
          <a:xfrm>
            <a:off x="1677862" y="8113738"/>
            <a:ext cx="10071934" cy="73660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5A5F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 err="1"/>
              <a:t>Ligne</a:t>
            </a:r>
            <a:r>
              <a:rPr sz="2000" dirty="0"/>
              <a:t> de courant (</a:t>
            </a:r>
            <a:r>
              <a:rPr sz="2000" i="1" dirty="0" err="1"/>
              <a:t>trajectoire</a:t>
            </a:r>
            <a:r>
              <a:rPr sz="2000" i="1" dirty="0"/>
              <a:t> de </a:t>
            </a:r>
            <a:r>
              <a:rPr sz="2000" i="1" dirty="0" err="1"/>
              <a:t>particules</a:t>
            </a:r>
            <a:r>
              <a:rPr sz="2000" dirty="0"/>
              <a:t>) </a:t>
            </a:r>
            <a:r>
              <a:rPr sz="2000" dirty="0" err="1"/>
              <a:t>dans</a:t>
            </a:r>
            <a:r>
              <a:rPr sz="2000" dirty="0"/>
              <a:t> la </a:t>
            </a:r>
            <a:r>
              <a:rPr sz="2000" dirty="0" err="1"/>
              <a:t>partie</a:t>
            </a:r>
            <a:r>
              <a:rPr sz="2000" dirty="0"/>
              <a:t> </a:t>
            </a:r>
            <a:r>
              <a:rPr sz="2000" dirty="0" err="1"/>
              <a:t>basse</a:t>
            </a:r>
            <a:r>
              <a:rPr sz="2000" dirty="0"/>
              <a:t> du </a:t>
            </a:r>
            <a:r>
              <a:rPr sz="2000" dirty="0" err="1"/>
              <a:t>réacteur</a:t>
            </a:r>
            <a:r>
              <a:rPr sz="2000" dirty="0"/>
              <a:t> pour </a:t>
            </a:r>
            <a:r>
              <a:rPr sz="2000" dirty="0" err="1"/>
              <a:t>différentes</a:t>
            </a:r>
            <a:r>
              <a:rPr sz="2000" dirty="0"/>
              <a:t> positions </a:t>
            </a:r>
            <a:r>
              <a:rPr sz="2000" dirty="0" err="1"/>
              <a:t>d’émission</a:t>
            </a:r>
            <a:endParaRPr sz="2000" dirty="0"/>
          </a:p>
        </p:txBody>
      </p:sp>
      <p:sp>
        <p:nvSpPr>
          <p:cNvPr id="580" name="Shape 5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584" name="Group 584"/>
          <p:cNvGrpSpPr/>
          <p:nvPr/>
        </p:nvGrpSpPr>
        <p:grpSpPr>
          <a:xfrm>
            <a:off x="630126" y="1153770"/>
            <a:ext cx="4767955" cy="4459405"/>
            <a:chOff x="0" y="0"/>
            <a:chExt cx="4767954" cy="4459404"/>
          </a:xfrm>
        </p:grpSpPr>
        <p:pic>
          <p:nvPicPr>
            <p:cNvPr id="581" name="Schm_MSFR72dpi_alpha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67955" cy="4459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2" name="Image 611"/>
            <p:cNvPicPr>
              <a:picLocks/>
            </p:cNvPicPr>
            <p:nvPr/>
          </p:nvPicPr>
          <p:blipFill>
            <a:blip r:embed="rId3">
              <a:alphaModFix amt="50000"/>
              <a:extLst/>
            </a:blip>
            <a:stretch>
              <a:fillRect/>
            </a:stretch>
          </p:blipFill>
          <p:spPr>
            <a:xfrm>
              <a:off x="1907549" y="1912376"/>
              <a:ext cx="409635" cy="1053050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613" name="Image 612"/>
            <p:cNvPicPr>
              <a:picLocks/>
            </p:cNvPicPr>
            <p:nvPr/>
          </p:nvPicPr>
          <p:blipFill>
            <a:blip r:embed="rId4">
              <a:alphaModFix amt="50000"/>
              <a:extLst/>
            </a:blip>
            <a:stretch>
              <a:fillRect/>
            </a:stretch>
          </p:blipFill>
          <p:spPr>
            <a:xfrm>
              <a:off x="2599607" y="1809817"/>
              <a:ext cx="472021" cy="918761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</p:grpSp>
      <p:pic>
        <p:nvPicPr>
          <p:cNvPr id="585" name="Image 58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3343" y="675703"/>
            <a:ext cx="11658114" cy="50942"/>
          </a:xfrm>
          <a:prstGeom prst="rect">
            <a:avLst/>
          </a:prstGeom>
        </p:spPr>
      </p:pic>
      <p:sp>
        <p:nvSpPr>
          <p:cNvPr id="587" name="Shape 587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  <p:sp>
        <p:nvSpPr>
          <p:cNvPr id="588" name="Shape 588"/>
          <p:cNvSpPr/>
          <p:nvPr/>
        </p:nvSpPr>
        <p:spPr>
          <a:xfrm>
            <a:off x="5029191" y="1981814"/>
            <a:ext cx="261610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>
                <a:solidFill>
                  <a:srgbClr val="4BA90B"/>
                </a:solidFill>
              </a:defRPr>
            </a:pPr>
            <a:r>
              <a:rPr sz="1800" dirty="0"/>
              <a:t>1/16</a:t>
            </a:r>
            <a:r>
              <a:rPr sz="1800" baseline="31999" dirty="0"/>
              <a:t>ème</a:t>
            </a:r>
            <a:r>
              <a:rPr sz="2000" dirty="0"/>
              <a:t> du circuit combustible </a:t>
            </a:r>
            <a:r>
              <a:rPr sz="2000" dirty="0" err="1"/>
              <a:t>modélisé</a:t>
            </a:r>
            <a:endParaRPr sz="2000" dirty="0"/>
          </a:p>
        </p:txBody>
      </p:sp>
      <p:pic>
        <p:nvPicPr>
          <p:cNvPr id="589" name="maillage_alpha.png"/>
          <p:cNvPicPr>
            <a:picLocks noChangeAspect="1"/>
          </p:cNvPicPr>
          <p:nvPr/>
        </p:nvPicPr>
        <p:blipFill>
          <a:blip r:embed="rId6">
            <a:extLst/>
          </a:blip>
          <a:srcRect r="49735"/>
          <a:stretch>
            <a:fillRect/>
          </a:stretch>
        </p:blipFill>
        <p:spPr>
          <a:xfrm>
            <a:off x="7395876" y="1144936"/>
            <a:ext cx="4978683" cy="4474253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Shape 590"/>
          <p:cNvSpPr/>
          <p:nvPr/>
        </p:nvSpPr>
        <p:spPr>
          <a:xfrm>
            <a:off x="7367819" y="4672249"/>
            <a:ext cx="2220750" cy="73660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5A5F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2000"/>
              <a:t>Maillage CFD 84000 mailles</a:t>
            </a:r>
          </a:p>
        </p:txBody>
      </p:sp>
      <p:pic>
        <p:nvPicPr>
          <p:cNvPr id="614" name="Image 613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45210" y="2816470"/>
            <a:ext cx="4572868" cy="60700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592" name="Shape 592"/>
          <p:cNvSpPr/>
          <p:nvPr/>
        </p:nvSpPr>
        <p:spPr>
          <a:xfrm rot="18900000">
            <a:off x="7464325" y="2706630"/>
            <a:ext cx="1449120" cy="410369"/>
          </a:xfrm>
          <a:prstGeom prst="rect">
            <a:avLst/>
          </a:prstGeom>
          <a:ln w="12700">
            <a:miter lim="400000"/>
          </a:ln>
          <a:effectLst>
            <a:outerShdw blurRad="50800" dir="552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2000" dirty="0" err="1"/>
              <a:t>coeur</a:t>
            </a:r>
            <a:endParaRPr sz="2000" dirty="0"/>
          </a:p>
        </p:txBody>
      </p:sp>
      <p:sp>
        <p:nvSpPr>
          <p:cNvPr id="593" name="Shape 593"/>
          <p:cNvSpPr/>
          <p:nvPr/>
        </p:nvSpPr>
        <p:spPr>
          <a:xfrm rot="18900000">
            <a:off x="10641199" y="3809985"/>
            <a:ext cx="1449120" cy="656590"/>
          </a:xfrm>
          <a:prstGeom prst="rect">
            <a:avLst/>
          </a:prstGeom>
          <a:ln w="12700">
            <a:miter lim="400000"/>
          </a:ln>
          <a:effectLst>
            <a:outerShdw blurRad="63500" dir="552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échangeur de chaleur</a:t>
            </a:r>
          </a:p>
        </p:txBody>
      </p:sp>
      <p:sp>
        <p:nvSpPr>
          <p:cNvPr id="598" name="Shape 598"/>
          <p:cNvSpPr/>
          <p:nvPr/>
        </p:nvSpPr>
        <p:spPr>
          <a:xfrm>
            <a:off x="5598484" y="5515281"/>
            <a:ext cx="1708215" cy="358590"/>
          </a:xfrm>
          <a:prstGeom prst="rect">
            <a:avLst/>
          </a:prstGeom>
          <a:ln w="12700">
            <a:miter lim="400000"/>
          </a:ln>
          <a:effectLst>
            <a:outerShdw blurRad="25400" dir="552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b="1" spc="14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Vitesse [m/s]</a:t>
            </a:r>
          </a:p>
        </p:txBody>
      </p:sp>
      <p:sp>
        <p:nvSpPr>
          <p:cNvPr id="599" name="Shape 599"/>
          <p:cNvSpPr/>
          <p:nvPr/>
        </p:nvSpPr>
        <p:spPr>
          <a:xfrm>
            <a:off x="7937955" y="5777917"/>
            <a:ext cx="247651" cy="40777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5</a:t>
            </a:r>
          </a:p>
        </p:txBody>
      </p:sp>
      <p:sp>
        <p:nvSpPr>
          <p:cNvPr id="600" name="Shape 600"/>
          <p:cNvSpPr/>
          <p:nvPr/>
        </p:nvSpPr>
        <p:spPr>
          <a:xfrm>
            <a:off x="4819193" y="5777917"/>
            <a:ext cx="247651" cy="40777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0</a:t>
            </a:r>
          </a:p>
        </p:txBody>
      </p:sp>
      <p:pic>
        <p:nvPicPr>
          <p:cNvPr id="601" name="ref_7_alpha.png"/>
          <p:cNvPicPr>
            <a:picLocks noChangeAspect="1"/>
          </p:cNvPicPr>
          <p:nvPr/>
        </p:nvPicPr>
        <p:blipFill>
          <a:blip r:embed="rId8">
            <a:extLst/>
          </a:blip>
          <a:srcRect t="68383"/>
          <a:stretch>
            <a:fillRect/>
          </a:stretch>
        </p:blipFill>
        <p:spPr>
          <a:xfrm>
            <a:off x="84703" y="6165971"/>
            <a:ext cx="12581679" cy="2027251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Shape 602"/>
          <p:cNvSpPr/>
          <p:nvPr/>
        </p:nvSpPr>
        <p:spPr>
          <a:xfrm>
            <a:off x="7100821" y="8950331"/>
            <a:ext cx="5568908" cy="744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Le MSFR est un réacteur caractérisé par une structure d’écoulement très complexe !</a:t>
            </a:r>
          </a:p>
        </p:txBody>
      </p:sp>
      <p:pic>
        <p:nvPicPr>
          <p:cNvPr id="603" name="legende3_alpha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5400000" flipH="1">
            <a:off x="6353907" y="4648886"/>
            <a:ext cx="296986" cy="2710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Image 603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900042">
            <a:off x="7626145" y="969368"/>
            <a:ext cx="871272" cy="38111"/>
          </a:xfrm>
          <a:prstGeom prst="rect">
            <a:avLst/>
          </a:prstGeom>
        </p:spPr>
      </p:pic>
      <p:pic>
        <p:nvPicPr>
          <p:cNvPr id="606" name="Image 605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42">
            <a:off x="5105405" y="1250186"/>
            <a:ext cx="2812837" cy="38135"/>
          </a:xfrm>
          <a:prstGeom prst="rect">
            <a:avLst/>
          </a:prstGeom>
        </p:spPr>
      </p:pic>
      <p:sp>
        <p:nvSpPr>
          <p:cNvPr id="608" name="Shape 608"/>
          <p:cNvSpPr/>
          <p:nvPr/>
        </p:nvSpPr>
        <p:spPr>
          <a:xfrm>
            <a:off x="5134136" y="785223"/>
            <a:ext cx="27553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application au MSFR</a:t>
            </a:r>
          </a:p>
        </p:txBody>
      </p:sp>
      <p:pic>
        <p:nvPicPr>
          <p:cNvPr id="609" name="Image 608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699958" flipH="1">
            <a:off x="4507383" y="973101"/>
            <a:ext cx="871272" cy="38111"/>
          </a:xfrm>
          <a:prstGeom prst="rect">
            <a:avLst/>
          </a:prstGeom>
        </p:spPr>
      </p:pic>
      <p:sp>
        <p:nvSpPr>
          <p:cNvPr id="611" name="Shape 611"/>
          <p:cNvSpPr/>
          <p:nvPr/>
        </p:nvSpPr>
        <p:spPr>
          <a:xfrm>
            <a:off x="5600594" y="2988157"/>
            <a:ext cx="113772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solidFill>
                  <a:srgbClr val="4BA90B"/>
                </a:solidFill>
              </a:defRPr>
            </a:pPr>
            <a:r>
              <a:rPr sz="2000"/>
              <a:t>18 m</a:t>
            </a:r>
            <a:r>
              <a:rPr sz="2000" baseline="31999"/>
              <a:t>3</a:t>
            </a:r>
            <a:r>
              <a:rPr sz="2000"/>
              <a:t>/16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5" animBg="1" advAuto="0"/>
      <p:bldP spid="598" grpId="7" animBg="1" advAuto="0"/>
      <p:bldP spid="599" grpId="4" animBg="1" advAuto="0"/>
      <p:bldP spid="600" grpId="3" animBg="1" advAuto="0"/>
      <p:bldP spid="601" grpId="1" animBg="1" advAuto="0"/>
      <p:bldP spid="602" grpId="6" animBg="1" advAuto="0"/>
      <p:bldP spid="603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617" name="Image 61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675703"/>
            <a:ext cx="11658114" cy="50942"/>
          </a:xfrm>
          <a:prstGeom prst="rect">
            <a:avLst/>
          </a:prstGeom>
        </p:spPr>
      </p:pic>
      <p:sp>
        <p:nvSpPr>
          <p:cNvPr id="619" name="Shape 619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  <p:sp>
        <p:nvSpPr>
          <p:cNvPr id="624" name="Shape 624"/>
          <p:cNvSpPr/>
          <p:nvPr/>
        </p:nvSpPr>
        <p:spPr>
          <a:xfrm>
            <a:off x="839003" y="1193021"/>
            <a:ext cx="11648830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 err="1"/>
              <a:t>modélisation</a:t>
            </a:r>
            <a:r>
              <a:rPr sz="1800" dirty="0"/>
              <a:t> des </a:t>
            </a:r>
            <a:r>
              <a:rPr sz="1800" dirty="0" err="1"/>
              <a:t>échangeurs</a:t>
            </a:r>
            <a:r>
              <a:rPr sz="1800" dirty="0"/>
              <a:t> de </a:t>
            </a:r>
            <a:r>
              <a:rPr sz="1800" dirty="0" err="1"/>
              <a:t>chaleur</a:t>
            </a:r>
            <a:r>
              <a:rPr sz="1800" dirty="0"/>
              <a:t> / </a:t>
            </a:r>
            <a:r>
              <a:rPr sz="1800" dirty="0" err="1"/>
              <a:t>refroidissement</a:t>
            </a:r>
            <a:r>
              <a:rPr sz="1800" dirty="0"/>
              <a:t> du combustible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milieu </a:t>
            </a:r>
            <a:r>
              <a:rPr sz="1800" dirty="0" err="1"/>
              <a:t>poreux</a:t>
            </a:r>
            <a:r>
              <a:rPr sz="1800" dirty="0"/>
              <a:t> - </a:t>
            </a:r>
            <a:r>
              <a:rPr sz="1800" i="1" dirty="0">
                <a:solidFill>
                  <a:srgbClr val="5A5F5E"/>
                </a:solidFill>
              </a:rPr>
              <a:t>modification des </a:t>
            </a:r>
            <a:r>
              <a:rPr sz="1800" i="1" dirty="0" err="1">
                <a:solidFill>
                  <a:srgbClr val="5A5F5E"/>
                </a:solidFill>
              </a:rPr>
              <a:t>équations</a:t>
            </a:r>
            <a:r>
              <a:rPr sz="1800" i="1" dirty="0">
                <a:solidFill>
                  <a:srgbClr val="5A5F5E"/>
                </a:solidFill>
              </a:rPr>
              <a:t> pour </a:t>
            </a:r>
            <a:r>
              <a:rPr sz="1800" i="1" dirty="0" err="1">
                <a:solidFill>
                  <a:srgbClr val="5A5F5E"/>
                </a:solidFill>
              </a:rPr>
              <a:t>reproduire</a:t>
            </a:r>
            <a:r>
              <a:rPr sz="1800" i="1" dirty="0">
                <a:solidFill>
                  <a:srgbClr val="5A5F5E"/>
                </a:solidFill>
              </a:rPr>
              <a:t> un </a:t>
            </a:r>
            <a:r>
              <a:rPr sz="1800" i="1" dirty="0" err="1">
                <a:solidFill>
                  <a:srgbClr val="5A5F5E"/>
                </a:solidFill>
              </a:rPr>
              <a:t>comportement</a:t>
            </a:r>
            <a:r>
              <a:rPr sz="1800" i="1" dirty="0">
                <a:solidFill>
                  <a:srgbClr val="5A5F5E"/>
                </a:solidFill>
              </a:rPr>
              <a:t> </a:t>
            </a:r>
            <a:r>
              <a:rPr sz="1800" i="1" dirty="0" err="1">
                <a:solidFill>
                  <a:srgbClr val="5A5F5E"/>
                </a:solidFill>
              </a:rPr>
              <a:t>macroscopique</a:t>
            </a:r>
            <a:r>
              <a:rPr sz="1800" i="1" dirty="0">
                <a:solidFill>
                  <a:srgbClr val="5A5F5E"/>
                </a:solidFill>
              </a:rPr>
              <a:t> 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utilisation</a:t>
            </a:r>
            <a:r>
              <a:rPr sz="1800" dirty="0"/>
              <a:t> de </a:t>
            </a:r>
            <a:r>
              <a:rPr sz="1800" dirty="0" err="1"/>
              <a:t>corrélations</a:t>
            </a:r>
            <a:r>
              <a:rPr sz="1800" dirty="0"/>
              <a:t> pour les </a:t>
            </a:r>
            <a:r>
              <a:rPr sz="1800" dirty="0" err="1"/>
              <a:t>transferts</a:t>
            </a:r>
            <a:r>
              <a:rPr sz="1800" dirty="0"/>
              <a:t> </a:t>
            </a:r>
            <a:r>
              <a:rPr sz="1800" dirty="0" err="1"/>
              <a:t>thermiques</a:t>
            </a:r>
            <a:endParaRPr sz="1800" dirty="0"/>
          </a:p>
        </p:txBody>
      </p:sp>
      <p:pic>
        <p:nvPicPr>
          <p:cNvPr id="626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t="68360" r="59268"/>
          <a:stretch>
            <a:fillRect/>
          </a:stretch>
        </p:blipFill>
        <p:spPr>
          <a:xfrm>
            <a:off x="1975675" y="2881651"/>
            <a:ext cx="1096644" cy="349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t="38412" b="33323"/>
          <a:stretch>
            <a:fillRect/>
          </a:stretch>
        </p:blipFill>
        <p:spPr>
          <a:xfrm>
            <a:off x="5156200" y="2815629"/>
            <a:ext cx="2692400" cy="312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r="53780" b="58910"/>
          <a:stretch>
            <a:fillRect/>
          </a:stretch>
        </p:blipFill>
        <p:spPr>
          <a:xfrm>
            <a:off x="9632413" y="2744787"/>
            <a:ext cx="1244423" cy="453999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hape 629"/>
          <p:cNvSpPr/>
          <p:nvPr/>
        </p:nvSpPr>
        <p:spPr>
          <a:xfrm>
            <a:off x="961031" y="3251270"/>
            <a:ext cx="3125856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i="1">
                <a:solidFill>
                  <a:srgbClr val="5A5F5E"/>
                </a:solidFill>
              </a:rPr>
              <a:t>nombre de Reynolds</a:t>
            </a:r>
          </a:p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i="1">
                <a:solidFill>
                  <a:srgbClr val="5A5F5E"/>
                </a:solidFill>
              </a:rPr>
              <a:t>caractérise la turbulence</a:t>
            </a:r>
          </a:p>
        </p:txBody>
      </p:sp>
      <p:sp>
        <p:nvSpPr>
          <p:cNvPr id="630" name="Shape 630"/>
          <p:cNvSpPr/>
          <p:nvPr/>
        </p:nvSpPr>
        <p:spPr>
          <a:xfrm>
            <a:off x="4499994" y="3246665"/>
            <a:ext cx="4004814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i="1">
                <a:solidFill>
                  <a:srgbClr val="5A5F5E"/>
                </a:solidFill>
              </a:rPr>
              <a:t>nombre de Nusselt</a:t>
            </a:r>
          </a:p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i="1">
                <a:solidFill>
                  <a:srgbClr val="5A5F5E"/>
                </a:solidFill>
              </a:rPr>
              <a:t>caractérise l’échange thermique</a:t>
            </a:r>
          </a:p>
        </p:txBody>
      </p:sp>
      <p:sp>
        <p:nvSpPr>
          <p:cNvPr id="631" name="Shape 631"/>
          <p:cNvSpPr/>
          <p:nvPr/>
        </p:nvSpPr>
        <p:spPr>
          <a:xfrm>
            <a:off x="8908513" y="3258250"/>
            <a:ext cx="2692401" cy="744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5A5F5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sz="1800" i="1">
                <a:solidFill>
                  <a:srgbClr val="5A5F5E"/>
                </a:solidFill>
              </a:rPr>
              <a:t>coefficient d’échange thermique</a:t>
            </a:r>
          </a:p>
        </p:txBody>
      </p:sp>
      <p:pic>
        <p:nvPicPr>
          <p:cNvPr id="632" name="hx_h_alpha.png"/>
          <p:cNvPicPr>
            <a:picLocks noChangeAspect="1"/>
          </p:cNvPicPr>
          <p:nvPr/>
        </p:nvPicPr>
        <p:blipFill>
          <a:blip r:embed="rId5">
            <a:extLst/>
          </a:blip>
          <a:srcRect l="8543" r="23160"/>
          <a:stretch>
            <a:fillRect/>
          </a:stretch>
        </p:blipFill>
        <p:spPr>
          <a:xfrm>
            <a:off x="4246009" y="4216789"/>
            <a:ext cx="3652566" cy="4839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hx_T_alpha.png"/>
          <p:cNvPicPr>
            <a:picLocks noChangeAspect="1"/>
          </p:cNvPicPr>
          <p:nvPr/>
        </p:nvPicPr>
        <p:blipFill>
          <a:blip r:embed="rId6">
            <a:extLst/>
          </a:blip>
          <a:srcRect l="8770" r="22779"/>
          <a:stretch>
            <a:fillRect/>
          </a:stretch>
        </p:blipFill>
        <p:spPr>
          <a:xfrm>
            <a:off x="8486608" y="4216789"/>
            <a:ext cx="3660799" cy="4839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hx_U_alpha.png"/>
          <p:cNvPicPr>
            <a:picLocks noChangeAspect="1"/>
          </p:cNvPicPr>
          <p:nvPr/>
        </p:nvPicPr>
        <p:blipFill>
          <a:blip r:embed="rId7">
            <a:extLst/>
          </a:blip>
          <a:srcRect l="8519" r="22765"/>
          <a:stretch>
            <a:fillRect/>
          </a:stretch>
        </p:blipFill>
        <p:spPr>
          <a:xfrm>
            <a:off x="-17212" y="4216789"/>
            <a:ext cx="3674954" cy="4839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9" name="Group 639"/>
          <p:cNvGrpSpPr/>
          <p:nvPr/>
        </p:nvGrpSpPr>
        <p:grpSpPr>
          <a:xfrm>
            <a:off x="3197018" y="4624022"/>
            <a:ext cx="1096567" cy="3718415"/>
            <a:chOff x="0" y="0"/>
            <a:chExt cx="1096565" cy="3718414"/>
          </a:xfrm>
        </p:grpSpPr>
        <p:sp>
          <p:nvSpPr>
            <p:cNvPr id="635" name="Shape 635"/>
            <p:cNvSpPr/>
            <p:nvPr/>
          </p:nvSpPr>
          <p:spPr>
            <a:xfrm>
              <a:off x="0" y="-1"/>
              <a:ext cx="1096566" cy="675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/>
            <a:p>
              <a:pPr>
                <a:defRPr sz="2000" b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Vitesse</a:t>
              </a:r>
            </a:p>
            <a:p>
              <a:pPr>
                <a:defRPr sz="2000" b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[m/s]</a:t>
              </a:r>
            </a:p>
          </p:txBody>
        </p:sp>
        <p:sp>
          <p:nvSpPr>
            <p:cNvPr id="636" name="Shape 636"/>
            <p:cNvSpPr/>
            <p:nvPr/>
          </p:nvSpPr>
          <p:spPr>
            <a:xfrm>
              <a:off x="332382" y="599817"/>
              <a:ext cx="4318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5.2</a:t>
              </a:r>
            </a:p>
          </p:txBody>
        </p:sp>
        <p:sp>
          <p:nvSpPr>
            <p:cNvPr id="637" name="Shape 637"/>
            <p:cNvSpPr/>
            <p:nvPr/>
          </p:nvSpPr>
          <p:spPr>
            <a:xfrm>
              <a:off x="427632" y="3335504"/>
              <a:ext cx="2413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0</a:t>
              </a:r>
            </a:p>
          </p:txBody>
        </p:sp>
        <p:pic>
          <p:nvPicPr>
            <p:cNvPr id="638" name="legende3_alpha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16881" y="973264"/>
              <a:ext cx="262804" cy="2398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4" name="Group 644"/>
          <p:cNvGrpSpPr/>
          <p:nvPr/>
        </p:nvGrpSpPr>
        <p:grpSpPr>
          <a:xfrm>
            <a:off x="7169897" y="4624022"/>
            <a:ext cx="1657767" cy="3718415"/>
            <a:chOff x="0" y="0"/>
            <a:chExt cx="1657766" cy="3718413"/>
          </a:xfrm>
        </p:grpSpPr>
        <p:sp>
          <p:nvSpPr>
            <p:cNvPr id="640" name="Shape 640"/>
            <p:cNvSpPr/>
            <p:nvPr/>
          </p:nvSpPr>
          <p:spPr>
            <a:xfrm>
              <a:off x="0" y="-1"/>
              <a:ext cx="1657767" cy="675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/>
            <a:p>
              <a:pPr>
                <a:defRPr sz="2000" b="1" i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</a:t>
              </a:r>
            </a:p>
            <a:p>
              <a:pPr>
                <a:defRPr sz="2000" b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[MW/m</a:t>
              </a:r>
              <a:r>
                <a:rPr baseline="31999"/>
                <a:t>3</a:t>
              </a:r>
              <a:r>
                <a:t>/K]</a:t>
              </a:r>
            </a:p>
          </p:txBody>
        </p:sp>
        <p:sp>
          <p:nvSpPr>
            <p:cNvPr id="641" name="Shape 641"/>
            <p:cNvSpPr/>
            <p:nvPr/>
          </p:nvSpPr>
          <p:spPr>
            <a:xfrm>
              <a:off x="612983" y="599817"/>
              <a:ext cx="4318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6.3</a:t>
              </a:r>
            </a:p>
          </p:txBody>
        </p:sp>
        <p:sp>
          <p:nvSpPr>
            <p:cNvPr id="642" name="Shape 642"/>
            <p:cNvSpPr/>
            <p:nvPr/>
          </p:nvSpPr>
          <p:spPr>
            <a:xfrm>
              <a:off x="708233" y="3335503"/>
              <a:ext cx="2413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0</a:t>
              </a:r>
            </a:p>
          </p:txBody>
        </p:sp>
        <p:pic>
          <p:nvPicPr>
            <p:cNvPr id="643" name="legende3_alpha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97481" y="973263"/>
              <a:ext cx="262804" cy="2398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9" name="Group 649"/>
          <p:cNvGrpSpPr/>
          <p:nvPr/>
        </p:nvGrpSpPr>
        <p:grpSpPr>
          <a:xfrm>
            <a:off x="11253420" y="4280442"/>
            <a:ext cx="1817536" cy="4061995"/>
            <a:chOff x="-157104" y="-343580"/>
            <a:chExt cx="1817535" cy="4061993"/>
          </a:xfrm>
        </p:grpSpPr>
        <p:sp>
          <p:nvSpPr>
            <p:cNvPr id="645" name="Shape 645"/>
            <p:cNvSpPr/>
            <p:nvPr/>
          </p:nvSpPr>
          <p:spPr>
            <a:xfrm>
              <a:off x="-157105" y="-343581"/>
              <a:ext cx="1817536" cy="967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/>
            <a:p>
              <a:pPr>
                <a:defRPr sz="2000" b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Température du combustible</a:t>
              </a:r>
            </a:p>
            <a:p>
              <a:pPr>
                <a:defRPr sz="2000" b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[K]</a:t>
              </a:r>
            </a:p>
          </p:txBody>
        </p:sp>
        <p:sp>
          <p:nvSpPr>
            <p:cNvPr id="646" name="Shape 646"/>
            <p:cNvSpPr/>
            <p:nvPr/>
          </p:nvSpPr>
          <p:spPr>
            <a:xfrm>
              <a:off x="517732" y="599817"/>
              <a:ext cx="6223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1014</a:t>
              </a:r>
            </a:p>
          </p:txBody>
        </p:sp>
        <p:sp>
          <p:nvSpPr>
            <p:cNvPr id="647" name="Shape 647"/>
            <p:cNvSpPr/>
            <p:nvPr/>
          </p:nvSpPr>
          <p:spPr>
            <a:xfrm>
              <a:off x="581232" y="3335503"/>
              <a:ext cx="4953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835</a:t>
              </a:r>
            </a:p>
          </p:txBody>
        </p:sp>
        <p:pic>
          <p:nvPicPr>
            <p:cNvPr id="648" name="legende3_alpha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97481" y="973263"/>
              <a:ext cx="262804" cy="2398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50" name="Image 649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0430026">
            <a:off x="2937329" y="2636357"/>
            <a:ext cx="1219432" cy="2470010"/>
          </a:xfrm>
          <a:prstGeom prst="rect">
            <a:avLst/>
          </a:prstGeom>
        </p:spPr>
      </p:pic>
      <p:pic>
        <p:nvPicPr>
          <p:cNvPr id="652" name="Image 651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430026">
            <a:off x="8023026" y="2765090"/>
            <a:ext cx="1943707" cy="1850365"/>
          </a:xfrm>
          <a:prstGeom prst="rect">
            <a:avLst/>
          </a:prstGeom>
        </p:spPr>
      </p:pic>
      <p:sp>
        <p:nvSpPr>
          <p:cNvPr id="654" name="Shape 654"/>
          <p:cNvSpPr/>
          <p:nvPr/>
        </p:nvSpPr>
        <p:spPr>
          <a:xfrm>
            <a:off x="8892807" y="8978444"/>
            <a:ext cx="382449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 b="1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/>
              <a:t>puissance échangée = </a:t>
            </a:r>
          </a:p>
          <a:p>
            <a:pPr algn="r">
              <a:defRPr sz="2000" b="1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/>
              <a:t>h (T</a:t>
            </a:r>
            <a:r>
              <a:rPr sz="1800" baseline="-5999"/>
              <a:t>combustible</a:t>
            </a:r>
            <a:r>
              <a:rPr sz="1800"/>
              <a:t> - T</a:t>
            </a:r>
            <a:r>
              <a:rPr sz="1800" baseline="-5999"/>
              <a:t>intermédiaire</a:t>
            </a:r>
            <a:r>
              <a:rPr sz="1800"/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" grpId="4" animBg="1" advAuto="0"/>
      <p:bldP spid="633" grpId="8" animBg="1" advAuto="0"/>
      <p:bldP spid="634" grpId="1" animBg="1" advAuto="0"/>
      <p:bldP spid="639" grpId="2" animBg="1" advAuto="0"/>
      <p:bldP spid="644" grpId="5" animBg="1" advAuto="0"/>
      <p:bldP spid="649" grpId="7" animBg="1" advAuto="0"/>
      <p:bldP spid="650" grpId="3" animBg="1" advAuto="0"/>
      <p:bldP spid="652" grpId="6" animBg="1" advAuto="0"/>
      <p:bldP spid="654" grpId="9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657" name="Image 65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659" name="Shape 659"/>
          <p:cNvSpPr/>
          <p:nvPr/>
        </p:nvSpPr>
        <p:spPr>
          <a:xfrm>
            <a:off x="4466748" y="2335135"/>
            <a:ext cx="4071304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Boite à outil partie II : </a:t>
            </a:r>
          </a:p>
          <a:p>
            <a:pPr>
              <a:defRPr sz="4100" cap="small">
                <a:solidFill>
                  <a:srgbClr val="232323"/>
                </a:solidFill>
              </a:defRPr>
            </a:pPr>
            <a:r>
              <a:rPr>
                <a:solidFill>
                  <a:srgbClr val="5A5F5E"/>
                </a:solidFill>
              </a:rPr>
              <a:t>Neutronique</a:t>
            </a:r>
          </a:p>
        </p:txBody>
      </p:sp>
      <p:sp>
        <p:nvSpPr>
          <p:cNvPr id="660" name="Shape 660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</a:t>
            </a:r>
          </a:p>
        </p:txBody>
      </p:sp>
      <p:pic>
        <p:nvPicPr>
          <p:cNvPr id="661" name="couplage_mesh2_alpha.png"/>
          <p:cNvPicPr>
            <a:picLocks noChangeAspect="1"/>
          </p:cNvPicPr>
          <p:nvPr/>
        </p:nvPicPr>
        <p:blipFill>
          <a:blip r:embed="rId3">
            <a:extLst/>
          </a:blip>
          <a:srcRect t="23622" b="23622"/>
          <a:stretch>
            <a:fillRect/>
          </a:stretch>
        </p:blipFill>
        <p:spPr>
          <a:xfrm>
            <a:off x="490732" y="4336909"/>
            <a:ext cx="6418460" cy="338602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5000" endPos="40000" dir="5400000" sy="-100000" algn="bl" rotWithShape="0"/>
          </a:effectLst>
        </p:spPr>
      </p:pic>
      <p:pic>
        <p:nvPicPr>
          <p:cNvPr id="662" name="couplage_mesh3_alpha.png"/>
          <p:cNvPicPr>
            <a:picLocks noChangeAspect="1"/>
          </p:cNvPicPr>
          <p:nvPr/>
        </p:nvPicPr>
        <p:blipFill>
          <a:blip r:embed="rId4">
            <a:extLst/>
          </a:blip>
          <a:srcRect l="4522" t="4522" r="4522" b="4522"/>
          <a:stretch>
            <a:fillRect/>
          </a:stretch>
        </p:blipFill>
        <p:spPr>
          <a:xfrm>
            <a:off x="7106914" y="3241137"/>
            <a:ext cx="5577535" cy="5577535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31106" endPos="40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/>
        </p:nvSpPr>
        <p:spPr>
          <a:xfrm rot="10800000" flipH="1">
            <a:off x="1284328" y="6449452"/>
            <a:ext cx="273888" cy="381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5" h="18990" extrusionOk="0">
                <a:moveTo>
                  <a:pt x="15596" y="1569"/>
                </a:moveTo>
                <a:cubicBezTo>
                  <a:pt x="11871" y="-1596"/>
                  <a:pt x="4382" y="278"/>
                  <a:pt x="1443" y="4949"/>
                </a:cubicBezTo>
                <a:cubicBezTo>
                  <a:pt x="-1323" y="9345"/>
                  <a:pt x="-134" y="14576"/>
                  <a:pt x="5191" y="17428"/>
                </a:cubicBezTo>
                <a:cubicBezTo>
                  <a:pt x="10001" y="20004"/>
                  <a:pt x="16809" y="19358"/>
                  <a:pt x="18792" y="15765"/>
                </a:cubicBezTo>
                <a:cubicBezTo>
                  <a:pt x="20277" y="13072"/>
                  <a:pt x="17911" y="10433"/>
                  <a:pt x="17412" y="7873"/>
                </a:cubicBezTo>
                <a:cubicBezTo>
                  <a:pt x="16998" y="5745"/>
                  <a:pt x="17688" y="3346"/>
                  <a:pt x="15596" y="1569"/>
                </a:cubicBezTo>
                <a:close/>
              </a:path>
            </a:pathLst>
          </a:custGeom>
          <a:solidFill>
            <a:srgbClr val="EC8210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5" name="Shape 6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666" name="Image 66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668" name="Shape 668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 (1/5)</a:t>
            </a:r>
          </a:p>
        </p:txBody>
      </p:sp>
      <p:pic>
        <p:nvPicPr>
          <p:cNvPr id="669" name="Image 66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42">
            <a:off x="8211087" y="977470"/>
            <a:ext cx="871273" cy="38111"/>
          </a:xfrm>
          <a:prstGeom prst="rect">
            <a:avLst/>
          </a:prstGeom>
        </p:spPr>
      </p:pic>
      <p:pic>
        <p:nvPicPr>
          <p:cNvPr id="671" name="Image 67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2">
            <a:off x="4539762" y="1250179"/>
            <a:ext cx="3944123" cy="38149"/>
          </a:xfrm>
          <a:prstGeom prst="rect">
            <a:avLst/>
          </a:prstGeom>
        </p:spPr>
      </p:pic>
      <p:sp>
        <p:nvSpPr>
          <p:cNvPr id="673" name="Shape 673"/>
          <p:cNvSpPr/>
          <p:nvPr/>
        </p:nvSpPr>
        <p:spPr>
          <a:xfrm>
            <a:off x="4588088" y="785223"/>
            <a:ext cx="384747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notion de réaction en chaîne</a:t>
            </a:r>
          </a:p>
        </p:txBody>
      </p:sp>
      <p:pic>
        <p:nvPicPr>
          <p:cNvPr id="674" name="Image 67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699958" flipH="1">
            <a:off x="3817362" y="977470"/>
            <a:ext cx="871272" cy="38111"/>
          </a:xfrm>
          <a:prstGeom prst="rect">
            <a:avLst/>
          </a:prstGeom>
        </p:spPr>
      </p:pic>
      <p:grpSp>
        <p:nvGrpSpPr>
          <p:cNvPr id="730" name="Group 730"/>
          <p:cNvGrpSpPr/>
          <p:nvPr/>
        </p:nvGrpSpPr>
        <p:grpSpPr>
          <a:xfrm>
            <a:off x="369533" y="1665518"/>
            <a:ext cx="4212390" cy="3243472"/>
            <a:chOff x="0" y="239378"/>
            <a:chExt cx="4212388" cy="3243470"/>
          </a:xfrm>
        </p:grpSpPr>
        <p:sp>
          <p:nvSpPr>
            <p:cNvPr id="676" name="Shape 676"/>
            <p:cNvSpPr/>
            <p:nvPr/>
          </p:nvSpPr>
          <p:spPr>
            <a:xfrm rot="20957344">
              <a:off x="1421679" y="239378"/>
              <a:ext cx="2790709" cy="229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E3300">
                    <a:alpha val="67004"/>
                  </a:srgbClr>
                </a:gs>
                <a:gs pos="23690">
                  <a:srgbClr val="FE8C3E">
                    <a:alpha val="67004"/>
                  </a:srgbClr>
                </a:gs>
                <a:gs pos="41273">
                  <a:srgbClr val="FEE57B">
                    <a:alpha val="67004"/>
                  </a:srgbClr>
                </a:gs>
                <a:gs pos="61601">
                  <a:srgbClr val="FEF2BD">
                    <a:alpha val="67004"/>
                  </a:srgbClr>
                </a:gs>
                <a:gs pos="100000">
                  <a:srgbClr val="FFFFFF">
                    <a:alpha val="67004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695" name="Group 695"/>
            <p:cNvGrpSpPr/>
            <p:nvPr/>
          </p:nvGrpSpPr>
          <p:grpSpPr>
            <a:xfrm rot="20957344">
              <a:off x="1112963" y="1217059"/>
              <a:ext cx="906019" cy="871533"/>
              <a:chOff x="0" y="0"/>
              <a:chExt cx="906018" cy="871532"/>
            </a:xfrm>
          </p:grpSpPr>
          <p:sp>
            <p:nvSpPr>
              <p:cNvPr id="677" name="Shape 677"/>
              <p:cNvSpPr/>
              <p:nvPr/>
            </p:nvSpPr>
            <p:spPr>
              <a:xfrm rot="21600000">
                <a:off x="647329" y="212371"/>
                <a:ext cx="258690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8" name="Shape 678"/>
              <p:cNvSpPr/>
              <p:nvPr/>
            </p:nvSpPr>
            <p:spPr>
              <a:xfrm rot="21600000">
                <a:off x="519906" y="87861"/>
                <a:ext cx="258690" cy="258690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9" name="Shape 679"/>
              <p:cNvSpPr/>
              <p:nvPr/>
            </p:nvSpPr>
            <p:spPr>
              <a:xfrm rot="21600000">
                <a:off x="647329" y="406540"/>
                <a:ext cx="258690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0" name="Shape 680"/>
              <p:cNvSpPr/>
              <p:nvPr/>
            </p:nvSpPr>
            <p:spPr>
              <a:xfrm rot="21600000">
                <a:off x="519906" y="520835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1" name="Shape 681"/>
              <p:cNvSpPr/>
              <p:nvPr/>
            </p:nvSpPr>
            <p:spPr>
              <a:xfrm rot="21600000">
                <a:off x="271128" y="612844"/>
                <a:ext cx="258689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2" name="Shape 682"/>
              <p:cNvSpPr/>
              <p:nvPr/>
            </p:nvSpPr>
            <p:spPr>
              <a:xfrm rot="21600000">
                <a:off x="398551" y="612844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3" name="Shape 683"/>
              <p:cNvSpPr/>
              <p:nvPr/>
            </p:nvSpPr>
            <p:spPr>
              <a:xfrm rot="21600000">
                <a:off x="400472" y="-1"/>
                <a:ext cx="258689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4" name="Shape 684"/>
              <p:cNvSpPr/>
              <p:nvPr/>
            </p:nvSpPr>
            <p:spPr>
              <a:xfrm rot="21600000">
                <a:off x="-1" y="217205"/>
                <a:ext cx="258690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5" name="Shape 685"/>
              <p:cNvSpPr/>
              <p:nvPr/>
            </p:nvSpPr>
            <p:spPr>
              <a:xfrm rot="21600000">
                <a:off x="259953" y="-1"/>
                <a:ext cx="258689" cy="258690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6" name="Shape 686"/>
              <p:cNvSpPr/>
              <p:nvPr/>
            </p:nvSpPr>
            <p:spPr>
              <a:xfrm rot="21600000">
                <a:off x="102191" y="87861"/>
                <a:ext cx="258689" cy="258690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7" name="Shape 687"/>
              <p:cNvSpPr/>
              <p:nvPr/>
            </p:nvSpPr>
            <p:spPr>
              <a:xfrm rot="21600000">
                <a:off x="1921" y="406540"/>
                <a:ext cx="258689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8" name="Shape 688"/>
              <p:cNvSpPr/>
              <p:nvPr/>
            </p:nvSpPr>
            <p:spPr>
              <a:xfrm rot="21600000">
                <a:off x="102191" y="520835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9" name="Shape 689"/>
              <p:cNvSpPr/>
              <p:nvPr/>
            </p:nvSpPr>
            <p:spPr>
              <a:xfrm rot="21600000">
                <a:off x="323664" y="212371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0" name="Shape 690"/>
              <p:cNvSpPr/>
              <p:nvPr/>
            </p:nvSpPr>
            <p:spPr>
              <a:xfrm rot="21600000">
                <a:off x="188100" y="217205"/>
                <a:ext cx="258689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1" name="Shape 691"/>
              <p:cNvSpPr/>
              <p:nvPr/>
            </p:nvSpPr>
            <p:spPr>
              <a:xfrm rot="21600000">
                <a:off x="200236" y="389761"/>
                <a:ext cx="258689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2" name="Shape 692"/>
              <p:cNvSpPr/>
              <p:nvPr/>
            </p:nvSpPr>
            <p:spPr>
              <a:xfrm rot="21600000">
                <a:off x="329580" y="412607"/>
                <a:ext cx="258689" cy="258690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3" name="Shape 693"/>
              <p:cNvSpPr/>
              <p:nvPr/>
            </p:nvSpPr>
            <p:spPr>
              <a:xfrm rot="21600000">
                <a:off x="517985" y="389761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4" name="Shape 694"/>
              <p:cNvSpPr/>
              <p:nvPr/>
            </p:nvSpPr>
            <p:spPr>
              <a:xfrm rot="21600000">
                <a:off x="434957" y="227420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696" name="Shape 696"/>
            <p:cNvSpPr/>
            <p:nvPr/>
          </p:nvSpPr>
          <p:spPr>
            <a:xfrm rot="20957344">
              <a:off x="218102" y="1733430"/>
              <a:ext cx="258690" cy="258689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697" name="Image 696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20957344">
              <a:off x="563186" y="1714022"/>
              <a:ext cx="481891" cy="169814"/>
            </a:xfrm>
            <a:prstGeom prst="rect">
              <a:avLst/>
            </a:prstGeom>
            <a:effectLst/>
          </p:spPr>
        </p:pic>
        <p:sp>
          <p:nvSpPr>
            <p:cNvPr id="699" name="Shape 699"/>
            <p:cNvSpPr/>
            <p:nvPr/>
          </p:nvSpPr>
          <p:spPr>
            <a:xfrm rot="20957344">
              <a:off x="3288391" y="1229716"/>
              <a:ext cx="258689" cy="258689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00" name="Shape 700"/>
            <p:cNvSpPr/>
            <p:nvPr/>
          </p:nvSpPr>
          <p:spPr>
            <a:xfrm rot="20957344">
              <a:off x="3195962" y="1678006"/>
              <a:ext cx="258690" cy="258689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708" name="Group 708"/>
            <p:cNvGrpSpPr/>
            <p:nvPr/>
          </p:nvGrpSpPr>
          <p:grpSpPr>
            <a:xfrm rot="20957344">
              <a:off x="2345793" y="1719889"/>
              <a:ext cx="655319" cy="695569"/>
              <a:chOff x="0" y="0"/>
              <a:chExt cx="655318" cy="695567"/>
            </a:xfrm>
          </p:grpSpPr>
          <p:sp>
            <p:nvSpPr>
              <p:cNvPr id="701" name="Shape 701"/>
              <p:cNvSpPr/>
              <p:nvPr/>
            </p:nvSpPr>
            <p:spPr>
              <a:xfrm rot="21600000">
                <a:off x="370437" y="345862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2" name="Shape 702"/>
              <p:cNvSpPr/>
              <p:nvPr/>
            </p:nvSpPr>
            <p:spPr>
              <a:xfrm rot="21600000">
                <a:off x="-1" y="276649"/>
                <a:ext cx="258690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3" name="Shape 703"/>
              <p:cNvSpPr/>
              <p:nvPr/>
            </p:nvSpPr>
            <p:spPr>
              <a:xfrm rot="21600000">
                <a:off x="240789" y="-1"/>
                <a:ext cx="258689" cy="258690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4" name="Shape 704"/>
              <p:cNvSpPr/>
              <p:nvPr/>
            </p:nvSpPr>
            <p:spPr>
              <a:xfrm rot="21600000">
                <a:off x="217479" y="222281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 rot="21600000">
                <a:off x="86061" y="129705"/>
                <a:ext cx="258690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6" name="Shape 706"/>
              <p:cNvSpPr/>
              <p:nvPr/>
            </p:nvSpPr>
            <p:spPr>
              <a:xfrm rot="21600000">
                <a:off x="396630" y="139749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7" name="Shape 707"/>
              <p:cNvSpPr/>
              <p:nvPr/>
            </p:nvSpPr>
            <p:spPr>
              <a:xfrm rot="21600000">
                <a:off x="174043" y="436879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709" name="Shape 709"/>
            <p:cNvSpPr/>
            <p:nvPr/>
          </p:nvSpPr>
          <p:spPr>
            <a:xfrm rot="20957344">
              <a:off x="3136434" y="793854"/>
              <a:ext cx="258689" cy="258689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718" name="Group 718"/>
            <p:cNvGrpSpPr/>
            <p:nvPr/>
          </p:nvGrpSpPr>
          <p:grpSpPr>
            <a:xfrm rot="20957344">
              <a:off x="2153582" y="503732"/>
              <a:ext cx="685278" cy="665230"/>
              <a:chOff x="0" y="0"/>
              <a:chExt cx="685276" cy="665228"/>
            </a:xfrm>
          </p:grpSpPr>
          <p:sp>
            <p:nvSpPr>
              <p:cNvPr id="710" name="Shape 710"/>
              <p:cNvSpPr/>
              <p:nvPr/>
            </p:nvSpPr>
            <p:spPr>
              <a:xfrm rot="21600000">
                <a:off x="414377" y="83027"/>
                <a:ext cx="258689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1" name="Shape 711"/>
              <p:cNvSpPr/>
              <p:nvPr/>
            </p:nvSpPr>
            <p:spPr>
              <a:xfrm rot="21600000">
                <a:off x="426588" y="248778"/>
                <a:ext cx="258689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2" name="Shape 712"/>
              <p:cNvSpPr/>
              <p:nvPr/>
            </p:nvSpPr>
            <p:spPr>
              <a:xfrm rot="21600000">
                <a:off x="130305" y="6067"/>
                <a:ext cx="258689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3" name="Shape 713"/>
              <p:cNvSpPr/>
              <p:nvPr/>
            </p:nvSpPr>
            <p:spPr>
              <a:xfrm rot="21600000">
                <a:off x="321439" y="406540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4" name="Shape 714"/>
              <p:cNvSpPr/>
              <p:nvPr/>
            </p:nvSpPr>
            <p:spPr>
              <a:xfrm rot="21600000">
                <a:off x="288371" y="-1"/>
                <a:ext cx="258690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5" name="Shape 715"/>
              <p:cNvSpPr/>
              <p:nvPr/>
            </p:nvSpPr>
            <p:spPr>
              <a:xfrm rot="21600000">
                <a:off x="113214" y="365490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6" name="Shape 716"/>
              <p:cNvSpPr/>
              <p:nvPr/>
            </p:nvSpPr>
            <p:spPr>
              <a:xfrm rot="21600000">
                <a:off x="-1" y="151694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7" name="Shape 717"/>
              <p:cNvSpPr/>
              <p:nvPr/>
            </p:nvSpPr>
            <p:spPr>
              <a:xfrm rot="21600000">
                <a:off x="224202" y="179119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719" name="Image 718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9496624">
              <a:off x="1935192" y="1217340"/>
              <a:ext cx="373749" cy="169814"/>
            </a:xfrm>
            <a:prstGeom prst="rect">
              <a:avLst/>
            </a:prstGeom>
            <a:effectLst/>
          </p:spPr>
        </p:pic>
        <p:pic>
          <p:nvPicPr>
            <p:cNvPr id="721" name="Image 720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818064">
              <a:off x="2025727" y="1748123"/>
              <a:ext cx="373749" cy="169814"/>
            </a:xfrm>
            <a:prstGeom prst="rect">
              <a:avLst/>
            </a:prstGeom>
            <a:effectLst/>
          </p:spPr>
        </p:pic>
        <p:sp>
          <p:nvSpPr>
            <p:cNvPr id="723" name="Shape 723"/>
            <p:cNvSpPr/>
            <p:nvPr/>
          </p:nvSpPr>
          <p:spPr>
            <a:xfrm>
              <a:off x="2031843" y="1378418"/>
              <a:ext cx="62878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fission</a:t>
              </a:r>
            </a:p>
          </p:txBody>
        </p:sp>
        <p:sp>
          <p:nvSpPr>
            <p:cNvPr id="724" name="Shape 724"/>
            <p:cNvSpPr/>
            <p:nvPr/>
          </p:nvSpPr>
          <p:spPr>
            <a:xfrm>
              <a:off x="0" y="2574158"/>
              <a:ext cx="776958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5A5F5E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dirty="0"/>
                <a:t>neutron</a:t>
              </a:r>
            </a:p>
          </p:txBody>
        </p:sp>
        <p:pic>
          <p:nvPicPr>
            <p:cNvPr id="818" name="Image 817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74408" y="1995800"/>
              <a:ext cx="160025" cy="734094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819" name="Image 818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47328" y="2102078"/>
              <a:ext cx="160024" cy="734094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820" name="Image 819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324740" y="2313707"/>
              <a:ext cx="160024" cy="734093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728" name="Shape 728"/>
            <p:cNvSpPr/>
            <p:nvPr/>
          </p:nvSpPr>
          <p:spPr>
            <a:xfrm>
              <a:off x="496498" y="2695447"/>
              <a:ext cx="1654147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5A5F5E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noyau lourd capable de fissionner</a:t>
              </a:r>
            </a:p>
          </p:txBody>
        </p:sp>
        <p:sp>
          <p:nvSpPr>
            <p:cNvPr id="729" name="Shape 729"/>
            <p:cNvSpPr/>
            <p:nvPr/>
          </p:nvSpPr>
          <p:spPr>
            <a:xfrm>
              <a:off x="1964433" y="2840927"/>
              <a:ext cx="115062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5A5F5E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produit de fission</a:t>
              </a:r>
            </a:p>
          </p:txBody>
        </p:sp>
      </p:grpSp>
      <p:pic>
        <p:nvPicPr>
          <p:cNvPr id="821" name="Image 820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042590" y="2602117"/>
            <a:ext cx="1203278" cy="24071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732" name="Shape 732"/>
          <p:cNvSpPr/>
          <p:nvPr/>
        </p:nvSpPr>
        <p:spPr>
          <a:xfrm>
            <a:off x="5345236" y="2619025"/>
            <a:ext cx="195899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latin typeface="Athelas"/>
                <a:ea typeface="Athelas"/>
                <a:cs typeface="Athelas"/>
                <a:sym typeface="Athelas"/>
              </a:rPr>
              <a:t>ν≃2.5</a:t>
            </a:r>
            <a:r>
              <a:rPr sz="1800"/>
              <a:t> neutrons</a:t>
            </a:r>
          </a:p>
        </p:txBody>
      </p:sp>
      <p:pic>
        <p:nvPicPr>
          <p:cNvPr id="822" name="Image 821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358118" y="2512169"/>
            <a:ext cx="735573" cy="36218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734" name="Shape 734"/>
          <p:cNvSpPr/>
          <p:nvPr/>
        </p:nvSpPr>
        <p:spPr>
          <a:xfrm>
            <a:off x="8199191" y="2240089"/>
            <a:ext cx="3520451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1 pour la réaction en chaine</a:t>
            </a:r>
          </a:p>
        </p:txBody>
      </p:sp>
      <p:sp>
        <p:nvSpPr>
          <p:cNvPr id="735" name="Shape 735"/>
          <p:cNvSpPr/>
          <p:nvPr/>
        </p:nvSpPr>
        <p:spPr>
          <a:xfrm>
            <a:off x="8199191" y="2653921"/>
            <a:ext cx="3681905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1 pour recréer le combustible</a:t>
            </a:r>
          </a:p>
        </p:txBody>
      </p:sp>
      <p:sp>
        <p:nvSpPr>
          <p:cNvPr id="736" name="Shape 736"/>
          <p:cNvSpPr/>
          <p:nvPr/>
        </p:nvSpPr>
        <p:spPr>
          <a:xfrm>
            <a:off x="8199191" y="3067754"/>
            <a:ext cx="126073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0.5 perdu</a:t>
            </a:r>
          </a:p>
        </p:txBody>
      </p:sp>
      <p:pic>
        <p:nvPicPr>
          <p:cNvPr id="823" name="Image 822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357604" y="2798773"/>
            <a:ext cx="739615" cy="12354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824" name="Image 823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359052" y="2819962"/>
            <a:ext cx="735573" cy="36860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739" name="Image 738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42">
            <a:off x="3247577" y="5397205"/>
            <a:ext cx="6509646" cy="25479"/>
          </a:xfrm>
          <a:prstGeom prst="rect">
            <a:avLst/>
          </a:prstGeom>
        </p:spPr>
      </p:pic>
      <p:pic>
        <p:nvPicPr>
          <p:cNvPr id="741" name="pasted-image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463452" y="8183540"/>
            <a:ext cx="1181101" cy="584201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Shape 742"/>
          <p:cNvSpPr/>
          <p:nvPr/>
        </p:nvSpPr>
        <p:spPr>
          <a:xfrm>
            <a:off x="8835831" y="8556097"/>
            <a:ext cx="2701786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900" i="1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/>
              <a:t>Critique :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k=1</a:t>
            </a:r>
          </a:p>
        </p:txBody>
      </p:sp>
      <p:sp>
        <p:nvSpPr>
          <p:cNvPr id="743" name="Shape 743"/>
          <p:cNvSpPr/>
          <p:nvPr/>
        </p:nvSpPr>
        <p:spPr>
          <a:xfrm rot="16214612">
            <a:off x="8402813" y="6897313"/>
            <a:ext cx="108711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spc="11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population</a:t>
            </a:r>
          </a:p>
        </p:txBody>
      </p:sp>
      <p:sp>
        <p:nvSpPr>
          <p:cNvPr id="744" name="Shape 744"/>
          <p:cNvSpPr/>
          <p:nvPr/>
        </p:nvSpPr>
        <p:spPr>
          <a:xfrm>
            <a:off x="9702136" y="8149825"/>
            <a:ext cx="969176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spc="11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200"/>
              <a:t>génération</a:t>
            </a:r>
          </a:p>
        </p:txBody>
      </p:sp>
      <p:sp>
        <p:nvSpPr>
          <p:cNvPr id="745" name="Shape 745"/>
          <p:cNvSpPr/>
          <p:nvPr/>
        </p:nvSpPr>
        <p:spPr>
          <a:xfrm>
            <a:off x="11373740" y="6811714"/>
            <a:ext cx="760978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b="1" i="1" spc="11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200"/>
              <a:t>k=1.001</a:t>
            </a:r>
          </a:p>
        </p:txBody>
      </p:sp>
      <p:sp>
        <p:nvSpPr>
          <p:cNvPr id="746" name="Shape 746"/>
          <p:cNvSpPr/>
          <p:nvPr/>
        </p:nvSpPr>
        <p:spPr>
          <a:xfrm>
            <a:off x="11383265" y="7364318"/>
            <a:ext cx="760978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b="1" i="1" spc="11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200"/>
              <a:t>k=0.997</a:t>
            </a:r>
          </a:p>
        </p:txBody>
      </p:sp>
      <p:pic>
        <p:nvPicPr>
          <p:cNvPr id="747" name="evo.png"/>
          <p:cNvPicPr>
            <a:picLocks noChangeAspect="1"/>
          </p:cNvPicPr>
          <p:nvPr/>
        </p:nvPicPr>
        <p:blipFill>
          <a:blip r:embed="rId17">
            <a:extLst/>
          </a:blip>
          <a:srcRect r="36244"/>
          <a:stretch>
            <a:fillRect/>
          </a:stretch>
        </p:blipFill>
        <p:spPr>
          <a:xfrm>
            <a:off x="9090952" y="6144972"/>
            <a:ext cx="1896274" cy="2045478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Shape 748"/>
          <p:cNvSpPr/>
          <p:nvPr/>
        </p:nvSpPr>
        <p:spPr>
          <a:xfrm>
            <a:off x="11370369" y="7104644"/>
            <a:ext cx="405368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b="1" i="1" spc="11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200"/>
              <a:t>k=1</a:t>
            </a:r>
          </a:p>
        </p:txBody>
      </p:sp>
      <p:sp>
        <p:nvSpPr>
          <p:cNvPr id="749" name="Shape 749"/>
          <p:cNvSpPr/>
          <p:nvPr/>
        </p:nvSpPr>
        <p:spPr>
          <a:xfrm>
            <a:off x="1086581" y="5700704"/>
            <a:ext cx="3620094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coefficient de multiplication :</a:t>
            </a:r>
          </a:p>
        </p:txBody>
      </p:sp>
      <p:sp>
        <p:nvSpPr>
          <p:cNvPr id="750" name="Shape 750"/>
          <p:cNvSpPr/>
          <p:nvPr/>
        </p:nvSpPr>
        <p:spPr>
          <a:xfrm>
            <a:off x="1086581" y="7644023"/>
            <a:ext cx="1398844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réactivité :</a:t>
            </a:r>
          </a:p>
        </p:txBody>
      </p:sp>
      <p:sp>
        <p:nvSpPr>
          <p:cNvPr id="751" name="Shape 751"/>
          <p:cNvSpPr/>
          <p:nvPr/>
        </p:nvSpPr>
        <p:spPr>
          <a:xfrm>
            <a:off x="2893311" y="8279242"/>
            <a:ext cx="172143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en pcm (10</a:t>
            </a:r>
            <a:r>
              <a:rPr sz="1800" baseline="31999"/>
              <a:t>-5</a:t>
            </a:r>
            <a:r>
              <a:rPr sz="1800"/>
              <a:t>)</a:t>
            </a:r>
          </a:p>
        </p:txBody>
      </p:sp>
      <p:pic>
        <p:nvPicPr>
          <p:cNvPr id="754" name="pasted-image.pd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337946" y="6361510"/>
            <a:ext cx="56896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755" name="Shape 755"/>
          <p:cNvSpPr/>
          <p:nvPr/>
        </p:nvSpPr>
        <p:spPr>
          <a:xfrm>
            <a:off x="11021496" y="6940051"/>
            <a:ext cx="189558" cy="1"/>
          </a:xfrm>
          <a:prstGeom prst="line">
            <a:avLst/>
          </a:prstGeom>
          <a:ln w="38100">
            <a:solidFill>
              <a:srgbClr val="CB615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56" name="Shape 756"/>
          <p:cNvSpPr/>
          <p:nvPr/>
        </p:nvSpPr>
        <p:spPr>
          <a:xfrm>
            <a:off x="11021496" y="7229806"/>
            <a:ext cx="189558" cy="1"/>
          </a:xfrm>
          <a:prstGeom prst="line">
            <a:avLst/>
          </a:prstGeom>
          <a:ln w="38100">
            <a:solidFill>
              <a:srgbClr val="5B92C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57" name="Shape 757"/>
          <p:cNvSpPr/>
          <p:nvPr/>
        </p:nvSpPr>
        <p:spPr>
          <a:xfrm>
            <a:off x="11021496" y="7519562"/>
            <a:ext cx="189558" cy="1"/>
          </a:xfrm>
          <a:prstGeom prst="line">
            <a:avLst/>
          </a:prstGeom>
          <a:ln w="38100">
            <a:solidFill>
              <a:srgbClr val="A7C26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58" name="Shape 758"/>
          <p:cNvSpPr/>
          <p:nvPr/>
        </p:nvSpPr>
        <p:spPr>
          <a:xfrm>
            <a:off x="2831854" y="8818594"/>
            <a:ext cx="2701785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900" i="1" spc="152">
                <a:solidFill>
                  <a:srgbClr val="5A5F5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/>
              <a:t>Critique :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ρ=0</a:t>
            </a:r>
          </a:p>
        </p:txBody>
      </p:sp>
      <p:grpSp>
        <p:nvGrpSpPr>
          <p:cNvPr id="802" name="Group 802"/>
          <p:cNvGrpSpPr/>
          <p:nvPr/>
        </p:nvGrpSpPr>
        <p:grpSpPr>
          <a:xfrm>
            <a:off x="10073118" y="1288764"/>
            <a:ext cx="1434882" cy="1014360"/>
            <a:chOff x="98365" y="223393"/>
            <a:chExt cx="1434880" cy="1014358"/>
          </a:xfrm>
        </p:grpSpPr>
        <p:grpSp>
          <p:nvGrpSpPr>
            <p:cNvPr id="777" name="Group 777"/>
            <p:cNvGrpSpPr/>
            <p:nvPr/>
          </p:nvGrpSpPr>
          <p:grpSpPr>
            <a:xfrm rot="20957344">
              <a:off x="557655" y="609812"/>
              <a:ext cx="453965" cy="436686"/>
              <a:chOff x="0" y="0"/>
              <a:chExt cx="453964" cy="436685"/>
            </a:xfrm>
          </p:grpSpPr>
          <p:sp>
            <p:nvSpPr>
              <p:cNvPr id="759" name="Shape 759"/>
              <p:cNvSpPr/>
              <p:nvPr/>
            </p:nvSpPr>
            <p:spPr>
              <a:xfrm rot="21600000">
                <a:off x="324347" y="106409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0" name="Shape 760"/>
              <p:cNvSpPr/>
              <p:nvPr/>
            </p:nvSpPr>
            <p:spPr>
              <a:xfrm rot="21600000">
                <a:off x="260501" y="44023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1" name="Shape 761"/>
              <p:cNvSpPr/>
              <p:nvPr/>
            </p:nvSpPr>
            <p:spPr>
              <a:xfrm rot="21600000">
                <a:off x="324347" y="203698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2" name="Shape 762"/>
              <p:cNvSpPr/>
              <p:nvPr/>
            </p:nvSpPr>
            <p:spPr>
              <a:xfrm rot="21600000">
                <a:off x="260501" y="260966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3" name="Shape 763"/>
              <p:cNvSpPr/>
              <p:nvPr/>
            </p:nvSpPr>
            <p:spPr>
              <a:xfrm rot="21600000">
                <a:off x="135849" y="307068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4" name="Shape 764"/>
              <p:cNvSpPr/>
              <p:nvPr/>
            </p:nvSpPr>
            <p:spPr>
              <a:xfrm rot="21600000">
                <a:off x="199695" y="307068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5" name="Shape 765"/>
              <p:cNvSpPr/>
              <p:nvPr/>
            </p:nvSpPr>
            <p:spPr>
              <a:xfrm rot="21600000">
                <a:off x="200658" y="-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6" name="Shape 766"/>
              <p:cNvSpPr/>
              <p:nvPr/>
            </p:nvSpPr>
            <p:spPr>
              <a:xfrm rot="21600000">
                <a:off x="-1" y="10883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 rot="21600000">
                <a:off x="130250" y="-1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8" name="Shape 768"/>
              <p:cNvSpPr/>
              <p:nvPr/>
            </p:nvSpPr>
            <p:spPr>
              <a:xfrm rot="21600000">
                <a:off x="51203" y="44023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9" name="Shape 769"/>
              <p:cNvSpPr/>
              <p:nvPr/>
            </p:nvSpPr>
            <p:spPr>
              <a:xfrm rot="21600000">
                <a:off x="962" y="203698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0" name="Shape 770"/>
              <p:cNvSpPr/>
              <p:nvPr/>
            </p:nvSpPr>
            <p:spPr>
              <a:xfrm rot="21600000">
                <a:off x="51203" y="260966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1" name="Shape 771"/>
              <p:cNvSpPr/>
              <p:nvPr/>
            </p:nvSpPr>
            <p:spPr>
              <a:xfrm rot="21600000">
                <a:off x="162173" y="106409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2" name="Shape 772"/>
              <p:cNvSpPr/>
              <p:nvPr/>
            </p:nvSpPr>
            <p:spPr>
              <a:xfrm rot="21600000">
                <a:off x="94248" y="10883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3" name="Shape 773"/>
              <p:cNvSpPr/>
              <p:nvPr/>
            </p:nvSpPr>
            <p:spPr>
              <a:xfrm rot="21600000">
                <a:off x="100329" y="19529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4" name="Shape 774"/>
              <p:cNvSpPr/>
              <p:nvPr/>
            </p:nvSpPr>
            <p:spPr>
              <a:xfrm rot="21600000">
                <a:off x="165137" y="206738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5" name="Shape 775"/>
              <p:cNvSpPr/>
              <p:nvPr/>
            </p:nvSpPr>
            <p:spPr>
              <a:xfrm rot="21600000">
                <a:off x="259538" y="19529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6" name="Shape 776"/>
              <p:cNvSpPr/>
              <p:nvPr/>
            </p:nvSpPr>
            <p:spPr>
              <a:xfrm rot="21600000">
                <a:off x="217937" y="113950"/>
                <a:ext cx="129618" cy="129617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778" name="Shape 778"/>
            <p:cNvSpPr/>
            <p:nvPr/>
          </p:nvSpPr>
          <p:spPr>
            <a:xfrm rot="20957344">
              <a:off x="109281" y="868542"/>
              <a:ext cx="129618" cy="129618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779" name="Image 778"/>
            <p:cNvPicPr>
              <a:picLocks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 rot="20957344">
              <a:off x="285307" y="862372"/>
              <a:ext cx="235064" cy="77188"/>
            </a:xfrm>
            <a:prstGeom prst="rect">
              <a:avLst/>
            </a:prstGeom>
            <a:effectLst/>
          </p:spPr>
        </p:pic>
        <p:grpSp>
          <p:nvGrpSpPr>
            <p:cNvPr id="788" name="Group 788"/>
            <p:cNvGrpSpPr/>
            <p:nvPr/>
          </p:nvGrpSpPr>
          <p:grpSpPr>
            <a:xfrm rot="20957344">
              <a:off x="1175369" y="861758"/>
              <a:ext cx="328351" cy="348518"/>
              <a:chOff x="0" y="0"/>
              <a:chExt cx="328350" cy="348516"/>
            </a:xfrm>
          </p:grpSpPr>
          <p:sp>
            <p:nvSpPr>
              <p:cNvPr id="781" name="Shape 781"/>
              <p:cNvSpPr/>
              <p:nvPr/>
            </p:nvSpPr>
            <p:spPr>
              <a:xfrm rot="21600000">
                <a:off x="185609" y="173295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2" name="Shape 782"/>
              <p:cNvSpPr/>
              <p:nvPr/>
            </p:nvSpPr>
            <p:spPr>
              <a:xfrm rot="21600000">
                <a:off x="-1" y="138616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3" name="Shape 783"/>
              <p:cNvSpPr/>
              <p:nvPr/>
            </p:nvSpPr>
            <p:spPr>
              <a:xfrm rot="21600000">
                <a:off x="120648" y="-1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4" name="Shape 784"/>
              <p:cNvSpPr/>
              <p:nvPr/>
            </p:nvSpPr>
            <p:spPr>
              <a:xfrm rot="21600000">
                <a:off x="108968" y="111374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5" name="Shape 785"/>
              <p:cNvSpPr/>
              <p:nvPr/>
            </p:nvSpPr>
            <p:spPr>
              <a:xfrm rot="21600000">
                <a:off x="43121" y="64989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6" name="Shape 786"/>
              <p:cNvSpPr/>
              <p:nvPr/>
            </p:nvSpPr>
            <p:spPr>
              <a:xfrm rot="21600000">
                <a:off x="198733" y="70022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7" name="Shape 787"/>
              <p:cNvSpPr/>
              <p:nvPr/>
            </p:nvSpPr>
            <p:spPr>
              <a:xfrm rot="21600000">
                <a:off x="87205" y="218900"/>
                <a:ext cx="129618" cy="129617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797" name="Group 797"/>
            <p:cNvGrpSpPr/>
            <p:nvPr/>
          </p:nvGrpSpPr>
          <p:grpSpPr>
            <a:xfrm rot="20957344">
              <a:off x="1079061" y="252397"/>
              <a:ext cx="343362" cy="333316"/>
              <a:chOff x="0" y="0"/>
              <a:chExt cx="343360" cy="333315"/>
            </a:xfrm>
          </p:grpSpPr>
          <p:sp>
            <p:nvSpPr>
              <p:cNvPr id="789" name="Shape 789"/>
              <p:cNvSpPr/>
              <p:nvPr/>
            </p:nvSpPr>
            <p:spPr>
              <a:xfrm rot="21600000">
                <a:off x="207625" y="4160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0" name="Shape 790"/>
              <p:cNvSpPr/>
              <p:nvPr/>
            </p:nvSpPr>
            <p:spPr>
              <a:xfrm rot="21600000">
                <a:off x="213744" y="124651"/>
                <a:ext cx="129617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1" name="Shape 791"/>
              <p:cNvSpPr/>
              <p:nvPr/>
            </p:nvSpPr>
            <p:spPr>
              <a:xfrm rot="21600000">
                <a:off x="65289" y="3040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2" name="Shape 792"/>
              <p:cNvSpPr/>
              <p:nvPr/>
            </p:nvSpPr>
            <p:spPr>
              <a:xfrm rot="21600000">
                <a:off x="161058" y="203698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3" name="Shape 793"/>
              <p:cNvSpPr/>
              <p:nvPr/>
            </p:nvSpPr>
            <p:spPr>
              <a:xfrm rot="21600000">
                <a:off x="144489" y="-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4" name="Shape 794"/>
              <p:cNvSpPr/>
              <p:nvPr/>
            </p:nvSpPr>
            <p:spPr>
              <a:xfrm rot="21600000">
                <a:off x="56726" y="183130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5" name="Shape 795"/>
              <p:cNvSpPr/>
              <p:nvPr/>
            </p:nvSpPr>
            <p:spPr>
              <a:xfrm rot="21600000">
                <a:off x="-1" y="76006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6" name="Shape 796"/>
              <p:cNvSpPr/>
              <p:nvPr/>
            </p:nvSpPr>
            <p:spPr>
              <a:xfrm rot="21600000">
                <a:off x="112337" y="89748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798" name="Image 797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 rot="19496624">
              <a:off x="972600" y="613573"/>
              <a:ext cx="180879" cy="77189"/>
            </a:xfrm>
            <a:prstGeom prst="rect">
              <a:avLst/>
            </a:prstGeom>
            <a:effectLst/>
          </p:spPr>
        </p:pic>
        <p:pic>
          <p:nvPicPr>
            <p:cNvPr id="800" name="Image 799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 rot="818064">
              <a:off x="1018288" y="879462"/>
              <a:ext cx="180879" cy="77189"/>
            </a:xfrm>
            <a:prstGeom prst="rect">
              <a:avLst/>
            </a:prstGeom>
            <a:effectLst/>
          </p:spPr>
        </p:pic>
      </p:grpSp>
      <p:grpSp>
        <p:nvGrpSpPr>
          <p:cNvPr id="805" name="Group 805"/>
          <p:cNvGrpSpPr/>
          <p:nvPr/>
        </p:nvGrpSpPr>
        <p:grpSpPr>
          <a:xfrm>
            <a:off x="11220879" y="2963897"/>
            <a:ext cx="1688989" cy="471924"/>
            <a:chOff x="0" y="-35637"/>
            <a:chExt cx="1688988" cy="471923"/>
          </a:xfrm>
        </p:grpSpPr>
        <p:sp>
          <p:nvSpPr>
            <p:cNvPr id="803" name="Shape 803"/>
            <p:cNvSpPr/>
            <p:nvPr/>
          </p:nvSpPr>
          <p:spPr>
            <a:xfrm>
              <a:off x="0" y="-35637"/>
              <a:ext cx="1688988" cy="471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120000"/>
                </a:lnSpc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 dirty="0" err="1"/>
                <a:t>Th</a:t>
              </a:r>
              <a:r>
                <a:rPr sz="2000" dirty="0"/>
                <a:t>+      </a:t>
              </a:r>
              <a:r>
                <a:rPr sz="2000" baseline="31999" dirty="0"/>
                <a:t>233</a:t>
              </a:r>
              <a:r>
                <a:rPr sz="2000" dirty="0"/>
                <a:t>U</a:t>
              </a:r>
            </a:p>
          </p:txBody>
        </p:sp>
        <p:sp>
          <p:nvSpPr>
            <p:cNvPr id="804" name="Shape 804"/>
            <p:cNvSpPr/>
            <p:nvPr/>
          </p:nvSpPr>
          <p:spPr>
            <a:xfrm rot="20957344">
              <a:off x="583194" y="127096"/>
              <a:ext cx="153072" cy="134197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08" name="Group 808"/>
          <p:cNvGrpSpPr/>
          <p:nvPr/>
        </p:nvGrpSpPr>
        <p:grpSpPr>
          <a:xfrm>
            <a:off x="9254968" y="3386274"/>
            <a:ext cx="630529" cy="614023"/>
            <a:chOff x="0" y="0"/>
            <a:chExt cx="630527" cy="614022"/>
          </a:xfrm>
        </p:grpSpPr>
        <p:sp>
          <p:nvSpPr>
            <p:cNvPr id="806" name="Shape 806"/>
            <p:cNvSpPr/>
            <p:nvPr/>
          </p:nvSpPr>
          <p:spPr>
            <a:xfrm rot="20957344">
              <a:off x="60761" y="44256"/>
              <a:ext cx="525511" cy="52551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7" name="Shape 807"/>
            <p:cNvSpPr/>
            <p:nvPr/>
          </p:nvSpPr>
          <p:spPr>
            <a:xfrm>
              <a:off x="0" y="110653"/>
              <a:ext cx="330667" cy="387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0" y="0"/>
                  </a:moveTo>
                  <a:lnTo>
                    <a:pt x="21600" y="11305"/>
                  </a:lnTo>
                  <a:lnTo>
                    <a:pt x="0" y="21600"/>
                  </a:lnTo>
                </a:path>
              </a:pathLst>
            </a:custGeom>
            <a:solidFill>
              <a:srgbClr val="EBECF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09" name="Shape 809"/>
          <p:cNvSpPr/>
          <p:nvPr/>
        </p:nvSpPr>
        <p:spPr>
          <a:xfrm rot="20957344">
            <a:off x="9193907" y="3608861"/>
            <a:ext cx="143819" cy="143819"/>
          </a:xfrm>
          <a:prstGeom prst="ellipse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810" name="Image 809"/>
          <p:cNvPicPr>
            <a:picLocks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2017833" y="3164695"/>
            <a:ext cx="255245" cy="77188"/>
          </a:xfrm>
          <a:prstGeom prst="rect">
            <a:avLst/>
          </a:prstGeom>
        </p:spPr>
      </p:pic>
      <p:pic>
        <p:nvPicPr>
          <p:cNvPr id="812" name="Image 811"/>
          <p:cNvPicPr>
            <a:picLocks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8983677" y="3609016"/>
            <a:ext cx="255245" cy="12701"/>
          </a:xfrm>
          <a:prstGeom prst="rect">
            <a:avLst/>
          </a:prstGeom>
        </p:spPr>
      </p:pic>
      <p:pic>
        <p:nvPicPr>
          <p:cNvPr id="814" name="Image 813"/>
          <p:cNvPicPr>
            <a:picLocks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9013908" y="3745541"/>
            <a:ext cx="255245" cy="12701"/>
          </a:xfrm>
          <a:prstGeom prst="rect">
            <a:avLst/>
          </a:prstGeom>
        </p:spPr>
      </p:pic>
      <p:pic>
        <p:nvPicPr>
          <p:cNvPr id="816" name="Image 815"/>
          <p:cNvPicPr>
            <a:picLocks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9037635" y="3685216"/>
            <a:ext cx="161669" cy="127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" grpId="4" animBg="1" advAuto="0"/>
      <p:bldP spid="739" grpId="1" animBg="1" advAuto="0"/>
      <p:bldP spid="741" grpId="10" animBg="1" advAuto="0"/>
      <p:bldP spid="742" grpId="13" animBg="1" advAuto="0"/>
      <p:bldP spid="743" grpId="6" animBg="1" advAuto="0"/>
      <p:bldP spid="744" grpId="11" animBg="1" advAuto="0"/>
      <p:bldP spid="745" grpId="7" animBg="1" advAuto="0"/>
      <p:bldP spid="746" grpId="8" animBg="1" advAuto="0"/>
      <p:bldP spid="747" grpId="3" animBg="1" advAuto="0"/>
      <p:bldP spid="748" grpId="5" animBg="1" advAuto="0"/>
      <p:bldP spid="749" grpId="2" animBg="1" advAuto="0"/>
      <p:bldP spid="750" grpId="9" animBg="1" advAuto="0"/>
      <p:bldP spid="751" grpId="12" animBg="1" advAuto="0"/>
      <p:bldP spid="754" grpId="14" animBg="1" advAuto="0"/>
      <p:bldP spid="755" grpId="16" animBg="1" advAuto="0"/>
      <p:bldP spid="756" grpId="17" animBg="1" advAuto="0"/>
      <p:bldP spid="757" grpId="18" animBg="1" advAuto="0"/>
      <p:bldP spid="758" grpId="1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827" name="Image 82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829" name="Image 82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42">
            <a:off x="7974520" y="969368"/>
            <a:ext cx="871272" cy="38111"/>
          </a:xfrm>
          <a:prstGeom prst="rect">
            <a:avLst/>
          </a:prstGeom>
        </p:spPr>
      </p:pic>
      <p:pic>
        <p:nvPicPr>
          <p:cNvPr id="831" name="Image 83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2">
            <a:off x="4747932" y="1250182"/>
            <a:ext cx="3527783" cy="38143"/>
          </a:xfrm>
          <a:prstGeom prst="rect">
            <a:avLst/>
          </a:prstGeom>
        </p:spPr>
      </p:pic>
      <p:sp>
        <p:nvSpPr>
          <p:cNvPr id="833" name="Shape 833"/>
          <p:cNvSpPr/>
          <p:nvPr/>
        </p:nvSpPr>
        <p:spPr>
          <a:xfrm>
            <a:off x="4779426" y="785223"/>
            <a:ext cx="346479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notion de contre réaction</a:t>
            </a:r>
          </a:p>
        </p:txBody>
      </p:sp>
      <p:pic>
        <p:nvPicPr>
          <p:cNvPr id="834" name="Image 83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699958" flipH="1">
            <a:off x="4153363" y="977470"/>
            <a:ext cx="871272" cy="38111"/>
          </a:xfrm>
          <a:prstGeom prst="rect">
            <a:avLst/>
          </a:prstGeom>
        </p:spPr>
      </p:pic>
      <p:sp>
        <p:nvSpPr>
          <p:cNvPr id="836" name="Shape 836"/>
          <p:cNvSpPr/>
          <p:nvPr/>
        </p:nvSpPr>
        <p:spPr>
          <a:xfrm>
            <a:off x="3406264" y="1639788"/>
            <a:ext cx="6186626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Pour obtenir une réaction en chaîne stable, il est préférable qu’elle se stabilise d’elle même</a:t>
            </a:r>
          </a:p>
        </p:txBody>
      </p:sp>
      <p:sp>
        <p:nvSpPr>
          <p:cNvPr id="837" name="Shape 837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 (2/5)</a:t>
            </a:r>
          </a:p>
        </p:txBody>
      </p:sp>
      <p:sp>
        <p:nvSpPr>
          <p:cNvPr id="838" name="Shape 838"/>
          <p:cNvSpPr/>
          <p:nvPr/>
        </p:nvSpPr>
        <p:spPr>
          <a:xfrm>
            <a:off x="1822546" y="2925361"/>
            <a:ext cx="9523889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Une modification de l’environnement impacte le comportement des neutrons :</a:t>
            </a:r>
          </a:p>
        </p:txBody>
      </p:sp>
      <p:grpSp>
        <p:nvGrpSpPr>
          <p:cNvPr id="843" name="Group 843"/>
          <p:cNvGrpSpPr/>
          <p:nvPr/>
        </p:nvGrpSpPr>
        <p:grpSpPr>
          <a:xfrm>
            <a:off x="3977649" y="4078341"/>
            <a:ext cx="5391348" cy="1959673"/>
            <a:chOff x="378172" y="184286"/>
            <a:chExt cx="5391347" cy="1959672"/>
          </a:xfrm>
        </p:grpSpPr>
        <p:pic>
          <p:nvPicPr>
            <p:cNvPr id="839" name="Image 838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8172" y="798478"/>
              <a:ext cx="1960302" cy="693471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840" name="Image 839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218" y="646220"/>
              <a:ext cx="1960302" cy="997988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1003" name="Image 1002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35135" y="1628932"/>
              <a:ext cx="1978260" cy="515028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1004" name="Image 1003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72226" y="184286"/>
              <a:ext cx="1953495" cy="501637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</p:grpSp>
      <p:sp>
        <p:nvSpPr>
          <p:cNvPr id="844" name="Shape 844"/>
          <p:cNvSpPr/>
          <p:nvPr/>
        </p:nvSpPr>
        <p:spPr>
          <a:xfrm>
            <a:off x="5796138" y="3921923"/>
            <a:ext cx="1576705" cy="1"/>
          </a:xfrm>
          <a:prstGeom prst="line">
            <a:avLst/>
          </a:prstGeom>
          <a:ln w="12700">
            <a:solidFill>
              <a:srgbClr val="575451">
                <a:alpha val="90000"/>
              </a:srgbClr>
            </a:solidFill>
            <a:miter lim="400000"/>
            <a:tailEnd type="triangle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2800"/>
          </a:p>
        </p:txBody>
      </p:sp>
      <p:sp>
        <p:nvSpPr>
          <p:cNvPr id="845" name="Shape 845"/>
          <p:cNvSpPr/>
          <p:nvPr/>
        </p:nvSpPr>
        <p:spPr>
          <a:xfrm>
            <a:off x="4148249" y="3772139"/>
            <a:ext cx="137708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puissance</a:t>
            </a:r>
          </a:p>
        </p:txBody>
      </p:sp>
      <p:sp>
        <p:nvSpPr>
          <p:cNvPr id="846" name="Shape 846"/>
          <p:cNvSpPr/>
          <p:nvPr/>
        </p:nvSpPr>
        <p:spPr>
          <a:xfrm>
            <a:off x="7643647" y="3747517"/>
            <a:ext cx="204677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source de chaleur</a:t>
            </a:r>
          </a:p>
        </p:txBody>
      </p:sp>
      <p:sp>
        <p:nvSpPr>
          <p:cNvPr id="847" name="Shape 847"/>
          <p:cNvSpPr/>
          <p:nvPr/>
        </p:nvSpPr>
        <p:spPr>
          <a:xfrm>
            <a:off x="7521772" y="6134513"/>
            <a:ext cx="1413400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température</a:t>
            </a:r>
          </a:p>
        </p:txBody>
      </p:sp>
      <p:sp>
        <p:nvSpPr>
          <p:cNvPr id="848" name="Shape 848"/>
          <p:cNvSpPr/>
          <p:nvPr/>
        </p:nvSpPr>
        <p:spPr>
          <a:xfrm>
            <a:off x="4661784" y="5909836"/>
            <a:ext cx="844269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5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densité</a:t>
            </a:r>
          </a:p>
          <a:p>
            <a:pPr algn="r">
              <a:lnSpc>
                <a:spcPct val="15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Doppler</a:t>
            </a:r>
          </a:p>
        </p:txBody>
      </p:sp>
      <p:grpSp>
        <p:nvGrpSpPr>
          <p:cNvPr id="852" name="Group 852"/>
          <p:cNvGrpSpPr/>
          <p:nvPr/>
        </p:nvGrpSpPr>
        <p:grpSpPr>
          <a:xfrm flipH="1">
            <a:off x="5600376" y="6092681"/>
            <a:ext cx="1827073" cy="392823"/>
            <a:chOff x="0" y="98016"/>
            <a:chExt cx="1827072" cy="392822"/>
          </a:xfrm>
        </p:grpSpPr>
        <p:sp>
          <p:nvSpPr>
            <p:cNvPr id="849" name="Shape 849"/>
            <p:cNvSpPr/>
            <p:nvPr/>
          </p:nvSpPr>
          <p:spPr>
            <a:xfrm flipV="1">
              <a:off x="1575654" y="98016"/>
              <a:ext cx="251419" cy="13550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850" name="Shape 850"/>
            <p:cNvSpPr/>
            <p:nvPr/>
          </p:nvSpPr>
          <p:spPr>
            <a:xfrm>
              <a:off x="0" y="284621"/>
              <a:ext cx="1429849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851" name="Shape 851"/>
            <p:cNvSpPr/>
            <p:nvPr/>
          </p:nvSpPr>
          <p:spPr>
            <a:xfrm>
              <a:off x="1575654" y="355332"/>
              <a:ext cx="251419" cy="13550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</p:grpSp>
      <p:sp>
        <p:nvSpPr>
          <p:cNvPr id="853" name="Shape 853"/>
          <p:cNvSpPr/>
          <p:nvPr/>
        </p:nvSpPr>
        <p:spPr>
          <a:xfrm>
            <a:off x="5161236" y="7185792"/>
            <a:ext cx="7251052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Lors de la conception d’un réacteur, une variation négative de </a:t>
            </a:r>
            <a:r>
              <a:rPr sz="1800" i="1"/>
              <a:t>k</a:t>
            </a:r>
            <a:r>
              <a:rPr sz="1800"/>
              <a:t> par rapport à la température </a:t>
            </a:r>
            <a:r>
              <a:rPr sz="1800" b="1">
                <a:latin typeface="Athelas"/>
                <a:ea typeface="Athelas"/>
                <a:cs typeface="Athelas"/>
                <a:sym typeface="Athelas"/>
              </a:rPr>
              <a:t>T</a:t>
            </a:r>
            <a:r>
              <a:rPr sz="1800"/>
              <a:t> stabilise le système</a:t>
            </a:r>
          </a:p>
        </p:txBody>
      </p:sp>
      <p:sp>
        <p:nvSpPr>
          <p:cNvPr id="854" name="Shape 854"/>
          <p:cNvSpPr/>
          <p:nvPr/>
        </p:nvSpPr>
        <p:spPr>
          <a:xfrm>
            <a:off x="3527588" y="6003572"/>
            <a:ext cx="324625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k</a:t>
            </a:r>
          </a:p>
        </p:txBody>
      </p:sp>
      <p:sp>
        <p:nvSpPr>
          <p:cNvPr id="855" name="Shape 855"/>
          <p:cNvSpPr/>
          <p:nvPr/>
        </p:nvSpPr>
        <p:spPr>
          <a:xfrm>
            <a:off x="5419061" y="3364212"/>
            <a:ext cx="406906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100" spc="248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2800"/>
              <a:t>➚</a:t>
            </a:r>
          </a:p>
        </p:txBody>
      </p:sp>
      <p:sp>
        <p:nvSpPr>
          <p:cNvPr id="856" name="Shape 856"/>
          <p:cNvSpPr/>
          <p:nvPr/>
        </p:nvSpPr>
        <p:spPr>
          <a:xfrm>
            <a:off x="9764451" y="3359539"/>
            <a:ext cx="406906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100" spc="248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2800"/>
              <a:t>➚</a:t>
            </a:r>
          </a:p>
        </p:txBody>
      </p:sp>
      <p:sp>
        <p:nvSpPr>
          <p:cNvPr id="857" name="Shape 857"/>
          <p:cNvSpPr/>
          <p:nvPr/>
        </p:nvSpPr>
        <p:spPr>
          <a:xfrm>
            <a:off x="9072453" y="5809673"/>
            <a:ext cx="406906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100" spc="248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2800"/>
              <a:t>➚</a:t>
            </a:r>
          </a:p>
        </p:txBody>
      </p:sp>
      <p:sp>
        <p:nvSpPr>
          <p:cNvPr id="858" name="Shape 858"/>
          <p:cNvSpPr/>
          <p:nvPr/>
        </p:nvSpPr>
        <p:spPr>
          <a:xfrm>
            <a:off x="5733358" y="3364212"/>
            <a:ext cx="406906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100" spc="24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2800">
                <a:solidFill>
                  <a:srgbClr val="3440FF"/>
                </a:solidFill>
              </a:rPr>
              <a:t>➘</a:t>
            </a:r>
          </a:p>
        </p:txBody>
      </p:sp>
      <p:sp>
        <p:nvSpPr>
          <p:cNvPr id="859" name="Shape 859"/>
          <p:cNvSpPr/>
          <p:nvPr/>
        </p:nvSpPr>
        <p:spPr>
          <a:xfrm>
            <a:off x="4204573" y="5795617"/>
            <a:ext cx="31925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400" spc="3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4000"/>
              <a:t>{</a:t>
            </a:r>
          </a:p>
        </p:txBody>
      </p:sp>
      <p:sp>
        <p:nvSpPr>
          <p:cNvPr id="860" name="Shape 860"/>
          <p:cNvSpPr/>
          <p:nvPr/>
        </p:nvSpPr>
        <p:spPr>
          <a:xfrm>
            <a:off x="6485606" y="8407270"/>
            <a:ext cx="909095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600"/>
              <a:t>MSFR :</a:t>
            </a:r>
          </a:p>
        </p:txBody>
      </p:sp>
      <p:sp>
        <p:nvSpPr>
          <p:cNvPr id="861" name="Shape 861"/>
          <p:cNvSpPr/>
          <p:nvPr/>
        </p:nvSpPr>
        <p:spPr>
          <a:xfrm>
            <a:off x="3777450" y="5942968"/>
            <a:ext cx="406906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100" spc="24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2800">
                <a:solidFill>
                  <a:srgbClr val="3440FF"/>
                </a:solidFill>
              </a:rPr>
              <a:t>➘</a:t>
            </a:r>
          </a:p>
        </p:txBody>
      </p:sp>
      <p:sp>
        <p:nvSpPr>
          <p:cNvPr id="862" name="Shape 862"/>
          <p:cNvSpPr/>
          <p:nvPr/>
        </p:nvSpPr>
        <p:spPr>
          <a:xfrm>
            <a:off x="4834889" y="9974837"/>
            <a:ext cx="5875958" cy="29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t>\paren{\frac{\rm{d}k}{\rm{d}T}}_{\rm{total}} \env -8~\rm{pcm/K}</a:t>
            </a:r>
          </a:p>
        </p:txBody>
      </p:sp>
      <p:grpSp>
        <p:nvGrpSpPr>
          <p:cNvPr id="869" name="Group 869"/>
          <p:cNvGrpSpPr/>
          <p:nvPr/>
        </p:nvGrpSpPr>
        <p:grpSpPr>
          <a:xfrm>
            <a:off x="284053" y="977448"/>
            <a:ext cx="1942176" cy="1950662"/>
            <a:chOff x="-1" y="0"/>
            <a:chExt cx="1942174" cy="1950660"/>
          </a:xfrm>
        </p:grpSpPr>
        <p:grpSp>
          <p:nvGrpSpPr>
            <p:cNvPr id="866" name="Group 866"/>
            <p:cNvGrpSpPr/>
            <p:nvPr/>
          </p:nvGrpSpPr>
          <p:grpSpPr>
            <a:xfrm>
              <a:off x="-1" y="0"/>
              <a:ext cx="1942174" cy="1950660"/>
              <a:chOff x="-73317" y="0"/>
              <a:chExt cx="1942172" cy="1950659"/>
            </a:xfrm>
          </p:grpSpPr>
          <p:sp>
            <p:nvSpPr>
              <p:cNvPr id="863" name="Shape 863"/>
              <p:cNvSpPr/>
              <p:nvPr/>
            </p:nvSpPr>
            <p:spPr>
              <a:xfrm rot="16214612">
                <a:off x="-615414" y="555479"/>
                <a:ext cx="1499510" cy="4089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1400" spc="112">
                    <a:solidFill>
                      <a:srgbClr val="000000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200"/>
                  <a:t>population</a:t>
                </a:r>
              </a:p>
            </p:txBody>
          </p:sp>
          <p:sp>
            <p:nvSpPr>
              <p:cNvPr id="864" name="Shape 864"/>
              <p:cNvSpPr/>
              <p:nvPr/>
            </p:nvSpPr>
            <p:spPr>
              <a:xfrm>
                <a:off x="399695" y="1579582"/>
                <a:ext cx="1469160" cy="3710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1400" spc="112">
                    <a:solidFill>
                      <a:srgbClr val="000000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200"/>
                  <a:t>génération</a:t>
                </a:r>
              </a:p>
            </p:txBody>
          </p:sp>
          <p:pic>
            <p:nvPicPr>
              <p:cNvPr id="865" name="evo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r="36244"/>
              <a:stretch>
                <a:fillRect/>
              </a:stretch>
            </p:blipFill>
            <p:spPr>
              <a:xfrm>
                <a:off x="254939" y="0"/>
                <a:ext cx="1581709" cy="1706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67" name="Shape 867"/>
            <p:cNvSpPr/>
            <p:nvPr/>
          </p:nvSpPr>
          <p:spPr>
            <a:xfrm>
              <a:off x="862395" y="761831"/>
              <a:ext cx="829567" cy="159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8" extrusionOk="0">
                  <a:moveTo>
                    <a:pt x="0" y="16636"/>
                  </a:moveTo>
                  <a:cubicBezTo>
                    <a:pt x="2979" y="5996"/>
                    <a:pt x="6505" y="204"/>
                    <a:pt x="10125" y="5"/>
                  </a:cubicBezTo>
                  <a:cubicBezTo>
                    <a:pt x="11895" y="-92"/>
                    <a:pt x="13689" y="1242"/>
                    <a:pt x="15234" y="5795"/>
                  </a:cubicBezTo>
                  <a:cubicBezTo>
                    <a:pt x="16236" y="8749"/>
                    <a:pt x="17076" y="13044"/>
                    <a:pt x="18069" y="16122"/>
                  </a:cubicBezTo>
                  <a:cubicBezTo>
                    <a:pt x="19138" y="19439"/>
                    <a:pt x="20354" y="21292"/>
                    <a:pt x="21600" y="21508"/>
                  </a:cubicBezTo>
                </a:path>
              </a:pathLst>
            </a:custGeom>
            <a:noFill/>
            <a:ln w="50800" cap="flat">
              <a:solidFill>
                <a:srgbClr val="CA5F58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200"/>
            </a:p>
          </p:txBody>
        </p:sp>
        <p:sp>
          <p:nvSpPr>
            <p:cNvPr id="868" name="Shape 868"/>
            <p:cNvSpPr/>
            <p:nvPr/>
          </p:nvSpPr>
          <p:spPr>
            <a:xfrm rot="1940587">
              <a:off x="1292078" y="168052"/>
              <a:ext cx="307777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3200"/>
                <a:t>x</a:t>
              </a:r>
            </a:p>
          </p:txBody>
        </p:sp>
      </p:grpSp>
      <p:grpSp>
        <p:nvGrpSpPr>
          <p:cNvPr id="961" name="Group 961"/>
          <p:cNvGrpSpPr/>
          <p:nvPr/>
        </p:nvGrpSpPr>
        <p:grpSpPr>
          <a:xfrm>
            <a:off x="124131" y="4294771"/>
            <a:ext cx="3127516" cy="1981573"/>
            <a:chOff x="-63500" y="-38100"/>
            <a:chExt cx="3127515" cy="1981572"/>
          </a:xfrm>
        </p:grpSpPr>
        <p:grpSp>
          <p:nvGrpSpPr>
            <p:cNvPr id="872" name="Group 872"/>
            <p:cNvGrpSpPr/>
            <p:nvPr/>
          </p:nvGrpSpPr>
          <p:grpSpPr>
            <a:xfrm>
              <a:off x="-63500" y="-38100"/>
              <a:ext cx="3127515" cy="1981572"/>
              <a:chOff x="0" y="0"/>
              <a:chExt cx="3127514" cy="1981571"/>
            </a:xfrm>
          </p:grpSpPr>
          <p:sp>
            <p:nvSpPr>
              <p:cNvPr id="871" name="Shape 871"/>
              <p:cNvSpPr/>
              <p:nvPr/>
            </p:nvSpPr>
            <p:spPr>
              <a:xfrm>
                <a:off x="63500" y="38100"/>
                <a:ext cx="3000515" cy="1816472"/>
              </a:xfrm>
              <a:prstGeom prst="rect">
                <a:avLst/>
              </a:prstGeom>
              <a:solidFill>
                <a:srgbClr val="DADAE1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3200"/>
              </a:p>
            </p:txBody>
          </p:sp>
          <p:pic>
            <p:nvPicPr>
              <p:cNvPr id="870" name="Image 869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3127515" cy="1981572"/>
              </a:xfrm>
              <a:prstGeom prst="rect">
                <a:avLst/>
              </a:prstGeom>
              <a:effectLst/>
            </p:spPr>
          </p:pic>
        </p:grpSp>
        <p:grpSp>
          <p:nvGrpSpPr>
            <p:cNvPr id="891" name="Group 891"/>
            <p:cNvGrpSpPr/>
            <p:nvPr/>
          </p:nvGrpSpPr>
          <p:grpSpPr>
            <a:xfrm rot="20957344">
              <a:off x="1660782" y="1124900"/>
              <a:ext cx="437484" cy="420832"/>
              <a:chOff x="0" y="0"/>
              <a:chExt cx="437482" cy="420830"/>
            </a:xfrm>
          </p:grpSpPr>
          <p:sp>
            <p:nvSpPr>
              <p:cNvPr id="873" name="Shape 873"/>
              <p:cNvSpPr/>
              <p:nvPr/>
            </p:nvSpPr>
            <p:spPr>
              <a:xfrm rot="21600000">
                <a:off x="312571" y="102546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4" name="Shape 874"/>
              <p:cNvSpPr/>
              <p:nvPr/>
            </p:nvSpPr>
            <p:spPr>
              <a:xfrm rot="21600000">
                <a:off x="251043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5" name="Shape 875"/>
              <p:cNvSpPr/>
              <p:nvPr/>
            </p:nvSpPr>
            <p:spPr>
              <a:xfrm rot="21600000">
                <a:off x="312571" y="196303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6" name="Shape 876"/>
              <p:cNvSpPr/>
              <p:nvPr/>
            </p:nvSpPr>
            <p:spPr>
              <a:xfrm rot="21600000">
                <a:off x="251043" y="25149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7" name="Shape 877"/>
              <p:cNvSpPr/>
              <p:nvPr/>
            </p:nvSpPr>
            <p:spPr>
              <a:xfrm rot="21600000">
                <a:off x="130917" y="295919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8" name="Shape 878"/>
              <p:cNvSpPr/>
              <p:nvPr/>
            </p:nvSpPr>
            <p:spPr>
              <a:xfrm rot="21600000">
                <a:off x="192445" y="295919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9" name="Shape 879"/>
              <p:cNvSpPr/>
              <p:nvPr/>
            </p:nvSpPr>
            <p:spPr>
              <a:xfrm rot="21600000">
                <a:off x="193373" y="-1"/>
                <a:ext cx="124912" cy="124913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0" name="Shape 880"/>
              <p:cNvSpPr/>
              <p:nvPr/>
            </p:nvSpPr>
            <p:spPr>
              <a:xfrm rot="21600000">
                <a:off x="-1" y="104880"/>
                <a:ext cx="124913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1" name="Shape 881"/>
              <p:cNvSpPr/>
              <p:nvPr/>
            </p:nvSpPr>
            <p:spPr>
              <a:xfrm rot="21600000">
                <a:off x="125521" y="-1"/>
                <a:ext cx="124912" cy="124913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2" name="Shape 882"/>
              <p:cNvSpPr/>
              <p:nvPr/>
            </p:nvSpPr>
            <p:spPr>
              <a:xfrm rot="21600000">
                <a:off x="49344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3" name="Shape 883"/>
              <p:cNvSpPr/>
              <p:nvPr/>
            </p:nvSpPr>
            <p:spPr>
              <a:xfrm rot="21600000">
                <a:off x="927" y="19630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4" name="Shape 884"/>
              <p:cNvSpPr/>
              <p:nvPr/>
            </p:nvSpPr>
            <p:spPr>
              <a:xfrm rot="21600000">
                <a:off x="49344" y="251492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5" name="Shape 885"/>
              <p:cNvSpPr/>
              <p:nvPr/>
            </p:nvSpPr>
            <p:spPr>
              <a:xfrm rot="21600000">
                <a:off x="156285" y="102546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6" name="Shape 886"/>
              <p:cNvSpPr/>
              <p:nvPr/>
            </p:nvSpPr>
            <p:spPr>
              <a:xfrm rot="21600000">
                <a:off x="90826" y="104880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7" name="Shape 887"/>
              <p:cNvSpPr/>
              <p:nvPr/>
            </p:nvSpPr>
            <p:spPr>
              <a:xfrm rot="21600000">
                <a:off x="9668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8" name="Shape 888"/>
              <p:cNvSpPr/>
              <p:nvPr/>
            </p:nvSpPr>
            <p:spPr>
              <a:xfrm rot="21600000">
                <a:off x="159142" y="19923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9" name="Shape 889"/>
              <p:cNvSpPr/>
              <p:nvPr/>
            </p:nvSpPr>
            <p:spPr>
              <a:xfrm rot="21600000">
                <a:off x="25011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0" name="Shape 890"/>
              <p:cNvSpPr/>
              <p:nvPr/>
            </p:nvSpPr>
            <p:spPr>
              <a:xfrm rot="21600000">
                <a:off x="210025" y="10981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910" name="Group 910"/>
            <p:cNvGrpSpPr/>
            <p:nvPr/>
          </p:nvGrpSpPr>
          <p:grpSpPr>
            <a:xfrm rot="20957344">
              <a:off x="1004092" y="543390"/>
              <a:ext cx="437483" cy="420832"/>
              <a:chOff x="0" y="0"/>
              <a:chExt cx="437482" cy="420830"/>
            </a:xfrm>
          </p:grpSpPr>
          <p:sp>
            <p:nvSpPr>
              <p:cNvPr id="892" name="Shape 892"/>
              <p:cNvSpPr/>
              <p:nvPr/>
            </p:nvSpPr>
            <p:spPr>
              <a:xfrm rot="21600000">
                <a:off x="312571" y="102546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3" name="Shape 893"/>
              <p:cNvSpPr/>
              <p:nvPr/>
            </p:nvSpPr>
            <p:spPr>
              <a:xfrm rot="21600000">
                <a:off x="251043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4" name="Shape 894"/>
              <p:cNvSpPr/>
              <p:nvPr/>
            </p:nvSpPr>
            <p:spPr>
              <a:xfrm rot="21600000">
                <a:off x="312571" y="196303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5" name="Shape 895"/>
              <p:cNvSpPr/>
              <p:nvPr/>
            </p:nvSpPr>
            <p:spPr>
              <a:xfrm rot="21600000">
                <a:off x="251043" y="25149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6" name="Shape 896"/>
              <p:cNvSpPr/>
              <p:nvPr/>
            </p:nvSpPr>
            <p:spPr>
              <a:xfrm rot="21600000">
                <a:off x="130917" y="295919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7" name="Shape 897"/>
              <p:cNvSpPr/>
              <p:nvPr/>
            </p:nvSpPr>
            <p:spPr>
              <a:xfrm rot="21600000">
                <a:off x="192445" y="295919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8" name="Shape 898"/>
              <p:cNvSpPr/>
              <p:nvPr/>
            </p:nvSpPr>
            <p:spPr>
              <a:xfrm rot="21600000">
                <a:off x="193373" y="-1"/>
                <a:ext cx="124912" cy="124913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9" name="Shape 899"/>
              <p:cNvSpPr/>
              <p:nvPr/>
            </p:nvSpPr>
            <p:spPr>
              <a:xfrm rot="21600000">
                <a:off x="-1" y="104880"/>
                <a:ext cx="124913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0" name="Shape 900"/>
              <p:cNvSpPr/>
              <p:nvPr/>
            </p:nvSpPr>
            <p:spPr>
              <a:xfrm rot="21600000">
                <a:off x="125521" y="-1"/>
                <a:ext cx="124912" cy="124913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1" name="Shape 901"/>
              <p:cNvSpPr/>
              <p:nvPr/>
            </p:nvSpPr>
            <p:spPr>
              <a:xfrm rot="21600000">
                <a:off x="49344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2" name="Shape 902"/>
              <p:cNvSpPr/>
              <p:nvPr/>
            </p:nvSpPr>
            <p:spPr>
              <a:xfrm rot="21600000">
                <a:off x="927" y="19630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3" name="Shape 903"/>
              <p:cNvSpPr/>
              <p:nvPr/>
            </p:nvSpPr>
            <p:spPr>
              <a:xfrm rot="21600000">
                <a:off x="49344" y="251492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4" name="Shape 904"/>
              <p:cNvSpPr/>
              <p:nvPr/>
            </p:nvSpPr>
            <p:spPr>
              <a:xfrm rot="21600000">
                <a:off x="156285" y="102546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5" name="Shape 905"/>
              <p:cNvSpPr/>
              <p:nvPr/>
            </p:nvSpPr>
            <p:spPr>
              <a:xfrm rot="21600000">
                <a:off x="90826" y="104880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6" name="Shape 906"/>
              <p:cNvSpPr/>
              <p:nvPr/>
            </p:nvSpPr>
            <p:spPr>
              <a:xfrm rot="21600000">
                <a:off x="9668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7" name="Shape 907"/>
              <p:cNvSpPr/>
              <p:nvPr/>
            </p:nvSpPr>
            <p:spPr>
              <a:xfrm rot="21600000">
                <a:off x="159142" y="19923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8" name="Shape 908"/>
              <p:cNvSpPr/>
              <p:nvPr/>
            </p:nvSpPr>
            <p:spPr>
              <a:xfrm rot="21600000">
                <a:off x="25011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9" name="Shape 909"/>
              <p:cNvSpPr/>
              <p:nvPr/>
            </p:nvSpPr>
            <p:spPr>
              <a:xfrm rot="21600000">
                <a:off x="210025" y="10981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929" name="Group 929"/>
            <p:cNvGrpSpPr/>
            <p:nvPr/>
          </p:nvGrpSpPr>
          <p:grpSpPr>
            <a:xfrm rot="20957344">
              <a:off x="2390873" y="531614"/>
              <a:ext cx="437483" cy="420832"/>
              <a:chOff x="0" y="0"/>
              <a:chExt cx="437482" cy="420830"/>
            </a:xfrm>
          </p:grpSpPr>
          <p:sp>
            <p:nvSpPr>
              <p:cNvPr id="911" name="Shape 911"/>
              <p:cNvSpPr/>
              <p:nvPr/>
            </p:nvSpPr>
            <p:spPr>
              <a:xfrm rot="21600000">
                <a:off x="312571" y="102546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2" name="Shape 912"/>
              <p:cNvSpPr/>
              <p:nvPr/>
            </p:nvSpPr>
            <p:spPr>
              <a:xfrm rot="21600000">
                <a:off x="251043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3" name="Shape 913"/>
              <p:cNvSpPr/>
              <p:nvPr/>
            </p:nvSpPr>
            <p:spPr>
              <a:xfrm rot="21600000">
                <a:off x="312571" y="196303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4" name="Shape 914"/>
              <p:cNvSpPr/>
              <p:nvPr/>
            </p:nvSpPr>
            <p:spPr>
              <a:xfrm rot="21600000">
                <a:off x="251043" y="25149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5" name="Shape 915"/>
              <p:cNvSpPr/>
              <p:nvPr/>
            </p:nvSpPr>
            <p:spPr>
              <a:xfrm rot="21600000">
                <a:off x="130917" y="295919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6" name="Shape 916"/>
              <p:cNvSpPr/>
              <p:nvPr/>
            </p:nvSpPr>
            <p:spPr>
              <a:xfrm rot="21600000">
                <a:off x="192445" y="295919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7" name="Shape 917"/>
              <p:cNvSpPr/>
              <p:nvPr/>
            </p:nvSpPr>
            <p:spPr>
              <a:xfrm rot="21600000">
                <a:off x="193373" y="-1"/>
                <a:ext cx="124912" cy="124913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8" name="Shape 918"/>
              <p:cNvSpPr/>
              <p:nvPr/>
            </p:nvSpPr>
            <p:spPr>
              <a:xfrm rot="21600000">
                <a:off x="-1" y="104880"/>
                <a:ext cx="124913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9" name="Shape 919"/>
              <p:cNvSpPr/>
              <p:nvPr/>
            </p:nvSpPr>
            <p:spPr>
              <a:xfrm rot="21600000">
                <a:off x="125521" y="-1"/>
                <a:ext cx="124912" cy="124913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0" name="Shape 920"/>
              <p:cNvSpPr/>
              <p:nvPr/>
            </p:nvSpPr>
            <p:spPr>
              <a:xfrm rot="21600000">
                <a:off x="49344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1" name="Shape 921"/>
              <p:cNvSpPr/>
              <p:nvPr/>
            </p:nvSpPr>
            <p:spPr>
              <a:xfrm rot="21600000">
                <a:off x="927" y="19630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2" name="Shape 922"/>
              <p:cNvSpPr/>
              <p:nvPr/>
            </p:nvSpPr>
            <p:spPr>
              <a:xfrm rot="21600000">
                <a:off x="49344" y="251492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3" name="Shape 923"/>
              <p:cNvSpPr/>
              <p:nvPr/>
            </p:nvSpPr>
            <p:spPr>
              <a:xfrm rot="21600000">
                <a:off x="156285" y="102546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4" name="Shape 924"/>
              <p:cNvSpPr/>
              <p:nvPr/>
            </p:nvSpPr>
            <p:spPr>
              <a:xfrm rot="21600000">
                <a:off x="90826" y="104880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5" name="Shape 925"/>
              <p:cNvSpPr/>
              <p:nvPr/>
            </p:nvSpPr>
            <p:spPr>
              <a:xfrm rot="21600000">
                <a:off x="9668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6" name="Shape 926"/>
              <p:cNvSpPr/>
              <p:nvPr/>
            </p:nvSpPr>
            <p:spPr>
              <a:xfrm rot="21600000">
                <a:off x="159142" y="19923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7" name="Shape 927"/>
              <p:cNvSpPr/>
              <p:nvPr/>
            </p:nvSpPr>
            <p:spPr>
              <a:xfrm rot="21600000">
                <a:off x="25011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8" name="Shape 928"/>
              <p:cNvSpPr/>
              <p:nvPr/>
            </p:nvSpPr>
            <p:spPr>
              <a:xfrm rot="21600000">
                <a:off x="210025" y="10981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948" name="Group 948"/>
            <p:cNvGrpSpPr/>
            <p:nvPr/>
          </p:nvGrpSpPr>
          <p:grpSpPr>
            <a:xfrm rot="20957344">
              <a:off x="194374" y="1042442"/>
              <a:ext cx="437484" cy="420832"/>
              <a:chOff x="0" y="0"/>
              <a:chExt cx="437482" cy="420830"/>
            </a:xfrm>
          </p:grpSpPr>
          <p:sp>
            <p:nvSpPr>
              <p:cNvPr id="930" name="Shape 930"/>
              <p:cNvSpPr/>
              <p:nvPr/>
            </p:nvSpPr>
            <p:spPr>
              <a:xfrm rot="21600000">
                <a:off x="312571" y="102546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1" name="Shape 931"/>
              <p:cNvSpPr/>
              <p:nvPr/>
            </p:nvSpPr>
            <p:spPr>
              <a:xfrm rot="21600000">
                <a:off x="251043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2" name="Shape 932"/>
              <p:cNvSpPr/>
              <p:nvPr/>
            </p:nvSpPr>
            <p:spPr>
              <a:xfrm rot="21600000">
                <a:off x="312571" y="196303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3" name="Shape 933"/>
              <p:cNvSpPr/>
              <p:nvPr/>
            </p:nvSpPr>
            <p:spPr>
              <a:xfrm rot="21600000">
                <a:off x="251043" y="25149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4" name="Shape 934"/>
              <p:cNvSpPr/>
              <p:nvPr/>
            </p:nvSpPr>
            <p:spPr>
              <a:xfrm rot="21600000">
                <a:off x="130917" y="295919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5" name="Shape 935"/>
              <p:cNvSpPr/>
              <p:nvPr/>
            </p:nvSpPr>
            <p:spPr>
              <a:xfrm rot="21600000">
                <a:off x="192445" y="295919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6" name="Shape 936"/>
              <p:cNvSpPr/>
              <p:nvPr/>
            </p:nvSpPr>
            <p:spPr>
              <a:xfrm rot="21600000">
                <a:off x="193373" y="-1"/>
                <a:ext cx="124912" cy="124913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7" name="Shape 937"/>
              <p:cNvSpPr/>
              <p:nvPr/>
            </p:nvSpPr>
            <p:spPr>
              <a:xfrm rot="21600000">
                <a:off x="-1" y="104880"/>
                <a:ext cx="124913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8" name="Shape 938"/>
              <p:cNvSpPr/>
              <p:nvPr/>
            </p:nvSpPr>
            <p:spPr>
              <a:xfrm rot="21600000">
                <a:off x="125521" y="-1"/>
                <a:ext cx="124912" cy="124913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9" name="Shape 939"/>
              <p:cNvSpPr/>
              <p:nvPr/>
            </p:nvSpPr>
            <p:spPr>
              <a:xfrm rot="21600000">
                <a:off x="49344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0" name="Shape 940"/>
              <p:cNvSpPr/>
              <p:nvPr/>
            </p:nvSpPr>
            <p:spPr>
              <a:xfrm rot="21600000">
                <a:off x="927" y="19630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1" name="Shape 941"/>
              <p:cNvSpPr/>
              <p:nvPr/>
            </p:nvSpPr>
            <p:spPr>
              <a:xfrm rot="21600000">
                <a:off x="49344" y="251492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2" name="Shape 942"/>
              <p:cNvSpPr/>
              <p:nvPr/>
            </p:nvSpPr>
            <p:spPr>
              <a:xfrm rot="21600000">
                <a:off x="156285" y="102546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3" name="Shape 943"/>
              <p:cNvSpPr/>
              <p:nvPr/>
            </p:nvSpPr>
            <p:spPr>
              <a:xfrm rot="21600000">
                <a:off x="90826" y="104880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4" name="Shape 944"/>
              <p:cNvSpPr/>
              <p:nvPr/>
            </p:nvSpPr>
            <p:spPr>
              <a:xfrm rot="21600000">
                <a:off x="9668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5" name="Shape 945"/>
              <p:cNvSpPr/>
              <p:nvPr/>
            </p:nvSpPr>
            <p:spPr>
              <a:xfrm rot="21600000">
                <a:off x="159142" y="19923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6" name="Shape 946"/>
              <p:cNvSpPr/>
              <p:nvPr/>
            </p:nvSpPr>
            <p:spPr>
              <a:xfrm rot="21600000">
                <a:off x="25011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7" name="Shape 947"/>
              <p:cNvSpPr/>
              <p:nvPr/>
            </p:nvSpPr>
            <p:spPr>
              <a:xfrm rot="21600000">
                <a:off x="210025" y="10981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949" name="Image 948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21600000">
              <a:off x="1450207" y="603851"/>
              <a:ext cx="871830" cy="187093"/>
            </a:xfrm>
            <a:prstGeom prst="rect">
              <a:avLst/>
            </a:prstGeom>
            <a:effectLst/>
          </p:spPr>
        </p:pic>
        <p:pic>
          <p:nvPicPr>
            <p:cNvPr id="951" name="Image 950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322540">
              <a:off x="1999535" y="958184"/>
              <a:ext cx="514244" cy="187092"/>
            </a:xfrm>
            <a:prstGeom prst="rect">
              <a:avLst/>
            </a:prstGeom>
            <a:effectLst/>
          </p:spPr>
        </p:pic>
        <p:pic>
          <p:nvPicPr>
            <p:cNvPr id="953" name="Image 952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3584888">
              <a:off x="1293142" y="985953"/>
              <a:ext cx="511408" cy="187092"/>
            </a:xfrm>
            <a:prstGeom prst="rect">
              <a:avLst/>
            </a:prstGeom>
            <a:effectLst/>
          </p:spPr>
        </p:pic>
        <p:pic>
          <p:nvPicPr>
            <p:cNvPr id="955" name="Image 954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8810425">
              <a:off x="559457" y="915192"/>
              <a:ext cx="528215" cy="187092"/>
            </a:xfrm>
            <a:prstGeom prst="rect">
              <a:avLst/>
            </a:prstGeom>
            <a:effectLst/>
          </p:spPr>
        </p:pic>
        <p:sp>
          <p:nvSpPr>
            <p:cNvPr id="957" name="Shape 957"/>
            <p:cNvSpPr/>
            <p:nvPr/>
          </p:nvSpPr>
          <p:spPr>
            <a:xfrm rot="20957344">
              <a:off x="578211" y="1525958"/>
              <a:ext cx="169113" cy="169112"/>
            </a:xfrm>
            <a:prstGeom prst="ellipse">
              <a:avLst/>
            </a:prstGeom>
            <a:blipFill rotWithShape="1">
              <a:blip r:embed="rId1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958" name="Image 957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 rot="19653105">
              <a:off x="632181" y="812495"/>
              <a:ext cx="2328511" cy="169814"/>
            </a:xfrm>
            <a:prstGeom prst="rect">
              <a:avLst/>
            </a:prstGeom>
            <a:effectLst/>
          </p:spPr>
        </p:pic>
        <p:sp>
          <p:nvSpPr>
            <p:cNvPr id="960" name="Shape 960"/>
            <p:cNvSpPr/>
            <p:nvPr/>
          </p:nvSpPr>
          <p:spPr>
            <a:xfrm>
              <a:off x="92564" y="-3735"/>
              <a:ext cx="842667" cy="425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50000"/>
                </a:lnSpc>
                <a:defRPr sz="1600" b="1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1400"/>
                <a:t>densité</a:t>
              </a:r>
            </a:p>
          </p:txBody>
        </p:sp>
      </p:grpSp>
      <p:grpSp>
        <p:nvGrpSpPr>
          <p:cNvPr id="1001" name="Group 1001"/>
          <p:cNvGrpSpPr/>
          <p:nvPr/>
        </p:nvGrpSpPr>
        <p:grpSpPr>
          <a:xfrm>
            <a:off x="739031" y="6580591"/>
            <a:ext cx="3297857" cy="3037542"/>
            <a:chOff x="-63499" y="-38099"/>
            <a:chExt cx="3297855" cy="3037541"/>
          </a:xfrm>
        </p:grpSpPr>
        <p:grpSp>
          <p:nvGrpSpPr>
            <p:cNvPr id="964" name="Group 964"/>
            <p:cNvGrpSpPr/>
            <p:nvPr/>
          </p:nvGrpSpPr>
          <p:grpSpPr>
            <a:xfrm>
              <a:off x="-63500" y="-38100"/>
              <a:ext cx="3297856" cy="3037542"/>
              <a:chOff x="0" y="0"/>
              <a:chExt cx="3297855" cy="3037541"/>
            </a:xfrm>
          </p:grpSpPr>
          <p:sp>
            <p:nvSpPr>
              <p:cNvPr id="963" name="Shape 963"/>
              <p:cNvSpPr/>
              <p:nvPr/>
            </p:nvSpPr>
            <p:spPr>
              <a:xfrm>
                <a:off x="63500" y="38100"/>
                <a:ext cx="3170856" cy="2872442"/>
              </a:xfrm>
              <a:prstGeom prst="rect">
                <a:avLst/>
              </a:prstGeom>
              <a:solidFill>
                <a:srgbClr val="DADAE1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962" name="Image 961"/>
              <p:cNvPicPr>
                <a:picLocks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0" y="0"/>
                <a:ext cx="3297856" cy="3037542"/>
              </a:xfrm>
              <a:prstGeom prst="rect">
                <a:avLst/>
              </a:prstGeom>
              <a:effectLst/>
            </p:spPr>
          </p:pic>
        </p:grpSp>
        <p:sp>
          <p:nvSpPr>
            <p:cNvPr id="965" name="Shape 965"/>
            <p:cNvSpPr/>
            <p:nvPr/>
          </p:nvSpPr>
          <p:spPr>
            <a:xfrm>
              <a:off x="617523" y="1212854"/>
              <a:ext cx="2369787" cy="116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4" extrusionOk="0">
                  <a:moveTo>
                    <a:pt x="0" y="21404"/>
                  </a:moveTo>
                  <a:cubicBezTo>
                    <a:pt x="482" y="21354"/>
                    <a:pt x="964" y="21335"/>
                    <a:pt x="1444" y="21347"/>
                  </a:cubicBezTo>
                  <a:cubicBezTo>
                    <a:pt x="2499" y="21373"/>
                    <a:pt x="3566" y="21542"/>
                    <a:pt x="4588" y="21007"/>
                  </a:cubicBezTo>
                  <a:cubicBezTo>
                    <a:pt x="5031" y="20775"/>
                    <a:pt x="5456" y="20413"/>
                    <a:pt x="5836" y="19897"/>
                  </a:cubicBezTo>
                  <a:cubicBezTo>
                    <a:pt x="6311" y="19251"/>
                    <a:pt x="6699" y="18387"/>
                    <a:pt x="7033" y="17447"/>
                  </a:cubicBezTo>
                  <a:cubicBezTo>
                    <a:pt x="7664" y="15671"/>
                    <a:pt x="8097" y="13651"/>
                    <a:pt x="8437" y="11576"/>
                  </a:cubicBezTo>
                  <a:cubicBezTo>
                    <a:pt x="8835" y="9138"/>
                    <a:pt x="9106" y="6626"/>
                    <a:pt x="9404" y="4130"/>
                  </a:cubicBezTo>
                  <a:cubicBezTo>
                    <a:pt x="9520" y="3165"/>
                    <a:pt x="9639" y="2202"/>
                    <a:pt x="9772" y="1247"/>
                  </a:cubicBezTo>
                  <a:cubicBezTo>
                    <a:pt x="9853" y="670"/>
                    <a:pt x="9985" y="64"/>
                    <a:pt x="10267" y="5"/>
                  </a:cubicBezTo>
                  <a:cubicBezTo>
                    <a:pt x="10566" y="-58"/>
                    <a:pt x="10762" y="536"/>
                    <a:pt x="10873" y="1145"/>
                  </a:cubicBezTo>
                  <a:cubicBezTo>
                    <a:pt x="11046" y="2094"/>
                    <a:pt x="11145" y="3089"/>
                    <a:pt x="11252" y="4077"/>
                  </a:cubicBezTo>
                  <a:cubicBezTo>
                    <a:pt x="11531" y="6656"/>
                    <a:pt x="11869" y="9210"/>
                    <a:pt x="12315" y="11692"/>
                  </a:cubicBezTo>
                  <a:cubicBezTo>
                    <a:pt x="12711" y="13896"/>
                    <a:pt x="13199" y="16063"/>
                    <a:pt x="13997" y="17767"/>
                  </a:cubicBezTo>
                  <a:cubicBezTo>
                    <a:pt x="14451" y="18736"/>
                    <a:pt x="14989" y="19517"/>
                    <a:pt x="15574" y="20129"/>
                  </a:cubicBezTo>
                  <a:cubicBezTo>
                    <a:pt x="16138" y="20719"/>
                    <a:pt x="16742" y="21147"/>
                    <a:pt x="17372" y="21309"/>
                  </a:cubicBezTo>
                  <a:cubicBezTo>
                    <a:pt x="17735" y="21403"/>
                    <a:pt x="18101" y="21407"/>
                    <a:pt x="18466" y="21398"/>
                  </a:cubicBezTo>
                  <a:cubicBezTo>
                    <a:pt x="18832" y="21389"/>
                    <a:pt x="19198" y="21367"/>
                    <a:pt x="19563" y="21355"/>
                  </a:cubicBezTo>
                  <a:cubicBezTo>
                    <a:pt x="20241" y="21334"/>
                    <a:pt x="20920" y="21348"/>
                    <a:pt x="21600" y="21397"/>
                  </a:cubicBezTo>
                </a:path>
              </a:pathLst>
            </a:custGeom>
            <a:noFill/>
            <a:ln w="25400" cap="flat">
              <a:solidFill>
                <a:srgbClr val="8B8B8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440FF"/>
                  </a:solidFill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628796" y="1718206"/>
              <a:ext cx="2353358" cy="63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4" extrusionOk="0">
                  <a:moveTo>
                    <a:pt x="0" y="21382"/>
                  </a:moveTo>
                  <a:cubicBezTo>
                    <a:pt x="2018" y="19929"/>
                    <a:pt x="3903" y="16617"/>
                    <a:pt x="5481" y="11751"/>
                  </a:cubicBezTo>
                  <a:cubicBezTo>
                    <a:pt x="6407" y="8892"/>
                    <a:pt x="7216" y="5524"/>
                    <a:pt x="8204" y="2953"/>
                  </a:cubicBezTo>
                  <a:cubicBezTo>
                    <a:pt x="8818" y="1355"/>
                    <a:pt x="9507" y="74"/>
                    <a:pt x="10259" y="3"/>
                  </a:cubicBezTo>
                  <a:cubicBezTo>
                    <a:pt x="11312" y="-96"/>
                    <a:pt x="12239" y="2119"/>
                    <a:pt x="13024" y="4723"/>
                  </a:cubicBezTo>
                  <a:cubicBezTo>
                    <a:pt x="13735" y="7084"/>
                    <a:pt x="14361" y="9784"/>
                    <a:pt x="15099" y="12030"/>
                  </a:cubicBezTo>
                  <a:cubicBezTo>
                    <a:pt x="16004" y="14783"/>
                    <a:pt x="17052" y="16783"/>
                    <a:pt x="18146" y="18313"/>
                  </a:cubicBezTo>
                  <a:cubicBezTo>
                    <a:pt x="19258" y="19869"/>
                    <a:pt x="20417" y="20941"/>
                    <a:pt x="21600" y="21504"/>
                  </a:cubicBezTo>
                </a:path>
              </a:pathLst>
            </a:custGeom>
            <a:noFill/>
            <a:ln w="25400" cap="flat">
              <a:solidFill>
                <a:srgbClr val="E799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617223" y="2381346"/>
              <a:ext cx="2375615" cy="1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68" name="Shape 968"/>
            <p:cNvSpPr/>
            <p:nvPr/>
          </p:nvSpPr>
          <p:spPr>
            <a:xfrm flipV="1">
              <a:off x="623346" y="1107067"/>
              <a:ext cx="1" cy="1276060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987" name="Group 987"/>
            <p:cNvGrpSpPr/>
            <p:nvPr/>
          </p:nvGrpSpPr>
          <p:grpSpPr>
            <a:xfrm rot="20957344">
              <a:off x="1892520" y="253579"/>
              <a:ext cx="437484" cy="420832"/>
              <a:chOff x="0" y="0"/>
              <a:chExt cx="437482" cy="420830"/>
            </a:xfrm>
          </p:grpSpPr>
          <p:sp>
            <p:nvSpPr>
              <p:cNvPr id="969" name="Shape 969"/>
              <p:cNvSpPr/>
              <p:nvPr/>
            </p:nvSpPr>
            <p:spPr>
              <a:xfrm rot="21600000">
                <a:off x="312571" y="102546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0" name="Shape 970"/>
              <p:cNvSpPr/>
              <p:nvPr/>
            </p:nvSpPr>
            <p:spPr>
              <a:xfrm rot="21600000">
                <a:off x="251043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1" name="Shape 971"/>
              <p:cNvSpPr/>
              <p:nvPr/>
            </p:nvSpPr>
            <p:spPr>
              <a:xfrm rot="21600000">
                <a:off x="312571" y="196303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2" name="Shape 972"/>
              <p:cNvSpPr/>
              <p:nvPr/>
            </p:nvSpPr>
            <p:spPr>
              <a:xfrm rot="21600000">
                <a:off x="251043" y="25149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3" name="Shape 973"/>
              <p:cNvSpPr/>
              <p:nvPr/>
            </p:nvSpPr>
            <p:spPr>
              <a:xfrm rot="21600000">
                <a:off x="130917" y="295919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4" name="Shape 974"/>
              <p:cNvSpPr/>
              <p:nvPr/>
            </p:nvSpPr>
            <p:spPr>
              <a:xfrm rot="21600000">
                <a:off x="192445" y="295919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5" name="Shape 975"/>
              <p:cNvSpPr/>
              <p:nvPr/>
            </p:nvSpPr>
            <p:spPr>
              <a:xfrm rot="21600000">
                <a:off x="193373" y="-1"/>
                <a:ext cx="124912" cy="124913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" name="Shape 976"/>
              <p:cNvSpPr/>
              <p:nvPr/>
            </p:nvSpPr>
            <p:spPr>
              <a:xfrm rot="21600000">
                <a:off x="-1" y="104880"/>
                <a:ext cx="124913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" name="Shape 977"/>
              <p:cNvSpPr/>
              <p:nvPr/>
            </p:nvSpPr>
            <p:spPr>
              <a:xfrm rot="21600000">
                <a:off x="125521" y="-1"/>
                <a:ext cx="124912" cy="124913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" name="Shape 978"/>
              <p:cNvSpPr/>
              <p:nvPr/>
            </p:nvSpPr>
            <p:spPr>
              <a:xfrm rot="21600000">
                <a:off x="49344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" name="Shape 979"/>
              <p:cNvSpPr/>
              <p:nvPr/>
            </p:nvSpPr>
            <p:spPr>
              <a:xfrm rot="21600000">
                <a:off x="927" y="19630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" name="Shape 980"/>
              <p:cNvSpPr/>
              <p:nvPr/>
            </p:nvSpPr>
            <p:spPr>
              <a:xfrm rot="21600000">
                <a:off x="49344" y="251492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" name="Shape 981"/>
              <p:cNvSpPr/>
              <p:nvPr/>
            </p:nvSpPr>
            <p:spPr>
              <a:xfrm rot="21600000">
                <a:off x="156285" y="102546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" name="Shape 982"/>
              <p:cNvSpPr/>
              <p:nvPr/>
            </p:nvSpPr>
            <p:spPr>
              <a:xfrm rot="21600000">
                <a:off x="90826" y="104880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" name="Shape 983"/>
              <p:cNvSpPr/>
              <p:nvPr/>
            </p:nvSpPr>
            <p:spPr>
              <a:xfrm rot="21600000">
                <a:off x="9668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" name="Shape 984"/>
              <p:cNvSpPr/>
              <p:nvPr/>
            </p:nvSpPr>
            <p:spPr>
              <a:xfrm rot="21600000">
                <a:off x="159142" y="19923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" name="Shape 985"/>
              <p:cNvSpPr/>
              <p:nvPr/>
            </p:nvSpPr>
            <p:spPr>
              <a:xfrm rot="21600000">
                <a:off x="25011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" name="Shape 986"/>
              <p:cNvSpPr/>
              <p:nvPr/>
            </p:nvSpPr>
            <p:spPr>
              <a:xfrm rot="21600000">
                <a:off x="210025" y="10981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994" name="Group 994"/>
            <p:cNvGrpSpPr/>
            <p:nvPr/>
          </p:nvGrpSpPr>
          <p:grpSpPr>
            <a:xfrm>
              <a:off x="1198182" y="96620"/>
              <a:ext cx="1826146" cy="734750"/>
              <a:chOff x="-12729" y="-12700"/>
              <a:chExt cx="1826144" cy="734748"/>
            </a:xfrm>
          </p:grpSpPr>
          <p:pic>
            <p:nvPicPr>
              <p:cNvPr id="1005" name="Image 1004"/>
              <p:cNvPicPr>
                <a:picLocks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532655" y="162156"/>
                <a:ext cx="150491" cy="384752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  <p:pic>
            <p:nvPicPr>
              <p:cNvPr id="1006" name="Image 1005"/>
              <p:cNvPicPr>
                <a:picLocks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265506" y="80136"/>
                <a:ext cx="201576" cy="542503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  <p:pic>
            <p:nvPicPr>
              <p:cNvPr id="1007" name="Image 1006"/>
              <p:cNvPicPr>
                <a:picLocks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-12730" y="-12701"/>
                <a:ext cx="212652" cy="734750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  <p:pic>
            <p:nvPicPr>
              <p:cNvPr id="1008" name="Image 1007"/>
              <p:cNvPicPr>
                <a:picLocks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118153" y="169845"/>
                <a:ext cx="150491" cy="384752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  <p:pic>
            <p:nvPicPr>
              <p:cNvPr id="1009" name="Image 1008"/>
              <p:cNvPicPr>
                <a:picLocks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333910" y="83214"/>
                <a:ext cx="201576" cy="542503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  <p:pic>
            <p:nvPicPr>
              <p:cNvPr id="1010" name="Image 1009"/>
              <p:cNvPicPr>
                <a:picLocks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600763" y="-12701"/>
                <a:ext cx="212653" cy="734750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</p:grpSp>
        <p:sp>
          <p:nvSpPr>
            <p:cNvPr id="995" name="Shape 995"/>
            <p:cNvSpPr/>
            <p:nvPr/>
          </p:nvSpPr>
          <p:spPr>
            <a:xfrm rot="20957344">
              <a:off x="862119" y="668823"/>
              <a:ext cx="169112" cy="169113"/>
            </a:xfrm>
            <a:prstGeom prst="ellipse">
              <a:avLst/>
            </a:prstGeom>
            <a:blipFill rotWithShape="1">
              <a:blip r:embed="rId1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996" name="Image 995"/>
            <p:cNvPicPr>
              <a:picLocks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 rot="20779757">
              <a:off x="1074053" y="568286"/>
              <a:ext cx="784938" cy="169814"/>
            </a:xfrm>
            <a:prstGeom prst="rect">
              <a:avLst/>
            </a:prstGeom>
            <a:effectLst/>
          </p:spPr>
        </p:pic>
        <p:sp>
          <p:nvSpPr>
            <p:cNvPr id="998" name="Shape 998"/>
            <p:cNvSpPr/>
            <p:nvPr/>
          </p:nvSpPr>
          <p:spPr>
            <a:xfrm rot="16214612">
              <a:off x="-603110" y="1550532"/>
              <a:ext cx="1746295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Section efficace</a:t>
              </a:r>
            </a:p>
          </p:txBody>
        </p:sp>
        <p:sp>
          <p:nvSpPr>
            <p:cNvPr id="999" name="Shape 999"/>
            <p:cNvSpPr/>
            <p:nvPr/>
          </p:nvSpPr>
          <p:spPr>
            <a:xfrm>
              <a:off x="745904" y="2451294"/>
              <a:ext cx="2118333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Energie du neutron</a:t>
              </a:r>
            </a:p>
          </p:txBody>
        </p:sp>
        <p:sp>
          <p:nvSpPr>
            <p:cNvPr id="1000" name="Shape 1000"/>
            <p:cNvSpPr/>
            <p:nvPr/>
          </p:nvSpPr>
          <p:spPr>
            <a:xfrm>
              <a:off x="3570" y="38276"/>
              <a:ext cx="1042925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50000"/>
                </a:lnSpc>
                <a:defRPr sz="1600" b="1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t>Doppler</a:t>
              </a:r>
            </a:p>
          </p:txBody>
        </p:sp>
      </p:grpSp>
      <p:pic>
        <p:nvPicPr>
          <p:cNvPr id="1002" name="pasted-image.pdf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7534612" y="8305098"/>
            <a:ext cx="2870201" cy="63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" grpId="3" animBg="1" advAuto="0"/>
      <p:bldP spid="843" grpId="5" animBg="1" advAuto="0"/>
      <p:bldP spid="844" grpId="4" animBg="1" advAuto="0"/>
      <p:bldP spid="845" grpId="6" animBg="1" advAuto="0"/>
      <p:bldP spid="846" grpId="7" animBg="1" advAuto="0"/>
      <p:bldP spid="847" grpId="10" animBg="1" advAuto="0"/>
      <p:bldP spid="848" grpId="9" animBg="1" advAuto="0"/>
      <p:bldP spid="852" grpId="8" animBg="1" advAuto="0"/>
      <p:bldP spid="853" grpId="11" animBg="1" advAuto="0"/>
      <p:bldP spid="854" grpId="18" animBg="1" advAuto="0"/>
      <p:bldP spid="855" grpId="15" animBg="1" advAuto="0"/>
      <p:bldP spid="856" grpId="14" animBg="1" advAuto="0"/>
      <p:bldP spid="857" grpId="16" animBg="1" advAuto="0"/>
      <p:bldP spid="858" grpId="19" animBg="1" advAuto="0"/>
      <p:bldP spid="859" grpId="17" animBg="1" advAuto="0"/>
      <p:bldP spid="860" grpId="12" animBg="1" advAuto="0"/>
      <p:bldP spid="861" grpId="20" animBg="1" advAuto="0"/>
      <p:bldP spid="961" grpId="1" animBg="1" advAuto="0"/>
      <p:bldP spid="1001" grpId="2" animBg="1" advAuto="0"/>
      <p:bldP spid="1002" grpId="1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/>
          <p:nvPr/>
        </p:nvSpPr>
        <p:spPr>
          <a:xfrm flipH="1">
            <a:off x="10376780" y="4654610"/>
            <a:ext cx="1051031" cy="31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0" h="16679" extrusionOk="0">
                <a:moveTo>
                  <a:pt x="10241" y="2920"/>
                </a:moveTo>
                <a:cubicBezTo>
                  <a:pt x="6961" y="3892"/>
                  <a:pt x="3232" y="506"/>
                  <a:pt x="796" y="6692"/>
                </a:cubicBezTo>
                <a:cubicBezTo>
                  <a:pt x="135" y="8369"/>
                  <a:pt x="-141" y="10636"/>
                  <a:pt x="69" y="12914"/>
                </a:cubicBezTo>
                <a:cubicBezTo>
                  <a:pt x="411" y="16613"/>
                  <a:pt x="1600" y="16742"/>
                  <a:pt x="3364" y="15755"/>
                </a:cubicBezTo>
                <a:cubicBezTo>
                  <a:pt x="6019" y="14270"/>
                  <a:pt x="8929" y="15279"/>
                  <a:pt x="11559" y="15883"/>
                </a:cubicBezTo>
                <a:cubicBezTo>
                  <a:pt x="14475" y="16553"/>
                  <a:pt x="18581" y="17824"/>
                  <a:pt x="20375" y="14409"/>
                </a:cubicBezTo>
                <a:cubicBezTo>
                  <a:pt x="21459" y="12344"/>
                  <a:pt x="21193" y="7295"/>
                  <a:pt x="20365" y="4264"/>
                </a:cubicBezTo>
                <a:cubicBezTo>
                  <a:pt x="18169" y="-3776"/>
                  <a:pt x="13953" y="1819"/>
                  <a:pt x="10241" y="2920"/>
                </a:cubicBezTo>
                <a:close/>
              </a:path>
            </a:pathLst>
          </a:custGeom>
          <a:solidFill>
            <a:srgbClr val="E82C05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013" name="Shape 1013"/>
          <p:cNvSpPr/>
          <p:nvPr/>
        </p:nvSpPr>
        <p:spPr>
          <a:xfrm rot="10800000">
            <a:off x="9614448" y="6399965"/>
            <a:ext cx="273889" cy="381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5" h="18990" extrusionOk="0">
                <a:moveTo>
                  <a:pt x="15596" y="1569"/>
                </a:moveTo>
                <a:cubicBezTo>
                  <a:pt x="11871" y="-1596"/>
                  <a:pt x="4382" y="278"/>
                  <a:pt x="1443" y="4949"/>
                </a:cubicBezTo>
                <a:cubicBezTo>
                  <a:pt x="-1323" y="9345"/>
                  <a:pt x="-134" y="14576"/>
                  <a:pt x="5191" y="17428"/>
                </a:cubicBezTo>
                <a:cubicBezTo>
                  <a:pt x="10001" y="20004"/>
                  <a:pt x="16809" y="19358"/>
                  <a:pt x="18792" y="15765"/>
                </a:cubicBezTo>
                <a:cubicBezTo>
                  <a:pt x="20277" y="13072"/>
                  <a:pt x="17911" y="10433"/>
                  <a:pt x="17412" y="7873"/>
                </a:cubicBezTo>
                <a:cubicBezTo>
                  <a:pt x="16998" y="5745"/>
                  <a:pt x="17688" y="3346"/>
                  <a:pt x="15596" y="1569"/>
                </a:cubicBezTo>
                <a:close/>
              </a:path>
            </a:pathLst>
          </a:custGeom>
          <a:solidFill>
            <a:srgbClr val="5386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014" name="Shape 1014"/>
          <p:cNvSpPr/>
          <p:nvPr/>
        </p:nvSpPr>
        <p:spPr>
          <a:xfrm rot="10800000" flipH="1">
            <a:off x="7499196" y="6801904"/>
            <a:ext cx="273888" cy="381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5" h="18990" extrusionOk="0">
                <a:moveTo>
                  <a:pt x="15596" y="1569"/>
                </a:moveTo>
                <a:cubicBezTo>
                  <a:pt x="11871" y="-1596"/>
                  <a:pt x="4382" y="278"/>
                  <a:pt x="1443" y="4949"/>
                </a:cubicBezTo>
                <a:cubicBezTo>
                  <a:pt x="-1323" y="9345"/>
                  <a:pt x="-134" y="14576"/>
                  <a:pt x="5191" y="17428"/>
                </a:cubicBezTo>
                <a:cubicBezTo>
                  <a:pt x="10001" y="20004"/>
                  <a:pt x="16809" y="19358"/>
                  <a:pt x="18792" y="15765"/>
                </a:cubicBezTo>
                <a:cubicBezTo>
                  <a:pt x="20277" y="13072"/>
                  <a:pt x="17911" y="10433"/>
                  <a:pt x="17412" y="7873"/>
                </a:cubicBezTo>
                <a:cubicBezTo>
                  <a:pt x="16998" y="5745"/>
                  <a:pt x="17688" y="3346"/>
                  <a:pt x="15596" y="1569"/>
                </a:cubicBezTo>
                <a:close/>
              </a:path>
            </a:pathLst>
          </a:custGeom>
          <a:solidFill>
            <a:srgbClr val="5386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015" name="Shape 1015"/>
          <p:cNvSpPr/>
          <p:nvPr/>
        </p:nvSpPr>
        <p:spPr>
          <a:xfrm flipH="1">
            <a:off x="6898491" y="6821767"/>
            <a:ext cx="359728" cy="345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09" h="19708" extrusionOk="0">
                <a:moveTo>
                  <a:pt x="16069" y="698"/>
                </a:moveTo>
                <a:cubicBezTo>
                  <a:pt x="13387" y="-1415"/>
                  <a:pt x="10822" y="1748"/>
                  <a:pt x="8008" y="3847"/>
                </a:cubicBezTo>
                <a:cubicBezTo>
                  <a:pt x="6299" y="5122"/>
                  <a:pt x="3857" y="5588"/>
                  <a:pt x="2129" y="7401"/>
                </a:cubicBezTo>
                <a:cubicBezTo>
                  <a:pt x="-1358" y="11059"/>
                  <a:pt x="-436" y="17321"/>
                  <a:pt x="3975" y="19204"/>
                </a:cubicBezTo>
                <a:cubicBezTo>
                  <a:pt x="6274" y="20185"/>
                  <a:pt x="8661" y="19440"/>
                  <a:pt x="10856" y="19388"/>
                </a:cubicBezTo>
                <a:cubicBezTo>
                  <a:pt x="13648" y="19322"/>
                  <a:pt x="16856" y="19903"/>
                  <a:pt x="18481" y="17263"/>
                </a:cubicBezTo>
                <a:cubicBezTo>
                  <a:pt x="20242" y="14402"/>
                  <a:pt x="17775" y="11177"/>
                  <a:pt x="17440" y="8054"/>
                </a:cubicBezTo>
                <a:cubicBezTo>
                  <a:pt x="17162" y="5456"/>
                  <a:pt x="18140" y="2329"/>
                  <a:pt x="16069" y="698"/>
                </a:cubicBezTo>
                <a:close/>
              </a:path>
            </a:pathLst>
          </a:custGeom>
          <a:solidFill>
            <a:schemeClr val="accent3">
              <a:hueOff val="198700"/>
              <a:satOff val="21248"/>
              <a:lumOff val="19305"/>
              <a:alpha val="387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016" name="Shape 10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017" name="Image 101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1019" name="Image 101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42">
            <a:off x="8211087" y="977470"/>
            <a:ext cx="871273" cy="38111"/>
          </a:xfrm>
          <a:prstGeom prst="rect">
            <a:avLst/>
          </a:prstGeom>
        </p:spPr>
      </p:pic>
      <p:pic>
        <p:nvPicPr>
          <p:cNvPr id="1021" name="Image 102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2">
            <a:off x="4539762" y="1250179"/>
            <a:ext cx="3944123" cy="38149"/>
          </a:xfrm>
          <a:prstGeom prst="rect">
            <a:avLst/>
          </a:prstGeom>
        </p:spPr>
      </p:pic>
      <p:sp>
        <p:nvSpPr>
          <p:cNvPr id="1023" name="Shape 1023"/>
          <p:cNvSpPr/>
          <p:nvPr/>
        </p:nvSpPr>
        <p:spPr>
          <a:xfrm>
            <a:off x="4690107" y="826328"/>
            <a:ext cx="3643433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fraction de neutrons retardés</a:t>
            </a:r>
          </a:p>
        </p:txBody>
      </p:sp>
      <p:pic>
        <p:nvPicPr>
          <p:cNvPr id="1024" name="Image 102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699958" flipH="1">
            <a:off x="3817362" y="977470"/>
            <a:ext cx="871272" cy="38111"/>
          </a:xfrm>
          <a:prstGeom prst="rect">
            <a:avLst/>
          </a:prstGeom>
        </p:spPr>
      </p:pic>
      <p:sp>
        <p:nvSpPr>
          <p:cNvPr id="1026" name="Shape 1026"/>
          <p:cNvSpPr/>
          <p:nvPr/>
        </p:nvSpPr>
        <p:spPr>
          <a:xfrm>
            <a:off x="2177632" y="2272393"/>
            <a:ext cx="1071216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9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si</a:t>
            </a:r>
            <a:r>
              <a:rPr sz="1800" dirty="0"/>
              <a:t>                                           , </a:t>
            </a:r>
            <a:r>
              <a:rPr sz="1800" spc="79" dirty="0" err="1"/>
              <a:t>en</a:t>
            </a:r>
            <a:r>
              <a:rPr sz="1800" spc="79" dirty="0"/>
              <a:t> 1 </a:t>
            </a:r>
            <a:r>
              <a:rPr sz="1800" spc="79" dirty="0" err="1"/>
              <a:t>seconde</a:t>
            </a:r>
            <a:r>
              <a:rPr sz="1800" spc="79" dirty="0"/>
              <a:t> le </a:t>
            </a:r>
            <a:r>
              <a:rPr sz="1800" spc="79" dirty="0" err="1"/>
              <a:t>nombre</a:t>
            </a:r>
            <a:r>
              <a:rPr sz="1800" spc="79" dirty="0"/>
              <a:t> de neutrons </a:t>
            </a:r>
            <a:r>
              <a:rPr sz="1800" spc="79" dirty="0" err="1"/>
              <a:t>est</a:t>
            </a:r>
            <a:r>
              <a:rPr sz="1800" spc="79" dirty="0"/>
              <a:t> </a:t>
            </a:r>
            <a:r>
              <a:rPr sz="1800" spc="79" dirty="0" err="1"/>
              <a:t>multiplié</a:t>
            </a:r>
            <a:r>
              <a:rPr sz="1800" spc="79" dirty="0"/>
              <a:t> par 22000</a:t>
            </a:r>
            <a:r>
              <a:rPr sz="1800" dirty="0"/>
              <a:t>   </a:t>
            </a:r>
          </a:p>
        </p:txBody>
      </p:sp>
      <p:pic>
        <p:nvPicPr>
          <p:cNvPr id="1027" name="Image 102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3267619" y="2807314"/>
            <a:ext cx="6509646" cy="25479"/>
          </a:xfrm>
          <a:prstGeom prst="rect">
            <a:avLst/>
          </a:prstGeom>
        </p:spPr>
      </p:pic>
      <p:sp>
        <p:nvSpPr>
          <p:cNvPr id="1029" name="Shape 1029"/>
          <p:cNvSpPr/>
          <p:nvPr/>
        </p:nvSpPr>
        <p:spPr>
          <a:xfrm>
            <a:off x="4439178" y="2809570"/>
            <a:ext cx="412734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Fraction de neutrons retardés :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β</a:t>
            </a:r>
          </a:p>
        </p:txBody>
      </p:sp>
      <p:pic>
        <p:nvPicPr>
          <p:cNvPr id="103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2818" y="2192515"/>
            <a:ext cx="3182226" cy="540157"/>
          </a:xfrm>
          <a:prstGeom prst="rect">
            <a:avLst/>
          </a:prstGeom>
          <a:ln w="12700">
            <a:miter lim="400000"/>
          </a:ln>
        </p:spPr>
      </p:pic>
      <p:sp>
        <p:nvSpPr>
          <p:cNvPr id="1031" name="Shape 1031"/>
          <p:cNvSpPr/>
          <p:nvPr/>
        </p:nvSpPr>
        <p:spPr>
          <a:xfrm>
            <a:off x="2745107" y="1553774"/>
            <a:ext cx="7541745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durée de vie moyenne d’un neutron dans un réacteur ~ 10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μs</a:t>
            </a:r>
          </a:p>
        </p:txBody>
      </p:sp>
      <p:grpSp>
        <p:nvGrpSpPr>
          <p:cNvPr id="1079" name="Group 1079"/>
          <p:cNvGrpSpPr/>
          <p:nvPr/>
        </p:nvGrpSpPr>
        <p:grpSpPr>
          <a:xfrm>
            <a:off x="2700170" y="4688635"/>
            <a:ext cx="3105657" cy="2045495"/>
            <a:chOff x="0" y="0"/>
            <a:chExt cx="3105655" cy="2045493"/>
          </a:xfrm>
        </p:grpSpPr>
        <p:sp>
          <p:nvSpPr>
            <p:cNvPr id="1032" name="Shape 1032"/>
            <p:cNvSpPr/>
            <p:nvPr/>
          </p:nvSpPr>
          <p:spPr>
            <a:xfrm rot="20957344">
              <a:off x="905089" y="176812"/>
              <a:ext cx="2061304" cy="169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E3300">
                    <a:alpha val="67004"/>
                  </a:srgbClr>
                </a:gs>
                <a:gs pos="23690">
                  <a:srgbClr val="FE8C3E">
                    <a:alpha val="67004"/>
                  </a:srgbClr>
                </a:gs>
                <a:gs pos="41273">
                  <a:srgbClr val="FEE57B">
                    <a:alpha val="67004"/>
                  </a:srgbClr>
                </a:gs>
                <a:gs pos="61601">
                  <a:srgbClr val="FEF2BD">
                    <a:alpha val="67004"/>
                  </a:srgbClr>
                </a:gs>
                <a:gs pos="100000">
                  <a:srgbClr val="FFFFFF">
                    <a:alpha val="67004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051" name="Group 1051"/>
            <p:cNvGrpSpPr/>
            <p:nvPr/>
          </p:nvGrpSpPr>
          <p:grpSpPr>
            <a:xfrm rot="20957344">
              <a:off x="677063" y="898956"/>
              <a:ext cx="669213" cy="643742"/>
              <a:chOff x="0" y="0"/>
              <a:chExt cx="669212" cy="643740"/>
            </a:xfrm>
          </p:grpSpPr>
          <p:sp>
            <p:nvSpPr>
              <p:cNvPr id="1033" name="Shape 1033"/>
              <p:cNvSpPr/>
              <p:nvPr/>
            </p:nvSpPr>
            <p:spPr>
              <a:xfrm rot="21600000">
                <a:off x="478137" y="156864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" name="Shape 1034"/>
              <p:cNvSpPr/>
              <p:nvPr/>
            </p:nvSpPr>
            <p:spPr>
              <a:xfrm rot="21600000">
                <a:off x="384018" y="64897"/>
                <a:ext cx="191077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" name="Shape 1035"/>
              <p:cNvSpPr/>
              <p:nvPr/>
            </p:nvSpPr>
            <p:spPr>
              <a:xfrm rot="21600000">
                <a:off x="478137" y="300282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" name="Shape 1036"/>
              <p:cNvSpPr/>
              <p:nvPr/>
            </p:nvSpPr>
            <p:spPr>
              <a:xfrm rot="21600000">
                <a:off x="384018" y="384704"/>
                <a:ext cx="191077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" name="Shape 1037"/>
              <p:cNvSpPr/>
              <p:nvPr/>
            </p:nvSpPr>
            <p:spPr>
              <a:xfrm rot="21600000">
                <a:off x="200263" y="452665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" name="Shape 1038"/>
              <p:cNvSpPr/>
              <p:nvPr/>
            </p:nvSpPr>
            <p:spPr>
              <a:xfrm rot="21600000">
                <a:off x="294382" y="452665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" name="Shape 1039"/>
              <p:cNvSpPr/>
              <p:nvPr/>
            </p:nvSpPr>
            <p:spPr>
              <a:xfrm rot="21600000">
                <a:off x="295801" y="-1"/>
                <a:ext cx="191076" cy="191077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" name="Shape 1040"/>
              <p:cNvSpPr/>
              <p:nvPr/>
            </p:nvSpPr>
            <p:spPr>
              <a:xfrm rot="21600000">
                <a:off x="-1" y="160434"/>
                <a:ext cx="191077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" name="Shape 1041"/>
              <p:cNvSpPr/>
              <p:nvPr/>
            </p:nvSpPr>
            <p:spPr>
              <a:xfrm rot="21600000">
                <a:off x="192009" y="-1"/>
                <a:ext cx="191076" cy="191077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" name="Shape 1042"/>
              <p:cNvSpPr/>
              <p:nvPr/>
            </p:nvSpPr>
            <p:spPr>
              <a:xfrm rot="21600000">
                <a:off x="75481" y="64897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" name="Shape 1043"/>
              <p:cNvSpPr/>
              <p:nvPr/>
            </p:nvSpPr>
            <p:spPr>
              <a:xfrm rot="21600000">
                <a:off x="1418" y="300282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" name="Shape 1044"/>
              <p:cNvSpPr/>
              <p:nvPr/>
            </p:nvSpPr>
            <p:spPr>
              <a:xfrm rot="21600000">
                <a:off x="75481" y="384704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" name="Shape 1045"/>
              <p:cNvSpPr/>
              <p:nvPr/>
            </p:nvSpPr>
            <p:spPr>
              <a:xfrm rot="21600000">
                <a:off x="239068" y="156864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" name="Shape 1046"/>
              <p:cNvSpPr/>
              <p:nvPr/>
            </p:nvSpPr>
            <p:spPr>
              <a:xfrm rot="21600000">
                <a:off x="138936" y="160434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" name="Shape 1047"/>
              <p:cNvSpPr/>
              <p:nvPr/>
            </p:nvSpPr>
            <p:spPr>
              <a:xfrm rot="21600000">
                <a:off x="147900" y="287889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" name="Shape 1048"/>
              <p:cNvSpPr/>
              <p:nvPr/>
            </p:nvSpPr>
            <p:spPr>
              <a:xfrm rot="21600000">
                <a:off x="243438" y="304764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" name="Shape 1049"/>
              <p:cNvSpPr/>
              <p:nvPr/>
            </p:nvSpPr>
            <p:spPr>
              <a:xfrm rot="21600000">
                <a:off x="382600" y="287889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" name="Shape 1050"/>
              <p:cNvSpPr/>
              <p:nvPr/>
            </p:nvSpPr>
            <p:spPr>
              <a:xfrm rot="21600000">
                <a:off x="321273" y="167979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1052" name="Shape 1052"/>
            <p:cNvSpPr/>
            <p:nvPr/>
          </p:nvSpPr>
          <p:spPr>
            <a:xfrm rot="20957344">
              <a:off x="16091" y="1280364"/>
              <a:ext cx="191076" cy="191076"/>
            </a:xfrm>
            <a:prstGeom prst="ellipse">
              <a:avLst/>
            </a:prstGeom>
            <a:blipFill rotWithShape="1">
              <a:blip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053" name="Image 1052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20957344">
              <a:off x="272333" y="1266896"/>
              <a:ext cx="353198" cy="123502"/>
            </a:xfrm>
            <a:prstGeom prst="rect">
              <a:avLst/>
            </a:prstGeom>
            <a:effectLst/>
          </p:spPr>
        </p:pic>
        <p:sp>
          <p:nvSpPr>
            <p:cNvPr id="1055" name="Shape 1055"/>
            <p:cNvSpPr/>
            <p:nvPr/>
          </p:nvSpPr>
          <p:spPr>
            <a:xfrm rot="20957344">
              <a:off x="2335119" y="916608"/>
              <a:ext cx="191076" cy="191076"/>
            </a:xfrm>
            <a:prstGeom prst="ellipse">
              <a:avLst/>
            </a:prstGeom>
            <a:blipFill rotWithShape="1">
              <a:blip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56" name="Shape 1056"/>
            <p:cNvSpPr/>
            <p:nvPr/>
          </p:nvSpPr>
          <p:spPr>
            <a:xfrm rot="20957344">
              <a:off x="2285881" y="1302909"/>
              <a:ext cx="191076" cy="191076"/>
            </a:xfrm>
            <a:prstGeom prst="ellipse">
              <a:avLst/>
            </a:prstGeom>
            <a:blipFill rotWithShape="1">
              <a:blip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064" name="Group 1064"/>
            <p:cNvGrpSpPr/>
            <p:nvPr/>
          </p:nvGrpSpPr>
          <p:grpSpPr>
            <a:xfrm rot="20957344">
              <a:off x="1655111" y="1341766"/>
              <a:ext cx="484039" cy="513768"/>
              <a:chOff x="0" y="0"/>
              <a:chExt cx="484038" cy="513767"/>
            </a:xfrm>
          </p:grpSpPr>
          <p:sp>
            <p:nvSpPr>
              <p:cNvPr id="1057" name="Shape 1057"/>
              <p:cNvSpPr/>
              <p:nvPr/>
            </p:nvSpPr>
            <p:spPr>
              <a:xfrm rot="21600000">
                <a:off x="273616" y="255464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" name="Shape 1058"/>
              <p:cNvSpPr/>
              <p:nvPr/>
            </p:nvSpPr>
            <p:spPr>
              <a:xfrm rot="21600000">
                <a:off x="-1" y="204342"/>
                <a:ext cx="191077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" name="Shape 1059"/>
              <p:cNvSpPr/>
              <p:nvPr/>
            </p:nvSpPr>
            <p:spPr>
              <a:xfrm rot="21600000">
                <a:off x="177854" y="-1"/>
                <a:ext cx="191076" cy="191077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" name="Shape 1060"/>
              <p:cNvSpPr/>
              <p:nvPr/>
            </p:nvSpPr>
            <p:spPr>
              <a:xfrm rot="21600000">
                <a:off x="160636" y="164183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" name="Shape 1061"/>
              <p:cNvSpPr/>
              <p:nvPr/>
            </p:nvSpPr>
            <p:spPr>
              <a:xfrm rot="21600000">
                <a:off x="63567" y="95804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2" name="Shape 1062"/>
              <p:cNvSpPr/>
              <p:nvPr/>
            </p:nvSpPr>
            <p:spPr>
              <a:xfrm rot="21600000">
                <a:off x="292963" y="103223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3" name="Shape 1063"/>
              <p:cNvSpPr/>
              <p:nvPr/>
            </p:nvSpPr>
            <p:spPr>
              <a:xfrm rot="21600000">
                <a:off x="128554" y="322692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1065" name="Shape 1065"/>
            <p:cNvSpPr/>
            <p:nvPr/>
          </p:nvSpPr>
          <p:spPr>
            <a:xfrm rot="20957344">
              <a:off x="2180344" y="567844"/>
              <a:ext cx="191076" cy="191076"/>
            </a:xfrm>
            <a:prstGeom prst="ellipse">
              <a:avLst/>
            </a:prstGeom>
            <a:blipFill rotWithShape="1">
              <a:blip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074" name="Group 1074"/>
            <p:cNvGrpSpPr/>
            <p:nvPr/>
          </p:nvGrpSpPr>
          <p:grpSpPr>
            <a:xfrm rot="20957344">
              <a:off x="1548775" y="306033"/>
              <a:ext cx="506168" cy="491359"/>
              <a:chOff x="0" y="0"/>
              <a:chExt cx="506166" cy="491358"/>
            </a:xfrm>
          </p:grpSpPr>
          <p:sp>
            <p:nvSpPr>
              <p:cNvPr id="1066" name="Shape 1066"/>
              <p:cNvSpPr/>
              <p:nvPr/>
            </p:nvSpPr>
            <p:spPr>
              <a:xfrm rot="21600000">
                <a:off x="306071" y="61326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7" name="Shape 1067"/>
              <p:cNvSpPr/>
              <p:nvPr/>
            </p:nvSpPr>
            <p:spPr>
              <a:xfrm rot="21600000">
                <a:off x="315091" y="183755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8" name="Shape 1068"/>
              <p:cNvSpPr/>
              <p:nvPr/>
            </p:nvSpPr>
            <p:spPr>
              <a:xfrm rot="21600000">
                <a:off x="96247" y="4481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9" name="Shape 1069"/>
              <p:cNvSpPr/>
              <p:nvPr/>
            </p:nvSpPr>
            <p:spPr>
              <a:xfrm rot="21600000">
                <a:off x="237424" y="300283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70" name="Shape 1070"/>
              <p:cNvSpPr/>
              <p:nvPr/>
            </p:nvSpPr>
            <p:spPr>
              <a:xfrm rot="21600000">
                <a:off x="213000" y="-1"/>
                <a:ext cx="191076" cy="191077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71" name="Shape 1071"/>
              <p:cNvSpPr/>
              <p:nvPr/>
            </p:nvSpPr>
            <p:spPr>
              <a:xfrm rot="21600000">
                <a:off x="83623" y="269962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72" name="Shape 1072"/>
              <p:cNvSpPr/>
              <p:nvPr/>
            </p:nvSpPr>
            <p:spPr>
              <a:xfrm rot="21600000">
                <a:off x="-1" y="112045"/>
                <a:ext cx="191077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73" name="Shape 1073"/>
              <p:cNvSpPr/>
              <p:nvPr/>
            </p:nvSpPr>
            <p:spPr>
              <a:xfrm rot="21600000">
                <a:off x="165603" y="132303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1075" name="Image 1074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9496624">
              <a:off x="1285700" y="900048"/>
              <a:ext cx="273321" cy="123502"/>
            </a:xfrm>
            <a:prstGeom prst="rect">
              <a:avLst/>
            </a:prstGeom>
            <a:effectLst/>
          </p:spPr>
        </p:pic>
        <p:pic>
          <p:nvPicPr>
            <p:cNvPr id="1077" name="Image 1076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818064">
              <a:off x="1352651" y="1292085"/>
              <a:ext cx="273321" cy="123502"/>
            </a:xfrm>
            <a:prstGeom prst="rect">
              <a:avLst/>
            </a:prstGeom>
            <a:effectLst/>
          </p:spPr>
        </p:pic>
      </p:grpSp>
      <p:sp>
        <p:nvSpPr>
          <p:cNvPr id="1080" name="Shape 1080"/>
          <p:cNvSpPr/>
          <p:nvPr/>
        </p:nvSpPr>
        <p:spPr>
          <a:xfrm>
            <a:off x="5037836" y="3222892"/>
            <a:ext cx="293003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latin typeface="Athelas"/>
                <a:ea typeface="Athelas"/>
                <a:cs typeface="Athelas"/>
                <a:sym typeface="Athelas"/>
              </a:rPr>
              <a:t>ν≃2.5</a:t>
            </a:r>
            <a:r>
              <a:rPr sz="1800"/>
              <a:t> neutons produits</a:t>
            </a:r>
          </a:p>
        </p:txBody>
      </p:sp>
      <p:pic>
        <p:nvPicPr>
          <p:cNvPr id="1141" name="Image 1140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502852" y="3633426"/>
            <a:ext cx="1181230" cy="68229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142" name="Image 1141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092273" y="3633695"/>
            <a:ext cx="1321972" cy="646620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1094" name="Group 1094"/>
          <p:cNvGrpSpPr/>
          <p:nvPr/>
        </p:nvGrpSpPr>
        <p:grpSpPr>
          <a:xfrm>
            <a:off x="7632507" y="5108463"/>
            <a:ext cx="1154305" cy="610860"/>
            <a:chOff x="0" y="0"/>
            <a:chExt cx="1154303" cy="610858"/>
          </a:xfrm>
        </p:grpSpPr>
        <p:sp>
          <p:nvSpPr>
            <p:cNvPr id="1083" name="Shape 1083"/>
            <p:cNvSpPr/>
            <p:nvPr/>
          </p:nvSpPr>
          <p:spPr>
            <a:xfrm rot="20957344">
              <a:off x="947137" y="16091"/>
              <a:ext cx="191076" cy="191076"/>
            </a:xfrm>
            <a:prstGeom prst="ellipse">
              <a:avLst/>
            </a:prstGeom>
            <a:blipFill rotWithShape="1">
              <a:blip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091" name="Group 1091"/>
            <p:cNvGrpSpPr/>
            <p:nvPr/>
          </p:nvGrpSpPr>
          <p:grpSpPr>
            <a:xfrm rot="20957344">
              <a:off x="43526" y="56586"/>
              <a:ext cx="484039" cy="513769"/>
              <a:chOff x="0" y="0"/>
              <a:chExt cx="484038" cy="513767"/>
            </a:xfrm>
          </p:grpSpPr>
          <p:sp>
            <p:nvSpPr>
              <p:cNvPr id="1084" name="Shape 1084"/>
              <p:cNvSpPr/>
              <p:nvPr/>
            </p:nvSpPr>
            <p:spPr>
              <a:xfrm rot="21600000">
                <a:off x="273616" y="255464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85" name="Shape 1085"/>
              <p:cNvSpPr/>
              <p:nvPr/>
            </p:nvSpPr>
            <p:spPr>
              <a:xfrm rot="21600000">
                <a:off x="-1" y="204342"/>
                <a:ext cx="191077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86" name="Shape 1086"/>
              <p:cNvSpPr/>
              <p:nvPr/>
            </p:nvSpPr>
            <p:spPr>
              <a:xfrm rot="21600000">
                <a:off x="177854" y="-1"/>
                <a:ext cx="191076" cy="191077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87" name="Shape 1087"/>
              <p:cNvSpPr/>
              <p:nvPr/>
            </p:nvSpPr>
            <p:spPr>
              <a:xfrm rot="21600000">
                <a:off x="160636" y="164183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88" name="Shape 1088"/>
              <p:cNvSpPr/>
              <p:nvPr/>
            </p:nvSpPr>
            <p:spPr>
              <a:xfrm rot="21600000">
                <a:off x="63567" y="95804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89" name="Shape 1089"/>
              <p:cNvSpPr/>
              <p:nvPr/>
            </p:nvSpPr>
            <p:spPr>
              <a:xfrm rot="21600000">
                <a:off x="292963" y="103223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90" name="Shape 1090"/>
              <p:cNvSpPr/>
              <p:nvPr/>
            </p:nvSpPr>
            <p:spPr>
              <a:xfrm rot="21600000">
                <a:off x="128554" y="322692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1092" name="Image 1091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20568787">
              <a:off x="559792" y="163365"/>
              <a:ext cx="335394" cy="123502"/>
            </a:xfrm>
            <a:prstGeom prst="rect">
              <a:avLst/>
            </a:prstGeom>
            <a:effectLst/>
          </p:spPr>
        </p:pic>
      </p:grpSp>
      <p:sp>
        <p:nvSpPr>
          <p:cNvPr id="1095" name="Shape 1095"/>
          <p:cNvSpPr/>
          <p:nvPr/>
        </p:nvSpPr>
        <p:spPr>
          <a:xfrm>
            <a:off x="3948827" y="4226435"/>
            <a:ext cx="943079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prompt</a:t>
            </a:r>
          </a:p>
        </p:txBody>
      </p:sp>
      <p:sp>
        <p:nvSpPr>
          <p:cNvPr id="1096" name="Shape 1096"/>
          <p:cNvSpPr/>
          <p:nvPr/>
        </p:nvSpPr>
        <p:spPr>
          <a:xfrm>
            <a:off x="7863662" y="4203566"/>
            <a:ext cx="97629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retardé</a:t>
            </a:r>
          </a:p>
        </p:txBody>
      </p:sp>
      <p:sp>
        <p:nvSpPr>
          <p:cNvPr id="1097" name="Shape 1097"/>
          <p:cNvSpPr/>
          <p:nvPr/>
        </p:nvSpPr>
        <p:spPr>
          <a:xfrm>
            <a:off x="3833038" y="4596238"/>
            <a:ext cx="122148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A5F5E"/>
                </a:solidFill>
              </a:defRPr>
            </a:lvl1pPr>
          </a:lstStyle>
          <a:p>
            <a:r>
              <a:rPr sz="1600"/>
              <a:t>tout de suite</a:t>
            </a:r>
          </a:p>
        </p:txBody>
      </p:sp>
      <p:sp>
        <p:nvSpPr>
          <p:cNvPr id="1098" name="Shape 1098"/>
          <p:cNvSpPr/>
          <p:nvPr/>
        </p:nvSpPr>
        <p:spPr>
          <a:xfrm>
            <a:off x="7675860" y="4573369"/>
            <a:ext cx="106760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A5F5E"/>
                </a:solidFill>
              </a:defRPr>
            </a:lvl1pPr>
          </a:lstStyle>
          <a:p>
            <a:r>
              <a:rPr sz="1600"/>
              <a:t>après ~ 1s</a:t>
            </a:r>
          </a:p>
        </p:txBody>
      </p:sp>
      <p:pic>
        <p:nvPicPr>
          <p:cNvPr id="1143" name="Image 1142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727836" y="5662593"/>
            <a:ext cx="126606" cy="41179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00" name="Shape 1100"/>
          <p:cNvSpPr/>
          <p:nvPr/>
        </p:nvSpPr>
        <p:spPr>
          <a:xfrm>
            <a:off x="7132985" y="6058738"/>
            <a:ext cx="115430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5A5F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produit de fission</a:t>
            </a:r>
          </a:p>
        </p:txBody>
      </p:sp>
      <p:pic>
        <p:nvPicPr>
          <p:cNvPr id="1144" name="Image 1143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557331" y="5387731"/>
            <a:ext cx="126606" cy="41179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02" name="Shape 1102"/>
          <p:cNvSpPr/>
          <p:nvPr/>
        </p:nvSpPr>
        <p:spPr>
          <a:xfrm>
            <a:off x="7906714" y="5784505"/>
            <a:ext cx="165414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500">
                <a:solidFill>
                  <a:srgbClr val="5A5F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/>
              <a:t>retardé</a:t>
            </a:r>
          </a:p>
          <a:p>
            <a:pPr>
              <a:defRPr sz="1500">
                <a:solidFill>
                  <a:srgbClr val="5A5F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/>
              <a:t>"delayed" </a:t>
            </a:r>
          </a:p>
        </p:txBody>
      </p:sp>
      <p:sp>
        <p:nvSpPr>
          <p:cNvPr id="1105" name="Shape 1105"/>
          <p:cNvSpPr/>
          <p:nvPr/>
        </p:nvSpPr>
        <p:spPr>
          <a:xfrm>
            <a:off x="4599825" y="6762327"/>
            <a:ext cx="1539909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finalement :</a:t>
            </a:r>
          </a:p>
        </p:txBody>
      </p:sp>
      <p:pic>
        <p:nvPicPr>
          <p:cNvPr id="1145" name="Image 1144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875679" y="7182816"/>
            <a:ext cx="184920" cy="40396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08" name="Shape 1108"/>
          <p:cNvSpPr/>
          <p:nvPr/>
        </p:nvSpPr>
        <p:spPr>
          <a:xfrm>
            <a:off x="6632926" y="7523389"/>
            <a:ext cx="391839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sz="1800">
                <a:latin typeface="Athelas"/>
                <a:ea typeface="Athelas"/>
                <a:cs typeface="Athelas"/>
                <a:sym typeface="Athelas"/>
              </a:rPr>
              <a:t>μs</a:t>
            </a:r>
          </a:p>
        </p:txBody>
      </p:sp>
      <p:sp>
        <p:nvSpPr>
          <p:cNvPr id="1109" name="Shape 1109"/>
          <p:cNvSpPr/>
          <p:nvPr/>
        </p:nvSpPr>
        <p:spPr>
          <a:xfrm>
            <a:off x="7642730" y="7506281"/>
            <a:ext cx="238399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sz="1800">
                <a:latin typeface="Athelas"/>
                <a:ea typeface="Athelas"/>
                <a:cs typeface="Athelas"/>
                <a:sym typeface="Athelas"/>
              </a:rPr>
              <a:t>s</a:t>
            </a:r>
          </a:p>
        </p:txBody>
      </p:sp>
      <p:pic>
        <p:nvPicPr>
          <p:cNvPr id="1146" name="Image 1145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55006" y="7221644"/>
            <a:ext cx="122527" cy="39386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11" name="Shape 1111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 (3/5)</a:t>
            </a:r>
          </a:p>
        </p:txBody>
      </p:sp>
      <p:grpSp>
        <p:nvGrpSpPr>
          <p:cNvPr id="1124" name="Group 1124"/>
          <p:cNvGrpSpPr/>
          <p:nvPr/>
        </p:nvGrpSpPr>
        <p:grpSpPr>
          <a:xfrm>
            <a:off x="1177842" y="7959572"/>
            <a:ext cx="10648949" cy="1592041"/>
            <a:chOff x="-202826" y="-24874"/>
            <a:chExt cx="10648947" cy="1592039"/>
          </a:xfrm>
        </p:grpSpPr>
        <p:grpSp>
          <p:nvGrpSpPr>
            <p:cNvPr id="1114" name="Group 1114"/>
            <p:cNvGrpSpPr/>
            <p:nvPr/>
          </p:nvGrpSpPr>
          <p:grpSpPr>
            <a:xfrm>
              <a:off x="-202827" y="-24875"/>
              <a:ext cx="10648949" cy="1592041"/>
              <a:chOff x="0" y="0"/>
              <a:chExt cx="10648947" cy="1592039"/>
            </a:xfrm>
          </p:grpSpPr>
          <p:sp>
            <p:nvSpPr>
              <p:cNvPr id="1113" name="Shape 1113"/>
              <p:cNvSpPr/>
              <p:nvPr/>
            </p:nvSpPr>
            <p:spPr>
              <a:xfrm>
                <a:off x="215900" y="139700"/>
                <a:ext cx="10217148" cy="1033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3200"/>
              </a:p>
            </p:txBody>
          </p:sp>
          <p:pic>
            <p:nvPicPr>
              <p:cNvPr id="1112" name="Image 1111"/>
              <p:cNvPicPr>
                <a:picLocks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0" y="0"/>
                <a:ext cx="10648948" cy="1592040"/>
              </a:xfrm>
              <a:prstGeom prst="rect">
                <a:avLst/>
              </a:prstGeom>
              <a:effectLst/>
            </p:spPr>
          </p:pic>
        </p:grpSp>
        <p:sp>
          <p:nvSpPr>
            <p:cNvPr id="1115" name="Shape 1115"/>
            <p:cNvSpPr/>
            <p:nvPr/>
          </p:nvSpPr>
          <p:spPr>
            <a:xfrm flipH="1">
              <a:off x="2422939" y="427608"/>
              <a:ext cx="833279" cy="382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3" h="16828" extrusionOk="0">
                  <a:moveTo>
                    <a:pt x="19237" y="1938"/>
                  </a:moveTo>
                  <a:cubicBezTo>
                    <a:pt x="17430" y="-2650"/>
                    <a:pt x="14146" y="2225"/>
                    <a:pt x="11176" y="3145"/>
                  </a:cubicBezTo>
                  <a:cubicBezTo>
                    <a:pt x="7872" y="4168"/>
                    <a:pt x="4197" y="-1000"/>
                    <a:pt x="1393" y="2976"/>
                  </a:cubicBezTo>
                  <a:cubicBezTo>
                    <a:pt x="-441" y="5576"/>
                    <a:pt x="-437" y="10493"/>
                    <a:pt x="1248" y="13577"/>
                  </a:cubicBezTo>
                  <a:cubicBezTo>
                    <a:pt x="4185" y="18950"/>
                    <a:pt x="8821" y="14975"/>
                    <a:pt x="12898" y="15397"/>
                  </a:cubicBezTo>
                  <a:cubicBezTo>
                    <a:pt x="14205" y="15532"/>
                    <a:pt x="15473" y="16170"/>
                    <a:pt x="16760" y="16590"/>
                  </a:cubicBezTo>
                  <a:cubicBezTo>
                    <a:pt x="18126" y="17037"/>
                    <a:pt x="19655" y="17036"/>
                    <a:pt x="20383" y="14924"/>
                  </a:cubicBezTo>
                  <a:cubicBezTo>
                    <a:pt x="21159" y="12670"/>
                    <a:pt x="20163" y="10140"/>
                    <a:pt x="19888" y="7704"/>
                  </a:cubicBezTo>
                  <a:cubicBezTo>
                    <a:pt x="19669" y="5762"/>
                    <a:pt x="19892" y="3600"/>
                    <a:pt x="19237" y="1938"/>
                  </a:cubicBezTo>
                  <a:close/>
                </a:path>
              </a:pathLst>
            </a:custGeom>
            <a:solidFill>
              <a:schemeClr val="accent3">
                <a:hueOff val="198700"/>
                <a:satOff val="21248"/>
                <a:lumOff val="19305"/>
                <a:alpha val="387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1116" name="pasted-image.pdf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2485353" y="495688"/>
              <a:ext cx="723548" cy="284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7" name="Image 1146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3325692" y="220083"/>
              <a:ext cx="1154077" cy="424194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1148" name="Image 1147"/>
            <p:cNvPicPr>
              <a:picLocks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3325697" y="584530"/>
              <a:ext cx="1158962" cy="169779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1149" name="Image 1148"/>
            <p:cNvPicPr>
              <a:picLocks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3325087" y="704712"/>
              <a:ext cx="1150393" cy="403054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1120" name="Shape 1120"/>
            <p:cNvSpPr/>
            <p:nvPr/>
          </p:nvSpPr>
          <p:spPr>
            <a:xfrm>
              <a:off x="4516843" y="860175"/>
              <a:ext cx="5860341" cy="400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1600"/>
                <a:t>comportement brusque si </a:t>
              </a:r>
              <a:r>
                <a:rPr sz="1600" b="1" i="0">
                  <a:latin typeface="Athelas"/>
                  <a:ea typeface="Athelas"/>
                  <a:cs typeface="Athelas"/>
                  <a:sym typeface="Athelas"/>
                </a:rPr>
                <a:t>&gt;0</a:t>
              </a:r>
              <a:r>
                <a:rPr sz="1600"/>
                <a:t> - sur-critique prompt</a:t>
              </a:r>
            </a:p>
          </p:txBody>
        </p:sp>
        <p:sp>
          <p:nvSpPr>
            <p:cNvPr id="1121" name="Shape 1121"/>
            <p:cNvSpPr/>
            <p:nvPr/>
          </p:nvSpPr>
          <p:spPr>
            <a:xfrm>
              <a:off x="4516843" y="440387"/>
              <a:ext cx="3387856" cy="4005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600" dirty="0"/>
                <a:t>marge à la </a:t>
              </a:r>
              <a:r>
                <a:rPr sz="1600" dirty="0" err="1"/>
                <a:t>criticité</a:t>
              </a:r>
              <a:r>
                <a:rPr sz="1600" dirty="0"/>
                <a:t> </a:t>
              </a:r>
              <a:r>
                <a:rPr sz="1600" dirty="0" err="1"/>
                <a:t>prompte</a:t>
              </a:r>
              <a:endParaRPr sz="1600" dirty="0"/>
            </a:p>
          </p:txBody>
        </p:sp>
        <p:sp>
          <p:nvSpPr>
            <p:cNvPr id="1122" name="Shape 1122"/>
            <p:cNvSpPr/>
            <p:nvPr/>
          </p:nvSpPr>
          <p:spPr>
            <a:xfrm>
              <a:off x="4526776" y="20598"/>
              <a:ext cx="5603955" cy="400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600" dirty="0" err="1"/>
                <a:t>utilisé</a:t>
              </a:r>
              <a:r>
                <a:rPr sz="1600" dirty="0"/>
                <a:t> par la suite pour </a:t>
              </a:r>
              <a:r>
                <a:rPr sz="1600" dirty="0" err="1"/>
                <a:t>caractériser</a:t>
              </a:r>
              <a:r>
                <a:rPr sz="1600" dirty="0"/>
                <a:t> le </a:t>
              </a:r>
              <a:r>
                <a:rPr sz="1600" dirty="0" err="1"/>
                <a:t>réacteur</a:t>
              </a:r>
              <a:endParaRPr sz="1600" dirty="0"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237480" y="416565"/>
              <a:ext cx="1927373" cy="400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600" dirty="0" err="1"/>
                <a:t>en</a:t>
              </a:r>
              <a:r>
                <a:rPr sz="1600" dirty="0"/>
                <a:t> </a:t>
              </a:r>
              <a:r>
                <a:rPr sz="1600" dirty="0" err="1"/>
                <a:t>transitoire</a:t>
              </a:r>
              <a:r>
                <a:rPr sz="1600" dirty="0"/>
                <a:t>…</a:t>
              </a:r>
            </a:p>
          </p:txBody>
        </p:sp>
      </p:grpSp>
      <p:pic>
        <p:nvPicPr>
          <p:cNvPr id="1125" name="pasted-image.pdf"/>
          <p:cNvPicPr>
            <a:picLocks noChangeAspect="1"/>
          </p:cNvPicPr>
          <p:nvPr/>
        </p:nvPicPr>
        <p:blipFill>
          <a:blip r:embed="rId23">
            <a:extLst/>
          </a:blip>
          <a:srcRect l="70222" b="55073"/>
          <a:stretch>
            <a:fillRect/>
          </a:stretch>
        </p:blipFill>
        <p:spPr>
          <a:xfrm>
            <a:off x="5388976" y="5582175"/>
            <a:ext cx="276067" cy="233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pasted-image.pdf"/>
          <p:cNvPicPr>
            <a:picLocks noChangeAspect="1"/>
          </p:cNvPicPr>
          <p:nvPr/>
        </p:nvPicPr>
        <p:blipFill>
          <a:blip r:embed="rId24">
            <a:extLst/>
          </a:blip>
          <a:srcRect l="68664" b="57711"/>
          <a:stretch>
            <a:fillRect/>
          </a:stretch>
        </p:blipFill>
        <p:spPr>
          <a:xfrm>
            <a:off x="8835348" y="5052752"/>
            <a:ext cx="258674" cy="22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7" name="pasted-image.pdf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669697" y="6334051"/>
            <a:ext cx="24892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Shape 1128"/>
          <p:cNvSpPr/>
          <p:nvPr/>
        </p:nvSpPr>
        <p:spPr>
          <a:xfrm>
            <a:off x="9815271" y="4988478"/>
            <a:ext cx="299022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rgbClr val="E82C05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rPr sz="1400" dirty="0"/>
              <a:t>❗️</a:t>
            </a:r>
            <a:r>
              <a:rPr sz="1600" spc="-34" dirty="0" err="1">
                <a:latin typeface="+mn-lt"/>
                <a:ea typeface="+mn-ea"/>
                <a:cs typeface="+mn-cs"/>
                <a:sym typeface="Gill Sans Light"/>
              </a:rPr>
              <a:t>bougent</a:t>
            </a:r>
            <a:r>
              <a:rPr sz="1600" spc="-34" dirty="0">
                <a:latin typeface="+mn-lt"/>
                <a:ea typeface="+mn-ea"/>
                <a:cs typeface="+mn-cs"/>
                <a:sym typeface="Gill Sans Light"/>
              </a:rPr>
              <a:t> avec le combustible</a:t>
            </a:r>
            <a:r>
              <a:rPr sz="1400" dirty="0">
                <a:latin typeface="Gill Sans"/>
                <a:ea typeface="Gill Sans"/>
                <a:cs typeface="Gill Sans"/>
                <a:sym typeface="Gill Sans"/>
              </a:rPr>
              <a:t>❗️</a:t>
            </a:r>
          </a:p>
        </p:txBody>
      </p:sp>
      <p:pic>
        <p:nvPicPr>
          <p:cNvPr id="1130" name="pasted-image.pdf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6441871" y="6857803"/>
            <a:ext cx="1435101" cy="29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7" name="Group 1137"/>
          <p:cNvGrpSpPr/>
          <p:nvPr/>
        </p:nvGrpSpPr>
        <p:grpSpPr>
          <a:xfrm>
            <a:off x="161421" y="977448"/>
            <a:ext cx="1942175" cy="1950662"/>
            <a:chOff x="-1" y="0"/>
            <a:chExt cx="1942174" cy="1950660"/>
          </a:xfrm>
        </p:grpSpPr>
        <p:grpSp>
          <p:nvGrpSpPr>
            <p:cNvPr id="1134" name="Group 1134"/>
            <p:cNvGrpSpPr/>
            <p:nvPr/>
          </p:nvGrpSpPr>
          <p:grpSpPr>
            <a:xfrm>
              <a:off x="-1" y="0"/>
              <a:ext cx="1942174" cy="1950660"/>
              <a:chOff x="-73317" y="0"/>
              <a:chExt cx="1942172" cy="1950659"/>
            </a:xfrm>
          </p:grpSpPr>
          <p:sp>
            <p:nvSpPr>
              <p:cNvPr id="1131" name="Shape 1131"/>
              <p:cNvSpPr/>
              <p:nvPr/>
            </p:nvSpPr>
            <p:spPr>
              <a:xfrm rot="16214612">
                <a:off x="-615414" y="555479"/>
                <a:ext cx="1499510" cy="4089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1400" spc="112">
                    <a:solidFill>
                      <a:srgbClr val="000000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200"/>
                  <a:t>population</a:t>
                </a:r>
              </a:p>
            </p:txBody>
          </p:sp>
          <p:sp>
            <p:nvSpPr>
              <p:cNvPr id="1132" name="Shape 1132"/>
              <p:cNvSpPr/>
              <p:nvPr/>
            </p:nvSpPr>
            <p:spPr>
              <a:xfrm>
                <a:off x="399695" y="1579582"/>
                <a:ext cx="1469160" cy="3710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1400" spc="112">
                    <a:solidFill>
                      <a:srgbClr val="000000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200" dirty="0" err="1"/>
                  <a:t>génération</a:t>
                </a:r>
                <a:endParaRPr sz="1200" dirty="0"/>
              </a:p>
            </p:txBody>
          </p:sp>
          <p:pic>
            <p:nvPicPr>
              <p:cNvPr id="1133" name="evo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r="36244"/>
              <a:stretch>
                <a:fillRect/>
              </a:stretch>
            </p:blipFill>
            <p:spPr>
              <a:xfrm>
                <a:off x="254939" y="0"/>
                <a:ext cx="1581709" cy="1706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35" name="Shape 1135"/>
            <p:cNvSpPr/>
            <p:nvPr/>
          </p:nvSpPr>
          <p:spPr>
            <a:xfrm>
              <a:off x="862395" y="761831"/>
              <a:ext cx="829567" cy="159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8" extrusionOk="0">
                  <a:moveTo>
                    <a:pt x="0" y="16636"/>
                  </a:moveTo>
                  <a:cubicBezTo>
                    <a:pt x="2979" y="5996"/>
                    <a:pt x="6505" y="204"/>
                    <a:pt x="10125" y="5"/>
                  </a:cubicBezTo>
                  <a:cubicBezTo>
                    <a:pt x="11895" y="-92"/>
                    <a:pt x="13689" y="1242"/>
                    <a:pt x="15234" y="5795"/>
                  </a:cubicBezTo>
                  <a:cubicBezTo>
                    <a:pt x="16236" y="8749"/>
                    <a:pt x="17076" y="13044"/>
                    <a:pt x="18069" y="16122"/>
                  </a:cubicBezTo>
                  <a:cubicBezTo>
                    <a:pt x="19138" y="19439"/>
                    <a:pt x="20354" y="21292"/>
                    <a:pt x="21600" y="21508"/>
                  </a:cubicBezTo>
                </a:path>
              </a:pathLst>
            </a:custGeom>
            <a:noFill/>
            <a:ln w="50800" cap="flat">
              <a:solidFill>
                <a:srgbClr val="CA5F58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200"/>
            </a:p>
          </p:txBody>
        </p:sp>
        <p:sp>
          <p:nvSpPr>
            <p:cNvPr id="1136" name="Shape 1136"/>
            <p:cNvSpPr/>
            <p:nvPr/>
          </p:nvSpPr>
          <p:spPr>
            <a:xfrm rot="1940587">
              <a:off x="1292078" y="168052"/>
              <a:ext cx="307777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3200"/>
                <a:t>x</a:t>
              </a:r>
            </a:p>
          </p:txBody>
        </p:sp>
      </p:grpSp>
      <p:sp>
        <p:nvSpPr>
          <p:cNvPr id="1138" name="Shape 1138"/>
          <p:cNvSpPr/>
          <p:nvPr/>
        </p:nvSpPr>
        <p:spPr>
          <a:xfrm>
            <a:off x="842099" y="1505309"/>
            <a:ext cx="59879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139" name="Shape 1139"/>
          <p:cNvSpPr/>
          <p:nvPr/>
        </p:nvSpPr>
        <p:spPr>
          <a:xfrm>
            <a:off x="852007" y="989859"/>
            <a:ext cx="98745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b="1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800"/>
              <a:t>temps ?</a:t>
            </a:r>
          </a:p>
        </p:txBody>
      </p:sp>
      <p:sp>
        <p:nvSpPr>
          <p:cNvPr id="1140" name="Shape 1140"/>
          <p:cNvSpPr/>
          <p:nvPr/>
        </p:nvSpPr>
        <p:spPr>
          <a:xfrm>
            <a:off x="9485952" y="3977662"/>
            <a:ext cx="219154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solidFill>
                  <a:srgbClr val="5A5F5E"/>
                </a:solidFill>
              </a:defRPr>
            </a:pPr>
            <a:r>
              <a:rPr sz="1800" dirty="0" err="1"/>
              <a:t>familles</a:t>
            </a:r>
            <a:r>
              <a:rPr sz="1800" dirty="0"/>
              <a:t> de </a:t>
            </a:r>
            <a:r>
              <a:rPr sz="1800" u="sng" dirty="0" err="1"/>
              <a:t>précurseurs</a:t>
            </a:r>
            <a:r>
              <a:rPr sz="1800" dirty="0"/>
              <a:t> de neutrons </a:t>
            </a:r>
            <a:r>
              <a:rPr sz="1800" dirty="0" err="1"/>
              <a:t>retardés</a:t>
            </a:r>
            <a:r>
              <a:rPr sz="1800" dirty="0"/>
              <a:t> T</a:t>
            </a:r>
            <a:r>
              <a:rPr sz="1800" baseline="-5999" dirty="0"/>
              <a:t>1/2</a:t>
            </a:r>
            <a:r>
              <a:rPr sz="1800" dirty="0"/>
              <a:t> de 0.1s à 1min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3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" grpId="30" animBg="1" advAuto="0"/>
      <p:bldP spid="1013" grpId="19" animBg="1" advAuto="0"/>
      <p:bldP spid="1014" grpId="21" animBg="1" advAuto="0"/>
      <p:bldP spid="1015" grpId="22" animBg="1" advAuto="0"/>
      <p:bldP spid="1027" grpId="8" animBg="1" advAuto="0"/>
      <p:bldP spid="1029" grpId="1" animBg="1" advAuto="0"/>
      <p:bldP spid="1079" grpId="5" animBg="1" advAuto="0"/>
      <p:bldP spid="1080" grpId="2" animBg="1" advAuto="0"/>
      <p:bldP spid="1141" grpId="9" animBg="1" advAuto="0"/>
      <p:bldP spid="1142" grpId="3" animBg="1" advAuto="0"/>
      <p:bldP spid="1094" grpId="14" animBg="1" advAuto="0"/>
      <p:bldP spid="1095" grpId="4" animBg="1" advAuto="0"/>
      <p:bldP spid="1096" grpId="10" animBg="1" advAuto="0"/>
      <p:bldP spid="1097" grpId="6" animBg="1" advAuto="0"/>
      <p:bldP spid="1098" grpId="11" animBg="1" advAuto="0"/>
      <p:bldP spid="1143" grpId="16" animBg="1" advAuto="0"/>
      <p:bldP spid="1100" grpId="18" animBg="1" advAuto="0"/>
      <p:bldP spid="1144" grpId="15" animBg="1" advAuto="0"/>
      <p:bldP spid="1102" grpId="17" animBg="1" advAuto="0"/>
      <p:bldP spid="1105" grpId="23" animBg="1" advAuto="0"/>
      <p:bldP spid="1145" grpId="24" animBg="1" advAuto="0"/>
      <p:bldP spid="1108" grpId="27" animBg="1" advAuto="0"/>
      <p:bldP spid="1109" grpId="26" animBg="1" advAuto="0"/>
      <p:bldP spid="1146" grpId="25" animBg="1" advAuto="0"/>
      <p:bldP spid="1124" grpId="28" animBg="1" advAuto="0"/>
      <p:bldP spid="1125" grpId="7" animBg="1" advAuto="0"/>
      <p:bldP spid="1126" grpId="13" animBg="1" advAuto="0"/>
      <p:bldP spid="1127" grpId="20" animBg="1" advAuto="0"/>
      <p:bldP spid="1128" grpId="31" animBg="1" advAuto="0"/>
      <p:bldP spid="1130" grpId="29" animBg="1" advAuto="0"/>
      <p:bldP spid="1140" grpId="1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/>
          <p:nvPr/>
        </p:nvSpPr>
        <p:spPr>
          <a:xfrm rot="10800000" flipH="1">
            <a:off x="8270020" y="8559403"/>
            <a:ext cx="623578" cy="36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18889" extrusionOk="0">
                <a:moveTo>
                  <a:pt x="7187" y="750"/>
                </a:moveTo>
                <a:cubicBezTo>
                  <a:pt x="5116" y="594"/>
                  <a:pt x="2816" y="-359"/>
                  <a:pt x="1300" y="1905"/>
                </a:cubicBezTo>
                <a:cubicBezTo>
                  <a:pt x="-189" y="4127"/>
                  <a:pt x="-92" y="7361"/>
                  <a:pt x="120" y="10216"/>
                </a:cubicBezTo>
                <a:cubicBezTo>
                  <a:pt x="365" y="13493"/>
                  <a:pt x="872" y="17289"/>
                  <a:pt x="3079" y="18596"/>
                </a:cubicBezTo>
                <a:cubicBezTo>
                  <a:pt x="4865" y="19653"/>
                  <a:pt x="6629" y="17566"/>
                  <a:pt x="8449" y="16847"/>
                </a:cubicBezTo>
                <a:cubicBezTo>
                  <a:pt x="12055" y="15423"/>
                  <a:pt x="16328" y="17697"/>
                  <a:pt x="18977" y="14217"/>
                </a:cubicBezTo>
                <a:cubicBezTo>
                  <a:pt x="21411" y="11019"/>
                  <a:pt x="21335" y="5645"/>
                  <a:pt x="18841" y="2291"/>
                </a:cubicBezTo>
                <a:cubicBezTo>
                  <a:pt x="15691" y="-1947"/>
                  <a:pt x="11211" y="1052"/>
                  <a:pt x="7187" y="750"/>
                </a:cubicBezTo>
                <a:close/>
              </a:path>
            </a:pathLst>
          </a:custGeom>
          <a:solidFill>
            <a:srgbClr val="5386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152" name="Shape 11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1153" name="Image 115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1155" name="Image 115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42">
            <a:off x="7680471" y="969368"/>
            <a:ext cx="871272" cy="38111"/>
          </a:xfrm>
          <a:prstGeom prst="rect">
            <a:avLst/>
          </a:prstGeom>
        </p:spPr>
      </p:pic>
      <p:pic>
        <p:nvPicPr>
          <p:cNvPr id="1157" name="Image 115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2">
            <a:off x="5105405" y="1250186"/>
            <a:ext cx="2812837" cy="38135"/>
          </a:xfrm>
          <a:prstGeom prst="rect">
            <a:avLst/>
          </a:prstGeom>
        </p:spPr>
      </p:pic>
      <p:sp>
        <p:nvSpPr>
          <p:cNvPr id="1159" name="Shape 1159"/>
          <p:cNvSpPr/>
          <p:nvPr/>
        </p:nvSpPr>
        <p:spPr>
          <a:xfrm>
            <a:off x="5128679" y="785223"/>
            <a:ext cx="276628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notion d’importance</a:t>
            </a:r>
          </a:p>
        </p:txBody>
      </p:sp>
      <p:pic>
        <p:nvPicPr>
          <p:cNvPr id="1160" name="Image 115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699958" flipH="1">
            <a:off x="4425630" y="977470"/>
            <a:ext cx="871272" cy="38111"/>
          </a:xfrm>
          <a:prstGeom prst="rect">
            <a:avLst/>
          </a:prstGeom>
        </p:spPr>
      </p:pic>
      <p:sp>
        <p:nvSpPr>
          <p:cNvPr id="1162" name="Shape 1162"/>
          <p:cNvSpPr/>
          <p:nvPr/>
        </p:nvSpPr>
        <p:spPr>
          <a:xfrm>
            <a:off x="3123522" y="1689518"/>
            <a:ext cx="5790688" cy="404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… Mais … tous les neutrons ne se valent pas !</a:t>
            </a:r>
          </a:p>
        </p:txBody>
      </p:sp>
      <p:pic>
        <p:nvPicPr>
          <p:cNvPr id="1163" name="toto_cadre_alpha.png"/>
          <p:cNvPicPr>
            <a:picLocks noChangeAspect="1"/>
          </p:cNvPicPr>
          <p:nvPr/>
        </p:nvPicPr>
        <p:blipFill>
          <a:blip r:embed="rId5">
            <a:extLst/>
          </a:blip>
          <a:srcRect l="5916" t="8211" b="8211"/>
          <a:stretch>
            <a:fillRect/>
          </a:stretch>
        </p:blipFill>
        <p:spPr>
          <a:xfrm>
            <a:off x="6928237" y="3517669"/>
            <a:ext cx="5851178" cy="3007438"/>
          </a:xfrm>
          <a:prstGeom prst="rect">
            <a:avLst/>
          </a:prstGeom>
          <a:ln w="12700">
            <a:miter lim="400000"/>
          </a:ln>
        </p:spPr>
      </p:pic>
      <p:sp>
        <p:nvSpPr>
          <p:cNvPr id="1164" name="Shape 1164"/>
          <p:cNvSpPr/>
          <p:nvPr/>
        </p:nvSpPr>
        <p:spPr>
          <a:xfrm rot="16214612">
            <a:off x="5899818" y="4819679"/>
            <a:ext cx="1672381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/>
              <a:t>Intensité [MeV</a:t>
            </a:r>
            <a:r>
              <a:rPr sz="1400" baseline="31999"/>
              <a:t>-1</a:t>
            </a:r>
            <a:r>
              <a:rPr sz="1400"/>
              <a:t>]</a:t>
            </a:r>
          </a:p>
        </p:txBody>
      </p:sp>
      <p:sp>
        <p:nvSpPr>
          <p:cNvPr id="1165" name="Shape 1165"/>
          <p:cNvSpPr/>
          <p:nvPr/>
        </p:nvSpPr>
        <p:spPr>
          <a:xfrm>
            <a:off x="9307476" y="6526665"/>
            <a:ext cx="1450910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Energie [MeV]</a:t>
            </a:r>
          </a:p>
        </p:txBody>
      </p:sp>
      <p:pic>
        <p:nvPicPr>
          <p:cNvPr id="1200" name="Image 1199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36312" y="4555203"/>
            <a:ext cx="1232643" cy="32664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201" name="Image 1200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83406" y="5305832"/>
            <a:ext cx="1232643" cy="326640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68" name="Shape 1168"/>
          <p:cNvSpPr/>
          <p:nvPr/>
        </p:nvSpPr>
        <p:spPr>
          <a:xfrm>
            <a:off x="9478495" y="4253421"/>
            <a:ext cx="2454454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spectre retardé :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d</a:t>
            </a:r>
          </a:p>
        </p:txBody>
      </p:sp>
      <p:sp>
        <p:nvSpPr>
          <p:cNvPr id="1169" name="Shape 1169"/>
          <p:cNvSpPr/>
          <p:nvPr/>
        </p:nvSpPr>
        <p:spPr>
          <a:xfrm>
            <a:off x="10112647" y="5068211"/>
            <a:ext cx="242124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spectre prompt :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p</a:t>
            </a:r>
          </a:p>
        </p:txBody>
      </p:sp>
      <p:sp>
        <p:nvSpPr>
          <p:cNvPr id="1170" name="Shape 1170"/>
          <p:cNvSpPr/>
          <p:nvPr/>
        </p:nvSpPr>
        <p:spPr>
          <a:xfrm>
            <a:off x="8069973" y="3568330"/>
            <a:ext cx="428085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Spectre d’émission des neutrons - </a:t>
            </a:r>
            <a:r>
              <a:rPr sz="1600" baseline="31999"/>
              <a:t>233</a:t>
            </a:r>
            <a:r>
              <a:rPr sz="1600"/>
              <a:t>U</a:t>
            </a:r>
          </a:p>
        </p:txBody>
      </p:sp>
      <p:sp>
        <p:nvSpPr>
          <p:cNvPr id="1171" name="Shape 1171"/>
          <p:cNvSpPr/>
          <p:nvPr/>
        </p:nvSpPr>
        <p:spPr>
          <a:xfrm>
            <a:off x="11314055" y="6528173"/>
            <a:ext cx="1433469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2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100"/>
              <a:t>[ENDF/B-VII.1 ]</a:t>
            </a:r>
          </a:p>
        </p:txBody>
      </p:sp>
      <p:sp>
        <p:nvSpPr>
          <p:cNvPr id="1172" name="Shape 1172"/>
          <p:cNvSpPr/>
          <p:nvPr/>
        </p:nvSpPr>
        <p:spPr>
          <a:xfrm>
            <a:off x="7196303" y="2709467"/>
            <a:ext cx="5271187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6391" indent="-226391" algn="l">
              <a:lnSpc>
                <a:spcPct val="120000"/>
              </a:lnSpc>
              <a:buSzPct val="30000"/>
              <a:buBlip>
                <a:blip r:embed="rId8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les énergies d’émission sont différentes </a:t>
            </a:r>
          </a:p>
        </p:txBody>
      </p:sp>
      <p:sp>
        <p:nvSpPr>
          <p:cNvPr id="1173" name="Shape 1173"/>
          <p:cNvSpPr/>
          <p:nvPr/>
        </p:nvSpPr>
        <p:spPr>
          <a:xfrm>
            <a:off x="237260" y="2719349"/>
            <a:ext cx="5970042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6391" indent="-226391" algn="l">
              <a:lnSpc>
                <a:spcPct val="120000"/>
              </a:lnSpc>
              <a:buSzPct val="30000"/>
              <a:buBlip>
                <a:blip r:embed="rId8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suivant leur position, l’effet sur la réaction en chaîne est différent</a:t>
            </a:r>
          </a:p>
        </p:txBody>
      </p:sp>
      <p:pic>
        <p:nvPicPr>
          <p:cNvPr id="1174" name="Image 1173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37260" y="3839054"/>
            <a:ext cx="2534148" cy="2247928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sp>
        <p:nvSpPr>
          <p:cNvPr id="1175" name="Shape 1175"/>
          <p:cNvSpPr/>
          <p:nvPr/>
        </p:nvSpPr>
        <p:spPr>
          <a:xfrm>
            <a:off x="500084" y="5406048"/>
            <a:ext cx="2008499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700" spc="136">
                <a:solidFill>
                  <a:srgbClr val="F6F5F4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coeur de réacteur</a:t>
            </a:r>
          </a:p>
        </p:txBody>
      </p:sp>
      <p:pic>
        <p:nvPicPr>
          <p:cNvPr id="1176" name="Image 1175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5400042">
            <a:off x="4340447" y="4868529"/>
            <a:ext cx="4342753" cy="38153"/>
          </a:xfrm>
          <a:prstGeom prst="rect">
            <a:avLst/>
          </a:prstGeom>
        </p:spPr>
      </p:pic>
      <p:sp>
        <p:nvSpPr>
          <p:cNvPr id="1178" name="Shape 1178"/>
          <p:cNvSpPr/>
          <p:nvPr/>
        </p:nvSpPr>
        <p:spPr>
          <a:xfrm rot="20957344">
            <a:off x="1249156" y="4740560"/>
            <a:ext cx="513203" cy="421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3" y="1693"/>
                </a:moveTo>
                <a:lnTo>
                  <a:pt x="11923" y="6190"/>
                </a:lnTo>
                <a:lnTo>
                  <a:pt x="8958" y="0"/>
                </a:lnTo>
                <a:lnTo>
                  <a:pt x="7543" y="7118"/>
                </a:lnTo>
                <a:lnTo>
                  <a:pt x="0" y="5648"/>
                </a:lnTo>
                <a:lnTo>
                  <a:pt x="4435" y="11767"/>
                </a:lnTo>
                <a:lnTo>
                  <a:pt x="1199" y="17356"/>
                </a:lnTo>
                <a:lnTo>
                  <a:pt x="5810" y="16246"/>
                </a:lnTo>
                <a:lnTo>
                  <a:pt x="8105" y="21600"/>
                </a:lnTo>
                <a:lnTo>
                  <a:pt x="11371" y="17166"/>
                </a:lnTo>
                <a:lnTo>
                  <a:pt x="15013" y="20072"/>
                </a:lnTo>
                <a:lnTo>
                  <a:pt x="16201" y="16128"/>
                </a:lnTo>
                <a:lnTo>
                  <a:pt x="21600" y="15166"/>
                </a:lnTo>
                <a:lnTo>
                  <a:pt x="17291" y="10865"/>
                </a:lnTo>
                <a:lnTo>
                  <a:pt x="17417" y="9840"/>
                </a:lnTo>
                <a:lnTo>
                  <a:pt x="19069" y="4757"/>
                </a:lnTo>
                <a:lnTo>
                  <a:pt x="15210" y="7831"/>
                </a:lnTo>
                <a:lnTo>
                  <a:pt x="15866" y="2152"/>
                </a:lnTo>
              </a:path>
            </a:pathLst>
          </a:custGeom>
          <a:gradFill>
            <a:gsLst>
              <a:gs pos="0">
                <a:srgbClr val="FE3300">
                  <a:alpha val="67004"/>
                </a:srgbClr>
              </a:gs>
              <a:gs pos="23690">
                <a:srgbClr val="FE8C3E">
                  <a:alpha val="67004"/>
                </a:srgbClr>
              </a:gs>
              <a:gs pos="41273">
                <a:srgbClr val="FEE57B">
                  <a:alpha val="67004"/>
                </a:srgbClr>
              </a:gs>
              <a:gs pos="61601">
                <a:srgbClr val="FEF2BD">
                  <a:alpha val="67004"/>
                </a:srgbClr>
              </a:gs>
              <a:gs pos="100000">
                <a:srgbClr val="FFFFFF">
                  <a:alpha val="67004"/>
                </a:srgbClr>
              </a:gs>
            </a:gsLst>
            <a:path>
              <a:fillToRect l="46607" t="54220" r="53392" b="45779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79" name="Shape 1179"/>
          <p:cNvSpPr/>
          <p:nvPr/>
        </p:nvSpPr>
        <p:spPr>
          <a:xfrm rot="20957344">
            <a:off x="2103320" y="3986770"/>
            <a:ext cx="513203" cy="421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3" y="1693"/>
                </a:moveTo>
                <a:lnTo>
                  <a:pt x="11923" y="6190"/>
                </a:lnTo>
                <a:lnTo>
                  <a:pt x="8958" y="0"/>
                </a:lnTo>
                <a:lnTo>
                  <a:pt x="7543" y="7118"/>
                </a:lnTo>
                <a:lnTo>
                  <a:pt x="0" y="5648"/>
                </a:lnTo>
                <a:lnTo>
                  <a:pt x="4435" y="11767"/>
                </a:lnTo>
                <a:lnTo>
                  <a:pt x="1199" y="17356"/>
                </a:lnTo>
                <a:lnTo>
                  <a:pt x="5810" y="16246"/>
                </a:lnTo>
                <a:lnTo>
                  <a:pt x="8105" y="21600"/>
                </a:lnTo>
                <a:lnTo>
                  <a:pt x="11371" y="17166"/>
                </a:lnTo>
                <a:lnTo>
                  <a:pt x="15013" y="20072"/>
                </a:lnTo>
                <a:lnTo>
                  <a:pt x="16201" y="16128"/>
                </a:lnTo>
                <a:lnTo>
                  <a:pt x="21600" y="15166"/>
                </a:lnTo>
                <a:lnTo>
                  <a:pt x="17291" y="10865"/>
                </a:lnTo>
                <a:lnTo>
                  <a:pt x="17417" y="9840"/>
                </a:lnTo>
                <a:lnTo>
                  <a:pt x="19069" y="4757"/>
                </a:lnTo>
                <a:lnTo>
                  <a:pt x="15210" y="7831"/>
                </a:lnTo>
                <a:lnTo>
                  <a:pt x="15866" y="2152"/>
                </a:lnTo>
              </a:path>
            </a:pathLst>
          </a:custGeom>
          <a:gradFill>
            <a:gsLst>
              <a:gs pos="0">
                <a:srgbClr val="FE3300">
                  <a:alpha val="67004"/>
                </a:srgbClr>
              </a:gs>
              <a:gs pos="23690">
                <a:srgbClr val="FE8C3E">
                  <a:alpha val="67004"/>
                </a:srgbClr>
              </a:gs>
              <a:gs pos="41273">
                <a:srgbClr val="FEE57B">
                  <a:alpha val="67004"/>
                </a:srgbClr>
              </a:gs>
              <a:gs pos="61601">
                <a:srgbClr val="FEF2BD">
                  <a:alpha val="67004"/>
                </a:srgbClr>
              </a:gs>
              <a:gs pos="100000">
                <a:srgbClr val="FFFFFF">
                  <a:alpha val="67004"/>
                </a:srgbClr>
              </a:gs>
            </a:gsLst>
            <a:path>
              <a:fillToRect l="46607" t="54220" r="53392" b="45779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202" name="Image 1201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47685" y="4956277"/>
            <a:ext cx="1546446" cy="45250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81" name="Shape 1181"/>
          <p:cNvSpPr/>
          <p:nvPr/>
        </p:nvSpPr>
        <p:spPr>
          <a:xfrm>
            <a:off x="2877914" y="5279928"/>
            <a:ext cx="3528638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émission au centre : </a:t>
            </a:r>
          </a:p>
          <a:p>
            <a:pPr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 u="sng"/>
              <a:t>forte</a:t>
            </a:r>
            <a:r>
              <a:rPr sz="1600"/>
              <a:t> probabilité de déclencher une nouvelle fission</a:t>
            </a:r>
          </a:p>
        </p:txBody>
      </p:sp>
      <p:sp>
        <p:nvSpPr>
          <p:cNvPr id="1182" name="Shape 1182"/>
          <p:cNvSpPr/>
          <p:nvPr/>
        </p:nvSpPr>
        <p:spPr>
          <a:xfrm>
            <a:off x="2877914" y="3868030"/>
            <a:ext cx="3528638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émission en périphérie : </a:t>
            </a:r>
          </a:p>
          <a:p>
            <a:pPr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 u="sng"/>
              <a:t>faible</a:t>
            </a:r>
            <a:r>
              <a:rPr sz="1600"/>
              <a:t> probabilité de déclencher une nouvelle fission</a:t>
            </a:r>
          </a:p>
        </p:txBody>
      </p:sp>
      <p:pic>
        <p:nvPicPr>
          <p:cNvPr id="1203" name="Image 1202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58336" y="4094131"/>
            <a:ext cx="941964" cy="1740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184" name="Image 1183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26601" y="6438962"/>
            <a:ext cx="660080" cy="396627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sp>
        <p:nvSpPr>
          <p:cNvPr id="1185" name="Shape 1185"/>
          <p:cNvSpPr/>
          <p:nvPr/>
        </p:nvSpPr>
        <p:spPr>
          <a:xfrm>
            <a:off x="1471196" y="6412353"/>
            <a:ext cx="442505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zones avec différentes </a:t>
            </a:r>
            <a:r>
              <a:rPr sz="1800" i="1"/>
              <a:t>importances</a:t>
            </a:r>
          </a:p>
        </p:txBody>
      </p:sp>
      <p:sp>
        <p:nvSpPr>
          <p:cNvPr id="1186" name="Shape 1186"/>
          <p:cNvSpPr/>
          <p:nvPr/>
        </p:nvSpPr>
        <p:spPr>
          <a:xfrm>
            <a:off x="2604401" y="7356249"/>
            <a:ext cx="7795998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on définit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β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  <a:r>
              <a:rPr sz="1800"/>
              <a:t>, la fraction effective de neutrons retardés, prenant en compte ces effets de zone et de spectre</a:t>
            </a:r>
          </a:p>
        </p:txBody>
      </p:sp>
      <p:pic>
        <p:nvPicPr>
          <p:cNvPr id="1187" name="pasted-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596605" y="8564867"/>
            <a:ext cx="12573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8" name="Shape 1188"/>
          <p:cNvSpPr/>
          <p:nvPr/>
        </p:nvSpPr>
        <p:spPr>
          <a:xfrm>
            <a:off x="3780955" y="9946337"/>
            <a:ext cx="1120304" cy="29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t>1=k_p+\beta</a:t>
            </a:r>
          </a:p>
        </p:txBody>
      </p:sp>
      <p:pic>
        <p:nvPicPr>
          <p:cNvPr id="1189" name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216642" y="8592846"/>
            <a:ext cx="16002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0" name="Shape 1190"/>
          <p:cNvSpPr/>
          <p:nvPr/>
        </p:nvSpPr>
        <p:spPr>
          <a:xfrm>
            <a:off x="7647989" y="9946337"/>
            <a:ext cx="1669034" cy="29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t>1=k_p+\beta_{eff}</a:t>
            </a:r>
          </a:p>
        </p:txBody>
      </p:sp>
      <p:pic>
        <p:nvPicPr>
          <p:cNvPr id="1191" name="Image 1190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20221410">
            <a:off x="4329486" y="8716744"/>
            <a:ext cx="1658220" cy="6350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204" name="Image 1203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5990173" y="8641212"/>
            <a:ext cx="1135024" cy="169833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93" name="Shape 1193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 (4/5)</a:t>
            </a:r>
          </a:p>
        </p:txBody>
      </p:sp>
      <p:sp>
        <p:nvSpPr>
          <p:cNvPr id="1194" name="Shape 1194"/>
          <p:cNvSpPr/>
          <p:nvPr/>
        </p:nvSpPr>
        <p:spPr>
          <a:xfrm rot="10800000" flipH="1">
            <a:off x="2688064" y="1704569"/>
            <a:ext cx="273889" cy="381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5" h="18990" extrusionOk="0">
                <a:moveTo>
                  <a:pt x="15596" y="1569"/>
                </a:moveTo>
                <a:cubicBezTo>
                  <a:pt x="11871" y="-1596"/>
                  <a:pt x="4382" y="278"/>
                  <a:pt x="1443" y="4949"/>
                </a:cubicBezTo>
                <a:cubicBezTo>
                  <a:pt x="-1323" y="9345"/>
                  <a:pt x="-134" y="14576"/>
                  <a:pt x="5191" y="17428"/>
                </a:cubicBezTo>
                <a:cubicBezTo>
                  <a:pt x="10001" y="20004"/>
                  <a:pt x="16809" y="19358"/>
                  <a:pt x="18792" y="15765"/>
                </a:cubicBezTo>
                <a:cubicBezTo>
                  <a:pt x="20277" y="13072"/>
                  <a:pt x="17911" y="10433"/>
                  <a:pt x="17412" y="7873"/>
                </a:cubicBezTo>
                <a:cubicBezTo>
                  <a:pt x="16998" y="5745"/>
                  <a:pt x="17688" y="3346"/>
                  <a:pt x="15596" y="1569"/>
                </a:cubicBezTo>
                <a:close/>
              </a:path>
            </a:pathLst>
          </a:custGeom>
          <a:solidFill>
            <a:srgbClr val="5386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195" name="Shape 1195"/>
          <p:cNvSpPr/>
          <p:nvPr/>
        </p:nvSpPr>
        <p:spPr>
          <a:xfrm flipH="1">
            <a:off x="2061903" y="1724432"/>
            <a:ext cx="359729" cy="345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09" h="19708" extrusionOk="0">
                <a:moveTo>
                  <a:pt x="16069" y="698"/>
                </a:moveTo>
                <a:cubicBezTo>
                  <a:pt x="13387" y="-1415"/>
                  <a:pt x="10822" y="1748"/>
                  <a:pt x="8008" y="3847"/>
                </a:cubicBezTo>
                <a:cubicBezTo>
                  <a:pt x="6299" y="5122"/>
                  <a:pt x="3857" y="5588"/>
                  <a:pt x="2129" y="7401"/>
                </a:cubicBezTo>
                <a:cubicBezTo>
                  <a:pt x="-1358" y="11059"/>
                  <a:pt x="-436" y="17321"/>
                  <a:pt x="3975" y="19204"/>
                </a:cubicBezTo>
                <a:cubicBezTo>
                  <a:pt x="6274" y="20185"/>
                  <a:pt x="8661" y="19440"/>
                  <a:pt x="10856" y="19388"/>
                </a:cubicBezTo>
                <a:cubicBezTo>
                  <a:pt x="13648" y="19322"/>
                  <a:pt x="16856" y="19903"/>
                  <a:pt x="18481" y="17263"/>
                </a:cubicBezTo>
                <a:cubicBezTo>
                  <a:pt x="20242" y="14402"/>
                  <a:pt x="17775" y="11177"/>
                  <a:pt x="17440" y="8054"/>
                </a:cubicBezTo>
                <a:cubicBezTo>
                  <a:pt x="17162" y="5456"/>
                  <a:pt x="18140" y="2329"/>
                  <a:pt x="16069" y="698"/>
                </a:cubicBezTo>
                <a:close/>
              </a:path>
            </a:pathLst>
          </a:custGeom>
          <a:solidFill>
            <a:schemeClr val="accent3">
              <a:hueOff val="198700"/>
              <a:satOff val="21248"/>
              <a:lumOff val="19305"/>
              <a:alpha val="387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pic>
        <p:nvPicPr>
          <p:cNvPr id="1196" name="pasted-image.pdf"/>
          <p:cNvPicPr>
            <a:picLocks noChangeAspect="1"/>
          </p:cNvPicPr>
          <p:nvPr/>
        </p:nvPicPr>
        <p:blipFill>
          <a:blip r:embed="rId18">
            <a:extLst/>
          </a:blip>
          <a:srcRect r="7706"/>
          <a:stretch>
            <a:fillRect/>
          </a:stretch>
        </p:blipFill>
        <p:spPr>
          <a:xfrm>
            <a:off x="1114348" y="1763105"/>
            <a:ext cx="1793350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7" name="Shape 1197"/>
          <p:cNvSpPr/>
          <p:nvPr/>
        </p:nvSpPr>
        <p:spPr>
          <a:xfrm>
            <a:off x="9899995" y="4520613"/>
            <a:ext cx="1048364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0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~0.4 MeV</a:t>
            </a:r>
          </a:p>
        </p:txBody>
      </p:sp>
      <p:sp>
        <p:nvSpPr>
          <p:cNvPr id="1198" name="Shape 1198"/>
          <p:cNvSpPr/>
          <p:nvPr/>
        </p:nvSpPr>
        <p:spPr>
          <a:xfrm>
            <a:off x="10656271" y="5366115"/>
            <a:ext cx="87524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0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~2 MeV</a:t>
            </a:r>
          </a:p>
        </p:txBody>
      </p:sp>
      <p:sp>
        <p:nvSpPr>
          <p:cNvPr id="1199" name="Shape 1199"/>
          <p:cNvSpPr/>
          <p:nvPr/>
        </p:nvSpPr>
        <p:spPr>
          <a:xfrm>
            <a:off x="2605176" y="8493422"/>
            <a:ext cx="172932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A l’équilibre 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1" grpId="14" animBg="1" advAuto="0"/>
      <p:bldP spid="1163" grpId="2" animBg="1" advAuto="0"/>
      <p:bldP spid="1164" grpId="6" animBg="1" advAuto="0"/>
      <p:bldP spid="1165" grpId="10" animBg="1" advAuto="0"/>
      <p:bldP spid="1200" grpId="5" animBg="1" advAuto="0"/>
      <p:bldP spid="1201" grpId="8" animBg="1" advAuto="0"/>
      <p:bldP spid="1168" grpId="4" animBg="1" advAuto="0"/>
      <p:bldP spid="1169" grpId="7" animBg="1" advAuto="0"/>
      <p:bldP spid="1170" grpId="3" animBg="1" advAuto="0"/>
      <p:bldP spid="1171" grpId="9" animBg="1" advAuto="0"/>
      <p:bldP spid="1172" grpId="1" animBg="1" advAuto="0"/>
      <p:bldP spid="1186" grpId="13" animBg="1" advAuto="0"/>
      <p:bldP spid="1187" grpId="15" animBg="1" advAuto="0"/>
      <p:bldP spid="1189" grpId="16" animBg="1" advAuto="0"/>
      <p:bldP spid="1191" grpId="18" animBg="1" advAuto="0"/>
      <p:bldP spid="1204" grpId="17" animBg="1" advAuto="0"/>
      <p:bldP spid="1197" grpId="11" animBg="1" advAuto="0"/>
      <p:bldP spid="1198" grpId="12" animBg="1" advAuto="0"/>
      <p:bldP spid="1199" grpId="19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roup 1208"/>
          <p:cNvGrpSpPr/>
          <p:nvPr/>
        </p:nvGrpSpPr>
        <p:grpSpPr>
          <a:xfrm>
            <a:off x="7826643" y="4615903"/>
            <a:ext cx="5002641" cy="1901142"/>
            <a:chOff x="0" y="0"/>
            <a:chExt cx="5002640" cy="1901140"/>
          </a:xfrm>
        </p:grpSpPr>
        <p:sp>
          <p:nvSpPr>
            <p:cNvPr id="1207" name="Shape 1207"/>
            <p:cNvSpPr/>
            <p:nvPr/>
          </p:nvSpPr>
          <p:spPr>
            <a:xfrm>
              <a:off x="63500" y="38100"/>
              <a:ext cx="4875641" cy="1736041"/>
            </a:xfrm>
            <a:prstGeom prst="rect">
              <a:avLst/>
            </a:prstGeom>
            <a:solidFill>
              <a:srgbClr val="DADA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2800"/>
            </a:p>
          </p:txBody>
        </p:sp>
        <p:pic>
          <p:nvPicPr>
            <p:cNvPr id="1206" name="Image 1205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5002641" cy="1901142"/>
            </a:xfrm>
            <a:prstGeom prst="rect">
              <a:avLst/>
            </a:prstGeom>
            <a:effectLst/>
          </p:spPr>
        </p:pic>
      </p:grpSp>
      <p:sp>
        <p:nvSpPr>
          <p:cNvPr id="1209" name="Shape 1209"/>
          <p:cNvSpPr/>
          <p:nvPr/>
        </p:nvSpPr>
        <p:spPr>
          <a:xfrm rot="10800000" flipH="1">
            <a:off x="937036" y="3419215"/>
            <a:ext cx="2928045" cy="38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4" h="18685" extrusionOk="0">
                <a:moveTo>
                  <a:pt x="19153" y="283"/>
                </a:moveTo>
                <a:cubicBezTo>
                  <a:pt x="17906" y="-367"/>
                  <a:pt x="16628" y="234"/>
                  <a:pt x="15371" y="760"/>
                </a:cubicBezTo>
                <a:cubicBezTo>
                  <a:pt x="12361" y="2021"/>
                  <a:pt x="9330" y="2670"/>
                  <a:pt x="6312" y="1886"/>
                </a:cubicBezTo>
                <a:cubicBezTo>
                  <a:pt x="4993" y="1544"/>
                  <a:pt x="3679" y="832"/>
                  <a:pt x="2374" y="989"/>
                </a:cubicBezTo>
                <a:cubicBezTo>
                  <a:pt x="1659" y="1076"/>
                  <a:pt x="912" y="1633"/>
                  <a:pt x="427" y="4293"/>
                </a:cubicBezTo>
                <a:cubicBezTo>
                  <a:pt x="-320" y="8383"/>
                  <a:pt x="-49" y="14826"/>
                  <a:pt x="942" y="16490"/>
                </a:cubicBezTo>
                <a:cubicBezTo>
                  <a:pt x="1577" y="17555"/>
                  <a:pt x="2183" y="15833"/>
                  <a:pt x="2814" y="14864"/>
                </a:cubicBezTo>
                <a:cubicBezTo>
                  <a:pt x="4536" y="12219"/>
                  <a:pt x="6375" y="16016"/>
                  <a:pt x="8174" y="16836"/>
                </a:cubicBezTo>
                <a:cubicBezTo>
                  <a:pt x="10844" y="18052"/>
                  <a:pt x="13495" y="13341"/>
                  <a:pt x="16145" y="16189"/>
                </a:cubicBezTo>
                <a:cubicBezTo>
                  <a:pt x="17712" y="17873"/>
                  <a:pt x="19425" y="21233"/>
                  <a:pt x="20544" y="15369"/>
                </a:cubicBezTo>
                <a:cubicBezTo>
                  <a:pt x="21280" y="11509"/>
                  <a:pt x="21252" y="5692"/>
                  <a:pt x="20446" y="2535"/>
                </a:cubicBezTo>
                <a:cubicBezTo>
                  <a:pt x="20067" y="1050"/>
                  <a:pt x="19603" y="516"/>
                  <a:pt x="19153" y="283"/>
                </a:cubicBezTo>
                <a:close/>
              </a:path>
            </a:pathLst>
          </a:custGeom>
          <a:solidFill>
            <a:srgbClr val="3440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210" name="Shape 1210"/>
          <p:cNvSpPr>
            <a:spLocks noGrp="1"/>
          </p:cNvSpPr>
          <p:nvPr>
            <p:ph type="sldNum" sz="quarter" idx="2"/>
          </p:nvPr>
        </p:nvSpPr>
        <p:spPr>
          <a:xfrm>
            <a:off x="6345367" y="9271000"/>
            <a:ext cx="301365" cy="31803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400"/>
              <a:t>17</a:t>
            </a:fld>
            <a:endParaRPr sz="1400"/>
          </a:p>
        </p:txBody>
      </p:sp>
      <p:pic>
        <p:nvPicPr>
          <p:cNvPr id="1211" name="Image 121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1213" name="Image 121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42">
            <a:off x="7771064" y="969368"/>
            <a:ext cx="871272" cy="38111"/>
          </a:xfrm>
          <a:prstGeom prst="rect">
            <a:avLst/>
          </a:prstGeom>
        </p:spPr>
      </p:pic>
      <p:pic>
        <p:nvPicPr>
          <p:cNvPr id="1215" name="Image 121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5105405" y="1250186"/>
            <a:ext cx="2812837" cy="38135"/>
          </a:xfrm>
          <a:prstGeom prst="rect">
            <a:avLst/>
          </a:prstGeom>
        </p:spPr>
      </p:pic>
      <p:sp>
        <p:nvSpPr>
          <p:cNvPr id="1217" name="Shape 1217"/>
          <p:cNvSpPr/>
          <p:nvPr/>
        </p:nvSpPr>
        <p:spPr>
          <a:xfrm>
            <a:off x="4978940" y="785223"/>
            <a:ext cx="30657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méthode de résolution</a:t>
            </a:r>
          </a:p>
        </p:txBody>
      </p:sp>
      <p:pic>
        <p:nvPicPr>
          <p:cNvPr id="1218" name="Image 121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699958" flipH="1">
            <a:off x="4335037" y="973101"/>
            <a:ext cx="871272" cy="38111"/>
          </a:xfrm>
          <a:prstGeom prst="rect">
            <a:avLst/>
          </a:prstGeom>
        </p:spPr>
      </p:pic>
      <p:grpSp>
        <p:nvGrpSpPr>
          <p:cNvPr id="1244" name="Group 1244"/>
          <p:cNvGrpSpPr/>
          <p:nvPr/>
        </p:nvGrpSpPr>
        <p:grpSpPr>
          <a:xfrm>
            <a:off x="1114175" y="5112528"/>
            <a:ext cx="5498441" cy="1780665"/>
            <a:chOff x="0" y="-1"/>
            <a:chExt cx="5498439" cy="1780664"/>
          </a:xfrm>
        </p:grpSpPr>
        <p:sp>
          <p:nvSpPr>
            <p:cNvPr id="1220" name="Shape 1220"/>
            <p:cNvSpPr/>
            <p:nvPr/>
          </p:nvSpPr>
          <p:spPr>
            <a:xfrm>
              <a:off x="873730" y="849109"/>
              <a:ext cx="132376" cy="132376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1" name="Shape 1221"/>
            <p:cNvSpPr/>
            <p:nvPr/>
          </p:nvSpPr>
          <p:spPr>
            <a:xfrm>
              <a:off x="1173260" y="915297"/>
              <a:ext cx="714829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2" name="Shape 1222"/>
            <p:cNvSpPr/>
            <p:nvPr/>
          </p:nvSpPr>
          <p:spPr>
            <a:xfrm>
              <a:off x="2055243" y="877197"/>
              <a:ext cx="132376" cy="132376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3" name="Shape 1223"/>
            <p:cNvSpPr/>
            <p:nvPr/>
          </p:nvSpPr>
          <p:spPr>
            <a:xfrm flipV="1">
              <a:off x="2239028" y="633038"/>
              <a:ext cx="406733" cy="24202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4" name="Shape 1224"/>
            <p:cNvSpPr/>
            <p:nvPr/>
          </p:nvSpPr>
          <p:spPr>
            <a:xfrm>
              <a:off x="2822001" y="653379"/>
              <a:ext cx="528328" cy="52832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5" name="Shape 1225"/>
            <p:cNvSpPr/>
            <p:nvPr/>
          </p:nvSpPr>
          <p:spPr>
            <a:xfrm>
              <a:off x="2678449" y="454347"/>
              <a:ext cx="132376" cy="132376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6" name="Shape 1226"/>
            <p:cNvSpPr/>
            <p:nvPr/>
          </p:nvSpPr>
          <p:spPr>
            <a:xfrm>
              <a:off x="3422354" y="1263989"/>
              <a:ext cx="132376" cy="132377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7" name="Shape 1227"/>
            <p:cNvSpPr/>
            <p:nvPr/>
          </p:nvSpPr>
          <p:spPr>
            <a:xfrm flipH="1" flipV="1">
              <a:off x="2908042" y="1135934"/>
              <a:ext cx="376235" cy="167474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8" name="Shape 1228"/>
            <p:cNvSpPr/>
            <p:nvPr/>
          </p:nvSpPr>
          <p:spPr>
            <a:xfrm>
              <a:off x="2678449" y="997087"/>
              <a:ext cx="132376" cy="132376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9" name="Shape 1229"/>
            <p:cNvSpPr/>
            <p:nvPr/>
          </p:nvSpPr>
          <p:spPr>
            <a:xfrm flipV="1">
              <a:off x="2907159" y="432213"/>
              <a:ext cx="1401927" cy="576875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0" name="Shape 1230"/>
            <p:cNvSpPr/>
            <p:nvPr/>
          </p:nvSpPr>
          <p:spPr>
            <a:xfrm>
              <a:off x="0" y="765513"/>
              <a:ext cx="719556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2000" b="1" spc="159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600"/>
                <a:t>2MeV</a:t>
              </a:r>
            </a:p>
          </p:txBody>
        </p:sp>
        <p:sp>
          <p:nvSpPr>
            <p:cNvPr id="1231" name="Shape 1231"/>
            <p:cNvSpPr/>
            <p:nvPr/>
          </p:nvSpPr>
          <p:spPr>
            <a:xfrm>
              <a:off x="1392687" y="1094175"/>
              <a:ext cx="730072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600" b="1" spc="128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200"/>
                <a:t>1.5MeV</a:t>
              </a:r>
            </a:p>
          </p:txBody>
        </p:sp>
        <p:sp>
          <p:nvSpPr>
            <p:cNvPr id="1232" name="Shape 1232"/>
            <p:cNvSpPr/>
            <p:nvPr/>
          </p:nvSpPr>
          <p:spPr>
            <a:xfrm>
              <a:off x="2534713" y="169528"/>
              <a:ext cx="730072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600" b="1" spc="128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200"/>
                <a:t>0.3MeV</a:t>
              </a:r>
            </a:p>
          </p:txBody>
        </p:sp>
        <p:sp>
          <p:nvSpPr>
            <p:cNvPr id="1233" name="Shape 1233"/>
            <p:cNvSpPr/>
            <p:nvPr/>
          </p:nvSpPr>
          <p:spPr>
            <a:xfrm>
              <a:off x="3292029" y="1530338"/>
              <a:ext cx="652743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600" b="1" spc="128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200"/>
                <a:t>50KeV</a:t>
              </a:r>
            </a:p>
          </p:txBody>
        </p:sp>
        <p:sp>
          <p:nvSpPr>
            <p:cNvPr id="1234" name="Shape 1234"/>
            <p:cNvSpPr/>
            <p:nvPr/>
          </p:nvSpPr>
          <p:spPr>
            <a:xfrm>
              <a:off x="4288222" y="231266"/>
              <a:ext cx="316852" cy="301344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E8D60F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5" name="Shape 1235"/>
            <p:cNvSpPr/>
            <p:nvPr/>
          </p:nvSpPr>
          <p:spPr>
            <a:xfrm>
              <a:off x="4637837" y="381938"/>
              <a:ext cx="132376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6" name="Shape 1236"/>
            <p:cNvSpPr/>
            <p:nvPr/>
          </p:nvSpPr>
          <p:spPr>
            <a:xfrm>
              <a:off x="4811547" y="157760"/>
              <a:ext cx="132376" cy="132376"/>
            </a:xfrm>
            <a:prstGeom prst="ellipse">
              <a:avLst/>
            </a:prstGeom>
            <a:blipFill rotWithShape="1">
              <a:blip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7" name="Shape 1237"/>
            <p:cNvSpPr/>
            <p:nvPr/>
          </p:nvSpPr>
          <p:spPr>
            <a:xfrm>
              <a:off x="4811547" y="311336"/>
              <a:ext cx="132376" cy="132376"/>
            </a:xfrm>
            <a:prstGeom prst="ellipse">
              <a:avLst/>
            </a:prstGeom>
            <a:blipFill rotWithShape="1">
              <a:blip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8" name="Shape 1238"/>
            <p:cNvSpPr/>
            <p:nvPr/>
          </p:nvSpPr>
          <p:spPr>
            <a:xfrm>
              <a:off x="4811547" y="462976"/>
              <a:ext cx="132376" cy="132376"/>
            </a:xfrm>
            <a:prstGeom prst="ellipse">
              <a:avLst/>
            </a:prstGeom>
            <a:blipFill rotWithShape="1">
              <a:blip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9" name="Shape 1239"/>
            <p:cNvSpPr/>
            <p:nvPr/>
          </p:nvSpPr>
          <p:spPr>
            <a:xfrm flipH="1" flipV="1">
              <a:off x="4406449" y="-1"/>
              <a:ext cx="376235" cy="167474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40" name="Shape 1240"/>
            <p:cNvSpPr/>
            <p:nvPr/>
          </p:nvSpPr>
          <p:spPr>
            <a:xfrm flipV="1">
              <a:off x="4974694" y="220646"/>
              <a:ext cx="164965" cy="164965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41" name="Shape 1241"/>
            <p:cNvSpPr/>
            <p:nvPr/>
          </p:nvSpPr>
          <p:spPr>
            <a:xfrm>
              <a:off x="4969977" y="518250"/>
              <a:ext cx="528462" cy="18841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42" name="Shape 1242"/>
            <p:cNvSpPr/>
            <p:nvPr/>
          </p:nvSpPr>
          <p:spPr>
            <a:xfrm>
              <a:off x="4579975" y="116866"/>
              <a:ext cx="239553" cy="324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2100" spc="168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pPr>
                <a:defRPr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800">
                  <a:latin typeface="Athelas"/>
                  <a:ea typeface="Athelas"/>
                  <a:cs typeface="Athelas"/>
                  <a:sym typeface="Athelas"/>
                </a:rPr>
                <a:t>ν</a:t>
              </a:r>
            </a:p>
          </p:txBody>
        </p:sp>
        <p:sp>
          <p:nvSpPr>
            <p:cNvPr id="1243" name="Shape 1243"/>
            <p:cNvSpPr/>
            <p:nvPr/>
          </p:nvSpPr>
          <p:spPr>
            <a:xfrm>
              <a:off x="4058377" y="610560"/>
              <a:ext cx="800155" cy="274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just">
                <a:lnSpc>
                  <a:spcPct val="80000"/>
                </a:lnSpc>
                <a:defRPr sz="1700" b="1" spc="136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fission</a:t>
              </a:r>
            </a:p>
          </p:txBody>
        </p:sp>
      </p:grpSp>
      <p:sp>
        <p:nvSpPr>
          <p:cNvPr id="1245" name="Shape 1245"/>
          <p:cNvSpPr/>
          <p:nvPr/>
        </p:nvSpPr>
        <p:spPr>
          <a:xfrm>
            <a:off x="4755353" y="7127013"/>
            <a:ext cx="3946030" cy="89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on recommence un nombre suffisant de fois pour en déduire un comportement global et estimer le flux de neutrons</a:t>
            </a:r>
          </a:p>
        </p:txBody>
      </p:sp>
      <p:sp>
        <p:nvSpPr>
          <p:cNvPr id="1246" name="Shape 1246"/>
          <p:cNvSpPr/>
          <p:nvPr/>
        </p:nvSpPr>
        <p:spPr>
          <a:xfrm>
            <a:off x="1508632" y="8197445"/>
            <a:ext cx="10554168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i="1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Notre problématique : </a:t>
            </a:r>
          </a:p>
          <a:p>
            <a:pPr>
              <a:lnSpc>
                <a:spcPct val="120000"/>
              </a:lnSpc>
              <a:defRPr sz="2000" i="1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Les précurseurs bougent … Comment obtenir une image correcte du flux neutronique ?</a:t>
            </a:r>
          </a:p>
        </p:txBody>
      </p:sp>
      <p:pic>
        <p:nvPicPr>
          <p:cNvPr id="1253" name="Image 1252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0076" y="3772612"/>
            <a:ext cx="4525522" cy="457199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248" name="Shape 1248"/>
          <p:cNvSpPr/>
          <p:nvPr/>
        </p:nvSpPr>
        <p:spPr>
          <a:xfrm>
            <a:off x="8048841" y="5166469"/>
            <a:ext cx="1799611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MCNP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référence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bien connu</a:t>
            </a:r>
          </a:p>
        </p:txBody>
      </p:sp>
      <p:sp>
        <p:nvSpPr>
          <p:cNvPr id="1249" name="Shape 1249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 (5/5)</a:t>
            </a:r>
          </a:p>
        </p:txBody>
      </p:sp>
      <p:sp>
        <p:nvSpPr>
          <p:cNvPr id="1250" name="Shape 1250"/>
          <p:cNvSpPr/>
          <p:nvPr/>
        </p:nvSpPr>
        <p:spPr>
          <a:xfrm>
            <a:off x="8906324" y="4684037"/>
            <a:ext cx="2843278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codes de calcul utilisés :</a:t>
            </a:r>
          </a:p>
        </p:txBody>
      </p:sp>
      <p:sp>
        <p:nvSpPr>
          <p:cNvPr id="1251" name="Shape 1251"/>
          <p:cNvSpPr/>
          <p:nvPr/>
        </p:nvSpPr>
        <p:spPr>
          <a:xfrm>
            <a:off x="10028859" y="5166469"/>
            <a:ext cx="2812836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SERPENT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récent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sources accessibles</a:t>
            </a:r>
          </a:p>
        </p:txBody>
      </p:sp>
      <p:sp>
        <p:nvSpPr>
          <p:cNvPr id="1252" name="Shape 1252"/>
          <p:cNvSpPr/>
          <p:nvPr/>
        </p:nvSpPr>
        <p:spPr>
          <a:xfrm>
            <a:off x="714916" y="1664717"/>
            <a:ext cx="11574967" cy="3063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26391" indent="-226391" algn="l">
              <a:lnSpc>
                <a:spcPct val="120000"/>
              </a:lnSpc>
              <a:buSzPct val="30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 smtClean="0"/>
              <a:t>Méthode</a:t>
            </a:r>
            <a:r>
              <a:rPr lang="fr-FR" sz="1800" dirty="0" smtClean="0"/>
              <a:t> </a:t>
            </a:r>
            <a:r>
              <a:rPr sz="1800" dirty="0" err="1" smtClean="0"/>
              <a:t>déterministe</a:t>
            </a:r>
            <a:r>
              <a:rPr sz="1800" dirty="0" smtClean="0"/>
              <a:t> </a:t>
            </a:r>
            <a:r>
              <a:rPr sz="1800" dirty="0"/>
              <a:t>: </a:t>
            </a:r>
            <a:br>
              <a:rPr sz="1800" dirty="0"/>
            </a:br>
            <a:r>
              <a:rPr sz="1800" dirty="0" err="1"/>
              <a:t>Comportement</a:t>
            </a:r>
            <a:r>
              <a:rPr sz="1800" dirty="0"/>
              <a:t> des neutrons </a:t>
            </a:r>
            <a:r>
              <a:rPr sz="1800" dirty="0" err="1"/>
              <a:t>modélisable</a:t>
            </a:r>
            <a:r>
              <a:rPr sz="1800" dirty="0"/>
              <a:t> avec </a:t>
            </a:r>
            <a:r>
              <a:rPr sz="1800" dirty="0" err="1"/>
              <a:t>une</a:t>
            </a:r>
            <a:r>
              <a:rPr sz="1800" dirty="0"/>
              <a:t> </a:t>
            </a:r>
            <a:r>
              <a:rPr sz="1800" dirty="0" err="1"/>
              <a:t>équation</a:t>
            </a:r>
            <a:r>
              <a:rPr sz="1800" dirty="0"/>
              <a:t> de transport (Boltzmann) </a:t>
            </a:r>
            <a:r>
              <a:rPr sz="1800" dirty="0" err="1"/>
              <a:t>en</a:t>
            </a:r>
            <a:r>
              <a:rPr sz="1800" dirty="0"/>
              <a:t> </a:t>
            </a:r>
            <a:r>
              <a:rPr sz="1800" dirty="0" err="1"/>
              <a:t>posant</a:t>
            </a:r>
            <a:r>
              <a:rPr sz="1800" dirty="0"/>
              <a:t> la </a:t>
            </a:r>
            <a:r>
              <a:rPr sz="1800" dirty="0" err="1"/>
              <a:t>densité</a:t>
            </a:r>
            <a:r>
              <a:rPr sz="1800" dirty="0"/>
              <a:t> </a:t>
            </a:r>
            <a:r>
              <a:rPr sz="1800" dirty="0" err="1"/>
              <a:t>angulaire</a:t>
            </a:r>
            <a:r>
              <a:rPr sz="1800" dirty="0"/>
              <a:t> de neutrons : φ(</a:t>
            </a:r>
            <a:r>
              <a:rPr sz="1800" dirty="0" err="1"/>
              <a:t>x,y,z,E,Ω</a:t>
            </a:r>
            <a:r>
              <a:rPr sz="1800" dirty="0"/>
              <a:t>) </a:t>
            </a:r>
            <a:r>
              <a:rPr sz="1800" dirty="0" err="1"/>
              <a:t>en</a:t>
            </a:r>
            <a:r>
              <a:rPr sz="1800" dirty="0"/>
              <a:t> neutrons/cm</a:t>
            </a:r>
            <a:r>
              <a:rPr sz="1800" baseline="31999" dirty="0"/>
              <a:t>2</a:t>
            </a:r>
            <a:r>
              <a:rPr sz="1800" dirty="0"/>
              <a:t>/s/eV/</a:t>
            </a:r>
            <a:r>
              <a:rPr sz="1800" dirty="0" err="1"/>
              <a:t>sr</a:t>
            </a:r>
            <a:r>
              <a:rPr sz="1800" dirty="0"/>
              <a:t/>
            </a:r>
            <a:br>
              <a:rPr sz="1800" dirty="0"/>
            </a:br>
            <a:r>
              <a:rPr sz="1800" i="1" dirty="0" err="1">
                <a:solidFill>
                  <a:srgbClr val="5A5F5E"/>
                </a:solidFill>
              </a:rPr>
              <a:t>rapide</a:t>
            </a:r>
            <a:r>
              <a:rPr sz="1800" i="1" dirty="0">
                <a:solidFill>
                  <a:srgbClr val="5A5F5E"/>
                </a:solidFill>
              </a:rPr>
              <a:t> / </a:t>
            </a:r>
            <a:r>
              <a:rPr sz="1800" i="1" dirty="0" err="1">
                <a:solidFill>
                  <a:srgbClr val="5A5F5E"/>
                </a:solidFill>
              </a:rPr>
              <a:t>biais</a:t>
            </a:r>
            <a:r>
              <a:rPr sz="1800" i="1" dirty="0">
                <a:solidFill>
                  <a:srgbClr val="5A5F5E"/>
                </a:solidFill>
              </a:rPr>
              <a:t> </a:t>
            </a:r>
            <a:r>
              <a:rPr sz="1800" i="1" dirty="0" err="1">
                <a:solidFill>
                  <a:srgbClr val="5A5F5E"/>
                </a:solidFill>
              </a:rPr>
              <a:t>numérique</a:t>
            </a:r>
            <a:endParaRPr sz="1800" i="1" dirty="0">
              <a:solidFill>
                <a:srgbClr val="5A5F5E"/>
              </a:solidFill>
            </a:endParaRPr>
          </a:p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 i="1" dirty="0">
              <a:solidFill>
                <a:srgbClr val="5A5F5E"/>
              </a:solidFill>
            </a:endParaRP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Méthode</a:t>
            </a:r>
            <a:r>
              <a:rPr sz="1800" dirty="0"/>
              <a:t> </a:t>
            </a:r>
            <a:r>
              <a:rPr sz="1800" dirty="0" err="1"/>
              <a:t>stochastique</a:t>
            </a:r>
            <a:r>
              <a:rPr sz="1800" dirty="0"/>
              <a:t> :</a:t>
            </a:r>
            <a:br>
              <a:rPr sz="1800" dirty="0"/>
            </a:br>
            <a:r>
              <a:rPr sz="1800" dirty="0" err="1"/>
              <a:t>Approche</a:t>
            </a:r>
            <a:r>
              <a:rPr sz="1800" dirty="0"/>
              <a:t> Monte Carlo : on suit des </a:t>
            </a:r>
            <a:r>
              <a:rPr sz="1800" dirty="0" err="1"/>
              <a:t>particules</a:t>
            </a:r>
            <a:r>
              <a:rPr sz="1800" dirty="0"/>
              <a:t> </a:t>
            </a:r>
            <a:r>
              <a:rPr sz="1800" dirty="0" err="1"/>
              <a:t>ponctuelles</a:t>
            </a:r>
            <a:r>
              <a:rPr sz="1800" dirty="0"/>
              <a:t> (</a:t>
            </a:r>
            <a:r>
              <a:rPr sz="1800" dirty="0" err="1"/>
              <a:t>position,énergie,angle</a:t>
            </a:r>
            <a:r>
              <a:rPr sz="1800" dirty="0"/>
              <a:t>), on </a:t>
            </a:r>
            <a:r>
              <a:rPr sz="1800" dirty="0" err="1"/>
              <a:t>réalise</a:t>
            </a:r>
            <a:r>
              <a:rPr sz="1800" dirty="0"/>
              <a:t> un </a:t>
            </a:r>
            <a:r>
              <a:rPr sz="1800" dirty="0" err="1"/>
              <a:t>calcul</a:t>
            </a:r>
            <a:r>
              <a:rPr sz="1800" dirty="0"/>
              <a:t> « </a:t>
            </a:r>
            <a:r>
              <a:rPr sz="1800" dirty="0" err="1"/>
              <a:t>balistique</a:t>
            </a:r>
            <a:r>
              <a:rPr sz="1800" dirty="0"/>
              <a:t> » avec les </a:t>
            </a:r>
            <a:r>
              <a:rPr sz="1800" dirty="0" err="1"/>
              <a:t>lois</a:t>
            </a:r>
            <a:r>
              <a:rPr sz="1800" dirty="0"/>
              <a:t> </a:t>
            </a:r>
            <a:r>
              <a:rPr sz="1800" dirty="0" err="1"/>
              <a:t>associées</a:t>
            </a:r>
            <a:r>
              <a:rPr sz="1800" dirty="0"/>
              <a:t> (sections </a:t>
            </a:r>
            <a:r>
              <a:rPr sz="1800" dirty="0" err="1"/>
              <a:t>efficaces</a:t>
            </a:r>
            <a:r>
              <a:rPr sz="1800" dirty="0"/>
              <a:t>)</a:t>
            </a:r>
            <a:br>
              <a:rPr sz="1800" dirty="0"/>
            </a:br>
            <a:r>
              <a:rPr sz="1800" i="1" dirty="0">
                <a:solidFill>
                  <a:srgbClr val="5A5F5E"/>
                </a:solidFill>
              </a:rPr>
              <a:t>long / </a:t>
            </a:r>
            <a:r>
              <a:rPr sz="1800" i="1" dirty="0" err="1">
                <a:solidFill>
                  <a:srgbClr val="5A5F5E"/>
                </a:solidFill>
              </a:rPr>
              <a:t>résultat</a:t>
            </a:r>
            <a:r>
              <a:rPr sz="1800" i="1" dirty="0">
                <a:solidFill>
                  <a:srgbClr val="5A5F5E"/>
                </a:solidFill>
              </a:rPr>
              <a:t> de </a:t>
            </a:r>
            <a:r>
              <a:rPr sz="1800" i="1" dirty="0" err="1">
                <a:solidFill>
                  <a:srgbClr val="5A5F5E"/>
                </a:solidFill>
              </a:rPr>
              <a:t>référence</a:t>
            </a:r>
            <a:endParaRPr sz="1800" i="1" dirty="0">
              <a:solidFill>
                <a:srgbClr val="5A5F5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" grpId="1" animBg="1" advAuto="0"/>
      <p:bldP spid="1209" grpId="5" animBg="1" advAuto="0"/>
      <p:bldP spid="1246" grpId="7" animBg="1" advAuto="0"/>
      <p:bldP spid="1253" grpId="6" animBg="1" advAuto="0"/>
      <p:bldP spid="1248" grpId="3" animBg="1" advAuto="0"/>
      <p:bldP spid="1250" grpId="2" animBg="1" advAuto="0"/>
      <p:bldP spid="1251" grpId="4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" name="Image 125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1028559"/>
            <a:ext cx="11658114" cy="50941"/>
          </a:xfrm>
          <a:prstGeom prst="rect">
            <a:avLst/>
          </a:prstGeom>
        </p:spPr>
      </p:pic>
      <p:sp>
        <p:nvSpPr>
          <p:cNvPr id="1257" name="Shape 1257"/>
          <p:cNvSpPr/>
          <p:nvPr/>
        </p:nvSpPr>
        <p:spPr>
          <a:xfrm>
            <a:off x="2972711" y="28132"/>
            <a:ext cx="7059378" cy="99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t>Sommaire</a:t>
            </a:r>
          </a:p>
        </p:txBody>
      </p:sp>
      <p:sp>
        <p:nvSpPr>
          <p:cNvPr id="1258" name="Shape 12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259" name="Shape 1259"/>
          <p:cNvSpPr/>
          <p:nvPr/>
        </p:nvSpPr>
        <p:spPr>
          <a:xfrm>
            <a:off x="2562052" y="2324040"/>
            <a:ext cx="6766228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/>
              <a:t>Cadre</a:t>
            </a:r>
            <a:br>
              <a:rPr sz="2400"/>
            </a:br>
            <a:r>
              <a:rPr sz="2000"/>
              <a:t>- Les réacteurs nucléaires</a:t>
            </a:r>
            <a:br>
              <a:rPr sz="2000"/>
            </a:br>
            <a:r>
              <a:rPr sz="2000"/>
              <a:t>- Objectifs de ce travail</a:t>
            </a:r>
            <a:br>
              <a:rPr sz="2000"/>
            </a:br>
            <a:endParaRPr sz="20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/>
              <a:t>Elements de physique</a:t>
            </a:r>
            <a:r>
              <a:rPr sz="2000"/>
              <a:t/>
            </a:r>
            <a:br>
              <a:rPr sz="2000"/>
            </a:br>
            <a:r>
              <a:rPr sz="2000"/>
              <a:t>- thermohydraulique</a:t>
            </a:r>
            <a:br>
              <a:rPr sz="2000"/>
            </a:br>
            <a:r>
              <a:rPr sz="2000"/>
              <a:t>- neutronique</a:t>
            </a:r>
            <a:br>
              <a:rPr sz="2000"/>
            </a:br>
            <a:endParaRPr sz="20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000000"/>
                </a:solidFill>
              </a:defRPr>
            </a:pPr>
            <a:r>
              <a:rPr sz="2400"/>
              <a:t>Considérations neutroniques</a:t>
            </a:r>
            <a:r>
              <a:rPr sz="2000"/>
              <a:t/>
            </a:r>
            <a:br>
              <a:rPr sz="2000"/>
            </a:br>
            <a:r>
              <a:rPr sz="2000"/>
              <a:t>- Décomposition du flux neutronique</a:t>
            </a:r>
            <a:br>
              <a:rPr sz="2000"/>
            </a:br>
            <a:r>
              <a:rPr sz="2000"/>
              <a:t>- Approche Transient Fission Matrix</a:t>
            </a:r>
            <a:r>
              <a:rPr sz="2400"/>
              <a:t> </a:t>
            </a:r>
            <a:r>
              <a:rPr sz="2000"/>
              <a:t/>
            </a:r>
            <a:br>
              <a:rPr sz="2000"/>
            </a:br>
            <a:r>
              <a:rPr sz="2000"/>
              <a:t>- Validation : experience Flattop</a:t>
            </a:r>
          </a:p>
          <a:p>
            <a:pPr algn="l">
              <a:defRPr sz="2700" cap="small">
                <a:solidFill>
                  <a:srgbClr val="000000"/>
                </a:solidFill>
              </a:defRPr>
            </a:pPr>
            <a:endParaRPr sz="2000"/>
          </a:p>
          <a:p>
            <a:pPr marL="477078" indent="-477078" algn="l">
              <a:buSzPct val="100000"/>
              <a:buAutoNum type="romanUcPeriod" startAt="4"/>
              <a:defRPr sz="2700" cap="small">
                <a:solidFill>
                  <a:srgbClr val="5A5F5E"/>
                </a:solidFill>
              </a:defRPr>
            </a:pPr>
            <a:r>
              <a:rPr sz="2400"/>
              <a:t>Application au couplage - MSFR</a:t>
            </a:r>
            <a:r>
              <a:rPr sz="2000"/>
              <a:t/>
            </a:r>
            <a:br>
              <a:rPr sz="2000"/>
            </a:br>
            <a:r>
              <a:rPr sz="2000"/>
              <a:t>- Interpolation des matrices de fission</a:t>
            </a:r>
            <a:br>
              <a:rPr sz="2000"/>
            </a:br>
            <a:r>
              <a:rPr sz="2000"/>
              <a:t>- Strategie générale du couplage</a:t>
            </a:r>
            <a:br>
              <a:rPr sz="2000"/>
            </a:br>
            <a:r>
              <a:rPr sz="2000"/>
              <a:t>- Etude de transitoires du MSFR</a:t>
            </a:r>
          </a:p>
        </p:txBody>
      </p:sp>
      <p:sp>
        <p:nvSpPr>
          <p:cNvPr id="1260" name="Shape 1260"/>
          <p:cNvSpPr/>
          <p:nvPr/>
        </p:nvSpPr>
        <p:spPr>
          <a:xfrm rot="20315859">
            <a:off x="9283886" y="24431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5A5F5E"/>
                </a:solidFill>
              </a:defRPr>
            </a:lvl1pPr>
          </a:lstStyle>
          <a:p>
            <a:r>
              <a:rPr sz="2000"/>
              <a:t>Introduction</a:t>
            </a:r>
          </a:p>
        </p:txBody>
      </p:sp>
      <p:sp>
        <p:nvSpPr>
          <p:cNvPr id="1261" name="Shape 1261"/>
          <p:cNvSpPr/>
          <p:nvPr/>
        </p:nvSpPr>
        <p:spPr>
          <a:xfrm rot="20315859">
            <a:off x="9108031" y="4840917"/>
            <a:ext cx="277530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000000"/>
                </a:solidFill>
              </a:defRPr>
            </a:lvl1pPr>
          </a:lstStyle>
          <a:p>
            <a:pPr>
              <a:defRPr sz="2700"/>
            </a:pPr>
            <a:r>
              <a:rPr sz="2000"/>
              <a:t>Développement de modèles neutroniques</a:t>
            </a:r>
          </a:p>
        </p:txBody>
      </p:sp>
      <p:sp>
        <p:nvSpPr>
          <p:cNvPr id="1262" name="Shape 1262"/>
          <p:cNvSpPr/>
          <p:nvPr/>
        </p:nvSpPr>
        <p:spPr>
          <a:xfrm rot="20315859">
            <a:off x="9246006" y="6692751"/>
            <a:ext cx="277530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/>
              <a:t>Application dans le cadre de couplage à la thermohydraulique</a:t>
            </a:r>
          </a:p>
        </p:txBody>
      </p:sp>
      <p:sp>
        <p:nvSpPr>
          <p:cNvPr id="1263" name="Shape 1263"/>
          <p:cNvSpPr/>
          <p:nvPr/>
        </p:nvSpPr>
        <p:spPr>
          <a:xfrm rot="20315859">
            <a:off x="9283886" y="37660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/>
              <a:t>Boîte à outils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roup 1357"/>
          <p:cNvGrpSpPr/>
          <p:nvPr/>
        </p:nvGrpSpPr>
        <p:grpSpPr>
          <a:xfrm>
            <a:off x="6378054" y="3523127"/>
            <a:ext cx="1025495" cy="390193"/>
            <a:chOff x="0" y="0"/>
            <a:chExt cx="1025493" cy="390192"/>
          </a:xfrm>
        </p:grpSpPr>
        <p:sp>
          <p:nvSpPr>
            <p:cNvPr id="1356" name="Shape 1356"/>
            <p:cNvSpPr/>
            <p:nvPr/>
          </p:nvSpPr>
          <p:spPr>
            <a:xfrm>
              <a:off x="19050" y="19050"/>
              <a:ext cx="987394" cy="352093"/>
            </a:xfrm>
            <a:prstGeom prst="rect">
              <a:avLst/>
            </a:prstGeom>
            <a:solidFill>
              <a:srgbClr val="FFFFFF">
                <a:alpha val="53089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1355" name="Image 1354"/>
            <p:cNvPicPr>
              <a:picLocks/>
            </p:cNvPicPr>
            <p:nvPr/>
          </p:nvPicPr>
          <p:blipFill>
            <a:blip r:embed="rId2">
              <a:alphaModFix amt="53089"/>
              <a:extLst/>
            </a:blip>
            <a:stretch>
              <a:fillRect/>
            </a:stretch>
          </p:blipFill>
          <p:spPr>
            <a:xfrm>
              <a:off x="0" y="0"/>
              <a:ext cx="1025494" cy="390193"/>
            </a:xfrm>
            <a:prstGeom prst="rect">
              <a:avLst/>
            </a:prstGeom>
            <a:effectLst/>
          </p:spPr>
        </p:pic>
      </p:grpSp>
      <p:sp>
        <p:nvSpPr>
          <p:cNvPr id="1358" name="Shape 13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19</a:t>
            </a:fld>
            <a:endParaRPr sz="1600"/>
          </a:p>
        </p:txBody>
      </p:sp>
      <p:pic>
        <p:nvPicPr>
          <p:cNvPr id="1359" name="Image 135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1361" name="Shape 1361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Décomposition du flux neutronique</a:t>
            </a:r>
          </a:p>
        </p:txBody>
      </p:sp>
      <p:sp>
        <p:nvSpPr>
          <p:cNvPr id="1362" name="Shape 1362"/>
          <p:cNvSpPr/>
          <p:nvPr/>
        </p:nvSpPr>
        <p:spPr>
          <a:xfrm>
            <a:off x="1418166" y="902743"/>
            <a:ext cx="1016846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Problématique : comment obtenir une image correcte du flux neutronique ?</a:t>
            </a:r>
          </a:p>
        </p:txBody>
      </p:sp>
      <p:sp>
        <p:nvSpPr>
          <p:cNvPr id="1364" name="Shape 1364"/>
          <p:cNvSpPr/>
          <p:nvPr/>
        </p:nvSpPr>
        <p:spPr>
          <a:xfrm>
            <a:off x="8663516" y="1997010"/>
            <a:ext cx="3745893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Dans un réacteur critique, tous les neutrons descendent d’un neutron retardé</a:t>
            </a:r>
          </a:p>
        </p:txBody>
      </p:sp>
      <p:grpSp>
        <p:nvGrpSpPr>
          <p:cNvPr id="1368" name="Group 1368"/>
          <p:cNvGrpSpPr/>
          <p:nvPr/>
        </p:nvGrpSpPr>
        <p:grpSpPr>
          <a:xfrm>
            <a:off x="7887467" y="1489924"/>
            <a:ext cx="660081" cy="2202238"/>
            <a:chOff x="-42207" y="-19050"/>
            <a:chExt cx="660079" cy="2202237"/>
          </a:xfrm>
        </p:grpSpPr>
        <p:pic>
          <p:nvPicPr>
            <p:cNvPr id="1365" name="Image 1364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2208" y="863627"/>
              <a:ext cx="660081" cy="396627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1366" name="Image 1365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5400042">
              <a:off x="-1101093" y="1063005"/>
              <a:ext cx="2202238" cy="38127"/>
            </a:xfrm>
            <a:prstGeom prst="rect">
              <a:avLst/>
            </a:prstGeom>
            <a:effectLst/>
          </p:spPr>
        </p:pic>
      </p:grpSp>
      <p:sp>
        <p:nvSpPr>
          <p:cNvPr id="1370" name="Shape 1370"/>
          <p:cNvSpPr/>
          <p:nvPr/>
        </p:nvSpPr>
        <p:spPr>
          <a:xfrm>
            <a:off x="610725" y="9783587"/>
            <a:ext cx="3745894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100"/>
              <a:t>k=k_p+\beta_{eff}=1</a:t>
            </a:r>
          </a:p>
        </p:txBody>
      </p:sp>
      <p:pic>
        <p:nvPicPr>
          <p:cNvPr id="1371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997084" y="-1166334"/>
            <a:ext cx="736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3" name="pasted-image.pdf"/>
          <p:cNvPicPr>
            <a:picLocks noChangeAspect="1"/>
          </p:cNvPicPr>
          <p:nvPr/>
        </p:nvPicPr>
        <p:blipFill>
          <a:blip r:embed="rId7">
            <a:extLst/>
          </a:blip>
          <a:srcRect t="37039"/>
          <a:stretch>
            <a:fillRect/>
          </a:stretch>
        </p:blipFill>
        <p:spPr>
          <a:xfrm>
            <a:off x="2875952" y="9839556"/>
            <a:ext cx="8293101" cy="9355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0" name="Group 1380"/>
          <p:cNvGrpSpPr/>
          <p:nvPr/>
        </p:nvGrpSpPr>
        <p:grpSpPr>
          <a:xfrm>
            <a:off x="1569777" y="1582847"/>
            <a:ext cx="279055" cy="1920720"/>
            <a:chOff x="0" y="0"/>
            <a:chExt cx="279054" cy="1920719"/>
          </a:xfrm>
        </p:grpSpPr>
        <p:sp>
          <p:nvSpPr>
            <p:cNvPr id="1374" name="Shape 1374"/>
            <p:cNvSpPr/>
            <p:nvPr/>
          </p:nvSpPr>
          <p:spPr>
            <a:xfrm>
              <a:off x="0" y="1641665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75" name="Shape 1375"/>
            <p:cNvSpPr/>
            <p:nvPr/>
          </p:nvSpPr>
          <p:spPr>
            <a:xfrm>
              <a:off x="0" y="1316447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76" name="Shape 1376"/>
            <p:cNvSpPr/>
            <p:nvPr/>
          </p:nvSpPr>
          <p:spPr>
            <a:xfrm>
              <a:off x="0" y="99123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77" name="Shape 1377"/>
            <p:cNvSpPr/>
            <p:nvPr/>
          </p:nvSpPr>
          <p:spPr>
            <a:xfrm>
              <a:off x="0" y="666013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78" name="Shape 1378"/>
            <p:cNvSpPr/>
            <p:nvPr/>
          </p:nvSpPr>
          <p:spPr>
            <a:xfrm>
              <a:off x="0" y="340796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79" name="Shape 1379"/>
            <p:cNvSpPr/>
            <p:nvPr/>
          </p:nvSpPr>
          <p:spPr>
            <a:xfrm>
              <a:off x="0" y="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</p:grpSp>
      <p:grpSp>
        <p:nvGrpSpPr>
          <p:cNvPr id="1414" name="Group 1414"/>
          <p:cNvGrpSpPr/>
          <p:nvPr/>
        </p:nvGrpSpPr>
        <p:grpSpPr>
          <a:xfrm>
            <a:off x="1511656" y="1504727"/>
            <a:ext cx="1011531" cy="1996824"/>
            <a:chOff x="-35897" y="-35897"/>
            <a:chExt cx="1011530" cy="1996823"/>
          </a:xfrm>
        </p:grpSpPr>
        <p:sp>
          <p:nvSpPr>
            <p:cNvPr id="1381" name="Shape 1381"/>
            <p:cNvSpPr/>
            <p:nvPr/>
          </p:nvSpPr>
          <p:spPr>
            <a:xfrm>
              <a:off x="688362" y="39056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82" name="Shape 1382"/>
            <p:cNvSpPr/>
            <p:nvPr/>
          </p:nvSpPr>
          <p:spPr>
            <a:xfrm>
              <a:off x="680145" y="341205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83" name="Shape 1383"/>
            <p:cNvSpPr/>
            <p:nvPr/>
          </p:nvSpPr>
          <p:spPr>
            <a:xfrm>
              <a:off x="688362" y="71116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84" name="Shape 1384"/>
            <p:cNvSpPr/>
            <p:nvPr/>
          </p:nvSpPr>
          <p:spPr>
            <a:xfrm>
              <a:off x="680145" y="102523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85" name="Shape 1385"/>
            <p:cNvSpPr/>
            <p:nvPr/>
          </p:nvSpPr>
          <p:spPr>
            <a:xfrm>
              <a:off x="688362" y="1351361"/>
              <a:ext cx="279055" cy="279056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86" name="Shape 1386"/>
            <p:cNvSpPr/>
            <p:nvPr/>
          </p:nvSpPr>
          <p:spPr>
            <a:xfrm>
              <a:off x="680145" y="1665438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grpSp>
          <p:nvGrpSpPr>
            <p:cNvPr id="1391" name="Group 1391"/>
            <p:cNvGrpSpPr/>
            <p:nvPr/>
          </p:nvGrpSpPr>
          <p:grpSpPr>
            <a:xfrm>
              <a:off x="-30709" y="-35898"/>
              <a:ext cx="408005" cy="408675"/>
              <a:chOff x="-35897" y="-35897"/>
              <a:chExt cx="408004" cy="408674"/>
            </a:xfrm>
          </p:grpSpPr>
          <p:pic>
            <p:nvPicPr>
              <p:cNvPr id="1387" name="Image 1386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389" name="Image 1388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396" name="Group 1396"/>
            <p:cNvGrpSpPr/>
            <p:nvPr/>
          </p:nvGrpSpPr>
          <p:grpSpPr>
            <a:xfrm>
              <a:off x="-35898" y="965524"/>
              <a:ext cx="408006" cy="408676"/>
              <a:chOff x="-35897" y="-35897"/>
              <a:chExt cx="408004" cy="408674"/>
            </a:xfrm>
          </p:grpSpPr>
          <p:pic>
            <p:nvPicPr>
              <p:cNvPr id="1392" name="Image 1391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394" name="Image 1393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01" name="Group 1401"/>
            <p:cNvGrpSpPr/>
            <p:nvPr/>
          </p:nvGrpSpPr>
          <p:grpSpPr>
            <a:xfrm>
              <a:off x="-15143" y="1297602"/>
              <a:ext cx="408005" cy="408676"/>
              <a:chOff x="-35897" y="-35897"/>
              <a:chExt cx="408004" cy="408674"/>
            </a:xfrm>
          </p:grpSpPr>
          <p:pic>
            <p:nvPicPr>
              <p:cNvPr id="1397" name="Image 1396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399" name="Image 1398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pic>
          <p:nvPicPr>
            <p:cNvPr id="1402" name="Image 1401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9847452">
              <a:off x="276518" y="345134"/>
              <a:ext cx="463698" cy="38101"/>
            </a:xfrm>
            <a:prstGeom prst="rect">
              <a:avLst/>
            </a:prstGeom>
            <a:effectLst/>
          </p:spPr>
        </p:pic>
        <p:pic>
          <p:nvPicPr>
            <p:cNvPr id="1404" name="Image 1403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312299" y="490985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06" name="Image 1405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351331" y="829493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08" name="Image 1407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311110" y="981262"/>
              <a:ext cx="415888" cy="38101"/>
            </a:xfrm>
            <a:prstGeom prst="rect">
              <a:avLst/>
            </a:prstGeom>
            <a:effectLst/>
          </p:spPr>
        </p:pic>
        <p:pic>
          <p:nvPicPr>
            <p:cNvPr id="1410" name="Image 1409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851">
              <a:off x="320200" y="1794594"/>
              <a:ext cx="329383" cy="38101"/>
            </a:xfrm>
            <a:prstGeom prst="rect">
              <a:avLst/>
            </a:prstGeom>
            <a:effectLst/>
          </p:spPr>
        </p:pic>
        <p:pic>
          <p:nvPicPr>
            <p:cNvPr id="1412" name="Image 1411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916257">
              <a:off x="292959" y="1644375"/>
              <a:ext cx="414490" cy="38101"/>
            </a:xfrm>
            <a:prstGeom prst="rect">
              <a:avLst/>
            </a:prstGeom>
            <a:effectLst/>
          </p:spPr>
        </p:pic>
      </p:grpSp>
      <p:grpSp>
        <p:nvGrpSpPr>
          <p:cNvPr id="1448" name="Group 1448"/>
          <p:cNvGrpSpPr/>
          <p:nvPr/>
        </p:nvGrpSpPr>
        <p:grpSpPr>
          <a:xfrm>
            <a:off x="2160861" y="1484555"/>
            <a:ext cx="1637158" cy="2024233"/>
            <a:chOff x="-35897" y="-35897"/>
            <a:chExt cx="1637156" cy="2024232"/>
          </a:xfrm>
        </p:grpSpPr>
        <p:sp>
          <p:nvSpPr>
            <p:cNvPr id="1415" name="Shape 1415"/>
            <p:cNvSpPr/>
            <p:nvPr/>
          </p:nvSpPr>
          <p:spPr>
            <a:xfrm>
              <a:off x="612582" y="74556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16" name="Shape 1416"/>
            <p:cNvSpPr/>
            <p:nvPr/>
          </p:nvSpPr>
          <p:spPr>
            <a:xfrm>
              <a:off x="604366" y="1059637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17" name="Shape 1417"/>
            <p:cNvSpPr/>
            <p:nvPr/>
          </p:nvSpPr>
          <p:spPr>
            <a:xfrm>
              <a:off x="623542" y="137877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18" name="Shape 1418"/>
            <p:cNvSpPr/>
            <p:nvPr/>
          </p:nvSpPr>
          <p:spPr>
            <a:xfrm>
              <a:off x="615326" y="1692847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19" name="Shape 1419"/>
            <p:cNvSpPr/>
            <p:nvPr/>
          </p:nvSpPr>
          <p:spPr>
            <a:xfrm>
              <a:off x="1244442" y="751434"/>
              <a:ext cx="279055" cy="279056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20" name="Shape 1420"/>
            <p:cNvSpPr/>
            <p:nvPr/>
          </p:nvSpPr>
          <p:spPr>
            <a:xfrm>
              <a:off x="1236225" y="1065511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1421" name="Image 1420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291118" y="884648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23" name="Image 1422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250897" y="1036418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425" name="Image 1424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923840">
              <a:off x="284253" y="1658200"/>
              <a:ext cx="348212" cy="38101"/>
            </a:xfrm>
            <a:prstGeom prst="rect">
              <a:avLst/>
            </a:prstGeom>
            <a:effectLst/>
          </p:spPr>
        </p:pic>
        <p:pic>
          <p:nvPicPr>
            <p:cNvPr id="1427" name="Image 1426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49900">
              <a:off x="303855" y="1496013"/>
              <a:ext cx="313072" cy="38101"/>
            </a:xfrm>
            <a:prstGeom prst="rect">
              <a:avLst/>
            </a:prstGeom>
            <a:effectLst/>
          </p:spPr>
        </p:pic>
        <p:pic>
          <p:nvPicPr>
            <p:cNvPr id="1429" name="Image 1428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903387" y="875882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31" name="Image 1430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863165" y="1027652"/>
              <a:ext cx="415888" cy="38101"/>
            </a:xfrm>
            <a:prstGeom prst="rect">
              <a:avLst/>
            </a:prstGeom>
            <a:effectLst/>
          </p:spPr>
        </p:pic>
        <p:grpSp>
          <p:nvGrpSpPr>
            <p:cNvPr id="1437" name="Group 1437"/>
            <p:cNvGrpSpPr/>
            <p:nvPr/>
          </p:nvGrpSpPr>
          <p:grpSpPr>
            <a:xfrm>
              <a:off x="-35898" y="-35898"/>
              <a:ext cx="408006" cy="443269"/>
              <a:chOff x="-35897" y="-35897"/>
              <a:chExt cx="408004" cy="443267"/>
            </a:xfrm>
          </p:grpSpPr>
          <p:pic>
            <p:nvPicPr>
              <p:cNvPr id="1433" name="Image 1432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80345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35" name="Image 1434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42" name="Group 1442"/>
            <p:cNvGrpSpPr/>
            <p:nvPr/>
          </p:nvGrpSpPr>
          <p:grpSpPr>
            <a:xfrm>
              <a:off x="560804" y="1287007"/>
              <a:ext cx="408006" cy="408675"/>
              <a:chOff x="-35897" y="-35897"/>
              <a:chExt cx="408004" cy="408674"/>
            </a:xfrm>
          </p:grpSpPr>
          <p:pic>
            <p:nvPicPr>
              <p:cNvPr id="1438" name="Image 1437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40" name="Image 1439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47" name="Group 1447"/>
            <p:cNvGrpSpPr/>
            <p:nvPr/>
          </p:nvGrpSpPr>
          <p:grpSpPr>
            <a:xfrm>
              <a:off x="1193254" y="687093"/>
              <a:ext cx="408006" cy="408675"/>
              <a:chOff x="-35897" y="-35897"/>
              <a:chExt cx="408004" cy="408674"/>
            </a:xfrm>
          </p:grpSpPr>
          <p:pic>
            <p:nvPicPr>
              <p:cNvPr id="1443" name="Image 1442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45" name="Image 1444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1515" name="Group 1515"/>
          <p:cNvGrpSpPr/>
          <p:nvPr/>
        </p:nvGrpSpPr>
        <p:grpSpPr>
          <a:xfrm>
            <a:off x="2183924" y="1590802"/>
            <a:ext cx="2176810" cy="2038219"/>
            <a:chOff x="-35897" y="13769"/>
            <a:chExt cx="2176808" cy="2038217"/>
          </a:xfrm>
        </p:grpSpPr>
        <p:grpSp>
          <p:nvGrpSpPr>
            <p:cNvPr id="1453" name="Group 1453"/>
            <p:cNvGrpSpPr/>
            <p:nvPr/>
          </p:nvGrpSpPr>
          <p:grpSpPr>
            <a:xfrm>
              <a:off x="-35898" y="1571155"/>
              <a:ext cx="408006" cy="408675"/>
              <a:chOff x="-35897" y="-35897"/>
              <a:chExt cx="408004" cy="408674"/>
            </a:xfrm>
          </p:grpSpPr>
          <p:pic>
            <p:nvPicPr>
              <p:cNvPr id="1449" name="Image 1448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51" name="Image 1450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58" name="Group 1458"/>
            <p:cNvGrpSpPr/>
            <p:nvPr/>
          </p:nvGrpSpPr>
          <p:grpSpPr>
            <a:xfrm>
              <a:off x="-35898" y="944157"/>
              <a:ext cx="408006" cy="408675"/>
              <a:chOff x="-35897" y="-35897"/>
              <a:chExt cx="408004" cy="408674"/>
            </a:xfrm>
          </p:grpSpPr>
          <p:pic>
            <p:nvPicPr>
              <p:cNvPr id="1454" name="Image 1453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56" name="Image 1455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63" name="Group 1463"/>
            <p:cNvGrpSpPr/>
            <p:nvPr/>
          </p:nvGrpSpPr>
          <p:grpSpPr>
            <a:xfrm>
              <a:off x="560804" y="964318"/>
              <a:ext cx="408006" cy="408676"/>
              <a:chOff x="-35897" y="-35897"/>
              <a:chExt cx="408004" cy="408674"/>
            </a:xfrm>
          </p:grpSpPr>
          <p:pic>
            <p:nvPicPr>
              <p:cNvPr id="1459" name="Image 1458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61" name="Image 1460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sp>
          <p:nvSpPr>
            <p:cNvPr id="1464" name="Shape 1464"/>
            <p:cNvSpPr/>
            <p:nvPr/>
          </p:nvSpPr>
          <p:spPr>
            <a:xfrm>
              <a:off x="577551" y="13769"/>
              <a:ext cx="279055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65" name="Shape 1465"/>
            <p:cNvSpPr/>
            <p:nvPr/>
          </p:nvSpPr>
          <p:spPr>
            <a:xfrm>
              <a:off x="569334" y="32784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66" name="Shape 1466"/>
            <p:cNvSpPr/>
            <p:nvPr/>
          </p:nvSpPr>
          <p:spPr>
            <a:xfrm>
              <a:off x="1213001" y="13769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67" name="Shape 1467"/>
            <p:cNvSpPr/>
            <p:nvPr/>
          </p:nvSpPr>
          <p:spPr>
            <a:xfrm>
              <a:off x="1204784" y="327846"/>
              <a:ext cx="295489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68" name="Shape 1468"/>
            <p:cNvSpPr/>
            <p:nvPr/>
          </p:nvSpPr>
          <p:spPr>
            <a:xfrm>
              <a:off x="1848452" y="13769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69" name="Shape 1469"/>
            <p:cNvSpPr/>
            <p:nvPr/>
          </p:nvSpPr>
          <p:spPr>
            <a:xfrm>
              <a:off x="1840235" y="32784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0" name="Shape 1470"/>
            <p:cNvSpPr/>
            <p:nvPr/>
          </p:nvSpPr>
          <p:spPr>
            <a:xfrm>
              <a:off x="1848452" y="722444"/>
              <a:ext cx="279055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1" name="Shape 1471"/>
            <p:cNvSpPr/>
            <p:nvPr/>
          </p:nvSpPr>
          <p:spPr>
            <a:xfrm>
              <a:off x="1840235" y="1036521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2" name="Shape 1472"/>
            <p:cNvSpPr/>
            <p:nvPr/>
          </p:nvSpPr>
          <p:spPr>
            <a:xfrm>
              <a:off x="1853640" y="1379826"/>
              <a:ext cx="279056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3" name="Shape 1473"/>
            <p:cNvSpPr/>
            <p:nvPr/>
          </p:nvSpPr>
          <p:spPr>
            <a:xfrm>
              <a:off x="1845424" y="1693903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4" name="Shape 1474"/>
            <p:cNvSpPr/>
            <p:nvPr/>
          </p:nvSpPr>
          <p:spPr>
            <a:xfrm>
              <a:off x="1216395" y="1379827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5" name="Shape 1475"/>
            <p:cNvSpPr/>
            <p:nvPr/>
          </p:nvSpPr>
          <p:spPr>
            <a:xfrm>
              <a:off x="1208178" y="1693903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grpSp>
          <p:nvGrpSpPr>
            <p:cNvPr id="1480" name="Group 1480"/>
            <p:cNvGrpSpPr/>
            <p:nvPr/>
          </p:nvGrpSpPr>
          <p:grpSpPr>
            <a:xfrm>
              <a:off x="529677" y="275953"/>
              <a:ext cx="408006" cy="408675"/>
              <a:chOff x="-35897" y="-35897"/>
              <a:chExt cx="408004" cy="408674"/>
            </a:xfrm>
          </p:grpSpPr>
          <p:pic>
            <p:nvPicPr>
              <p:cNvPr id="1476" name="Image 1475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78" name="Image 1477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85" name="Group 1485"/>
            <p:cNvGrpSpPr/>
            <p:nvPr/>
          </p:nvGrpSpPr>
          <p:grpSpPr>
            <a:xfrm>
              <a:off x="1155710" y="256277"/>
              <a:ext cx="408006" cy="408676"/>
              <a:chOff x="-35897" y="-35897"/>
              <a:chExt cx="408004" cy="408674"/>
            </a:xfrm>
          </p:grpSpPr>
          <p:pic>
            <p:nvPicPr>
              <p:cNvPr id="1481" name="Image 1480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83" name="Image 1482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90" name="Group 1490"/>
            <p:cNvGrpSpPr/>
            <p:nvPr/>
          </p:nvGrpSpPr>
          <p:grpSpPr>
            <a:xfrm>
              <a:off x="1153213" y="1643312"/>
              <a:ext cx="408006" cy="408676"/>
              <a:chOff x="-35897" y="-35897"/>
              <a:chExt cx="408004" cy="408674"/>
            </a:xfrm>
          </p:grpSpPr>
          <p:pic>
            <p:nvPicPr>
              <p:cNvPr id="1486" name="Image 1485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88" name="Image 1487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pic>
          <p:nvPicPr>
            <p:cNvPr id="1491" name="Image 1490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1497788" y="125660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93" name="Image 1492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1457566" y="277430"/>
              <a:ext cx="415888" cy="38101"/>
            </a:xfrm>
            <a:prstGeom prst="rect">
              <a:avLst/>
            </a:prstGeom>
            <a:effectLst/>
          </p:spPr>
        </p:pic>
        <p:pic>
          <p:nvPicPr>
            <p:cNvPr id="1495" name="Image 1494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864764" y="115283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97" name="Image 1496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824543" y="267053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499" name="Image 1498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1508165" y="1511048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501" name="Image 1500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1467944" y="1662818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503" name="Image 1502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851">
              <a:off x="245800" y="445418"/>
              <a:ext cx="329384" cy="38101"/>
            </a:xfrm>
            <a:prstGeom prst="rect">
              <a:avLst/>
            </a:prstGeom>
            <a:effectLst/>
          </p:spPr>
        </p:pic>
        <p:pic>
          <p:nvPicPr>
            <p:cNvPr id="1505" name="Image 1504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916257">
              <a:off x="218560" y="295199"/>
              <a:ext cx="414490" cy="38101"/>
            </a:xfrm>
            <a:prstGeom prst="rect">
              <a:avLst/>
            </a:prstGeom>
            <a:effectLst/>
          </p:spPr>
        </p:pic>
        <p:pic>
          <p:nvPicPr>
            <p:cNvPr id="1507" name="Image 1506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851">
              <a:off x="872378" y="1801654"/>
              <a:ext cx="329383" cy="38101"/>
            </a:xfrm>
            <a:prstGeom prst="rect">
              <a:avLst/>
            </a:prstGeom>
            <a:effectLst/>
          </p:spPr>
        </p:pic>
        <p:pic>
          <p:nvPicPr>
            <p:cNvPr id="1509" name="Image 1508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916257">
              <a:off x="845137" y="1636747"/>
              <a:ext cx="414490" cy="38101"/>
            </a:xfrm>
            <a:prstGeom prst="rect">
              <a:avLst/>
            </a:prstGeom>
            <a:effectLst/>
          </p:spPr>
        </p:pic>
        <p:pic>
          <p:nvPicPr>
            <p:cNvPr id="1511" name="Image 1510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851">
              <a:off x="1500212" y="1158253"/>
              <a:ext cx="329384" cy="38101"/>
            </a:xfrm>
            <a:prstGeom prst="rect">
              <a:avLst/>
            </a:prstGeom>
            <a:effectLst/>
          </p:spPr>
        </p:pic>
        <p:pic>
          <p:nvPicPr>
            <p:cNvPr id="1513" name="Image 1512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916257">
              <a:off x="1472972" y="993347"/>
              <a:ext cx="414490" cy="38101"/>
            </a:xfrm>
            <a:prstGeom prst="rect">
              <a:avLst/>
            </a:prstGeom>
            <a:effectLst/>
          </p:spPr>
        </p:pic>
      </p:grpSp>
      <p:grpSp>
        <p:nvGrpSpPr>
          <p:cNvPr id="1523" name="Group 1523"/>
          <p:cNvGrpSpPr/>
          <p:nvPr/>
        </p:nvGrpSpPr>
        <p:grpSpPr>
          <a:xfrm>
            <a:off x="1115583" y="2056119"/>
            <a:ext cx="3190500" cy="2080644"/>
            <a:chOff x="36981" y="151640"/>
            <a:chExt cx="3190498" cy="2080642"/>
          </a:xfrm>
        </p:grpSpPr>
        <p:sp>
          <p:nvSpPr>
            <p:cNvPr id="1516" name="Shape 1516"/>
            <p:cNvSpPr/>
            <p:nvPr/>
          </p:nvSpPr>
          <p:spPr>
            <a:xfrm rot="16214612">
              <a:off x="-382038" y="570659"/>
              <a:ext cx="1112986" cy="274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400"/>
                <a:t>Neutrons</a:t>
              </a:r>
            </a:p>
          </p:txBody>
        </p:sp>
        <p:sp>
          <p:nvSpPr>
            <p:cNvPr id="1517" name="Shape 1517"/>
            <p:cNvSpPr/>
            <p:nvPr/>
          </p:nvSpPr>
          <p:spPr>
            <a:xfrm>
              <a:off x="1300136" y="1957335"/>
              <a:ext cx="1151596" cy="274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400"/>
                <a:t>Génération</a:t>
              </a:r>
            </a:p>
          </p:txBody>
        </p:sp>
        <p:sp>
          <p:nvSpPr>
            <p:cNvPr id="1518" name="Shape 1518"/>
            <p:cNvSpPr/>
            <p:nvPr/>
          </p:nvSpPr>
          <p:spPr>
            <a:xfrm>
              <a:off x="524390" y="1706294"/>
              <a:ext cx="193899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1519" name="Shape 1519"/>
            <p:cNvSpPr/>
            <p:nvPr/>
          </p:nvSpPr>
          <p:spPr>
            <a:xfrm>
              <a:off x="1154105" y="1706294"/>
              <a:ext cx="193899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/>
                <a:t>2</a:t>
              </a:r>
            </a:p>
          </p:txBody>
        </p:sp>
        <p:sp>
          <p:nvSpPr>
            <p:cNvPr id="1520" name="Shape 1520"/>
            <p:cNvSpPr/>
            <p:nvPr/>
          </p:nvSpPr>
          <p:spPr>
            <a:xfrm>
              <a:off x="1780190" y="1706294"/>
              <a:ext cx="193899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/>
                <a:t>3</a:t>
              </a:r>
            </a:p>
          </p:txBody>
        </p:sp>
        <p:sp>
          <p:nvSpPr>
            <p:cNvPr id="1521" name="Shape 1521"/>
            <p:cNvSpPr/>
            <p:nvPr/>
          </p:nvSpPr>
          <p:spPr>
            <a:xfrm>
              <a:off x="2406274" y="1706294"/>
              <a:ext cx="193899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/>
                <a:t>4</a:t>
              </a:r>
            </a:p>
          </p:txBody>
        </p:sp>
        <p:sp>
          <p:nvSpPr>
            <p:cNvPr id="1522" name="Shape 1522"/>
            <p:cNvSpPr/>
            <p:nvPr/>
          </p:nvSpPr>
          <p:spPr>
            <a:xfrm>
              <a:off x="3033580" y="1706294"/>
              <a:ext cx="193899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/>
                <a:t>5</a:t>
              </a:r>
            </a:p>
          </p:txBody>
        </p:sp>
      </p:grpSp>
      <p:sp>
        <p:nvSpPr>
          <p:cNvPr id="1524" name="Shape 1524"/>
          <p:cNvSpPr/>
          <p:nvPr/>
        </p:nvSpPr>
        <p:spPr>
          <a:xfrm>
            <a:off x="2563920" y="5687285"/>
            <a:ext cx="1179067" cy="618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38" h="20431" extrusionOk="0">
                <a:moveTo>
                  <a:pt x="18820" y="16594"/>
                </a:moveTo>
                <a:cubicBezTo>
                  <a:pt x="21161" y="10300"/>
                  <a:pt x="18271" y="3187"/>
                  <a:pt x="12763" y="905"/>
                </a:cubicBezTo>
                <a:cubicBezTo>
                  <a:pt x="8289" y="-948"/>
                  <a:pt x="3400" y="-411"/>
                  <a:pt x="972" y="6866"/>
                </a:cubicBezTo>
                <a:cubicBezTo>
                  <a:pt x="-321" y="10742"/>
                  <a:pt x="-439" y="15974"/>
                  <a:pt x="1318" y="18644"/>
                </a:cubicBezTo>
                <a:cubicBezTo>
                  <a:pt x="2640" y="20652"/>
                  <a:pt x="4133" y="20386"/>
                  <a:pt x="5652" y="20257"/>
                </a:cubicBezTo>
                <a:cubicBezTo>
                  <a:pt x="8076" y="20050"/>
                  <a:pt x="10701" y="20448"/>
                  <a:pt x="13101" y="20430"/>
                </a:cubicBezTo>
                <a:cubicBezTo>
                  <a:pt x="15255" y="20415"/>
                  <a:pt x="17587" y="19908"/>
                  <a:pt x="18820" y="16594"/>
                </a:cubicBezTo>
                <a:close/>
              </a:path>
            </a:pathLst>
          </a:custGeom>
          <a:solidFill>
            <a:srgbClr val="3440FF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25" name="Shape 1525"/>
          <p:cNvSpPr/>
          <p:nvPr/>
        </p:nvSpPr>
        <p:spPr>
          <a:xfrm>
            <a:off x="4869048" y="7215082"/>
            <a:ext cx="443496" cy="372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0" h="18485" extrusionOk="0">
                <a:moveTo>
                  <a:pt x="18784" y="13591"/>
                </a:moveTo>
                <a:cubicBezTo>
                  <a:pt x="21290" y="8668"/>
                  <a:pt x="18384" y="2762"/>
                  <a:pt x="12671" y="822"/>
                </a:cubicBezTo>
                <a:cubicBezTo>
                  <a:pt x="8058" y="-744"/>
                  <a:pt x="2964" y="-546"/>
                  <a:pt x="770" y="5673"/>
                </a:cubicBezTo>
                <a:cubicBezTo>
                  <a:pt x="-310" y="8736"/>
                  <a:pt x="-308" y="12645"/>
                  <a:pt x="1120" y="15259"/>
                </a:cubicBezTo>
                <a:cubicBezTo>
                  <a:pt x="4177" y="20856"/>
                  <a:pt x="8937" y="17675"/>
                  <a:pt x="13012" y="16713"/>
                </a:cubicBezTo>
                <a:cubicBezTo>
                  <a:pt x="15100" y="16220"/>
                  <a:pt x="17476" y="16160"/>
                  <a:pt x="18784" y="13591"/>
                </a:cubicBezTo>
                <a:close/>
              </a:path>
            </a:pathLst>
          </a:custGeom>
          <a:solidFill>
            <a:srgbClr val="3440FF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26" name="Shape 1526"/>
          <p:cNvSpPr/>
          <p:nvPr/>
        </p:nvSpPr>
        <p:spPr>
          <a:xfrm>
            <a:off x="2643775" y="5730147"/>
            <a:ext cx="1027589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neutron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retardé</a:t>
            </a:r>
          </a:p>
        </p:txBody>
      </p:sp>
      <p:sp>
        <p:nvSpPr>
          <p:cNvPr id="1527" name="Shape 1527"/>
          <p:cNvSpPr/>
          <p:nvPr/>
        </p:nvSpPr>
        <p:spPr>
          <a:xfrm>
            <a:off x="2253368" y="4582489"/>
            <a:ext cx="1831338" cy="617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58" h="15757" extrusionOk="0">
                <a:moveTo>
                  <a:pt x="20224" y="13323"/>
                </a:moveTo>
                <a:cubicBezTo>
                  <a:pt x="21248" y="10745"/>
                  <a:pt x="21186" y="6845"/>
                  <a:pt x="20132" y="4294"/>
                </a:cubicBezTo>
                <a:cubicBezTo>
                  <a:pt x="18525" y="406"/>
                  <a:pt x="15883" y="1836"/>
                  <a:pt x="13519" y="1825"/>
                </a:cubicBezTo>
                <a:cubicBezTo>
                  <a:pt x="8977" y="1805"/>
                  <a:pt x="3779" y="-3656"/>
                  <a:pt x="860" y="4409"/>
                </a:cubicBezTo>
                <a:cubicBezTo>
                  <a:pt x="-125" y="7129"/>
                  <a:pt x="-352" y="10817"/>
                  <a:pt x="645" y="13215"/>
                </a:cubicBezTo>
                <a:cubicBezTo>
                  <a:pt x="1281" y="14743"/>
                  <a:pt x="2291" y="15192"/>
                  <a:pt x="3285" y="15248"/>
                </a:cubicBezTo>
                <a:cubicBezTo>
                  <a:pt x="6418" y="15424"/>
                  <a:pt x="9499" y="12670"/>
                  <a:pt x="12603" y="13770"/>
                </a:cubicBezTo>
                <a:cubicBezTo>
                  <a:pt x="15346" y="14741"/>
                  <a:pt x="18389" y="17944"/>
                  <a:pt x="20224" y="13323"/>
                </a:cubicBezTo>
                <a:close/>
              </a:path>
            </a:pathLst>
          </a:custGeom>
          <a:solidFill>
            <a:srgbClr val="00F7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28" name="Shape 1528"/>
          <p:cNvSpPr/>
          <p:nvPr/>
        </p:nvSpPr>
        <p:spPr>
          <a:xfrm>
            <a:off x="4434949" y="6258640"/>
            <a:ext cx="5603066" cy="38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14579" extrusionOk="0">
                <a:moveTo>
                  <a:pt x="21241" y="10712"/>
                </a:moveTo>
                <a:cubicBezTo>
                  <a:pt x="21313" y="10406"/>
                  <a:pt x="21381" y="9958"/>
                  <a:pt x="21431" y="9399"/>
                </a:cubicBezTo>
                <a:cubicBezTo>
                  <a:pt x="21480" y="8840"/>
                  <a:pt x="21511" y="8170"/>
                  <a:pt x="21508" y="7421"/>
                </a:cubicBezTo>
                <a:cubicBezTo>
                  <a:pt x="21500" y="5797"/>
                  <a:pt x="21334" y="4896"/>
                  <a:pt x="21172" y="4303"/>
                </a:cubicBezTo>
                <a:cubicBezTo>
                  <a:pt x="19028" y="-3559"/>
                  <a:pt x="16519" y="1664"/>
                  <a:pt x="14169" y="2130"/>
                </a:cubicBezTo>
                <a:cubicBezTo>
                  <a:pt x="12154" y="2530"/>
                  <a:pt x="10097" y="894"/>
                  <a:pt x="8055" y="1522"/>
                </a:cubicBezTo>
                <a:cubicBezTo>
                  <a:pt x="5796" y="2217"/>
                  <a:pt x="3541" y="5652"/>
                  <a:pt x="1352" y="1254"/>
                </a:cubicBezTo>
                <a:cubicBezTo>
                  <a:pt x="698" y="-59"/>
                  <a:pt x="148" y="1084"/>
                  <a:pt x="30" y="5892"/>
                </a:cubicBezTo>
                <a:cubicBezTo>
                  <a:pt x="-89" y="10690"/>
                  <a:pt x="151" y="12441"/>
                  <a:pt x="808" y="11833"/>
                </a:cubicBezTo>
                <a:cubicBezTo>
                  <a:pt x="1545" y="11152"/>
                  <a:pt x="2397" y="13291"/>
                  <a:pt x="3274" y="13818"/>
                </a:cubicBezTo>
                <a:cubicBezTo>
                  <a:pt x="4149" y="14344"/>
                  <a:pt x="5049" y="13098"/>
                  <a:pt x="5868" y="12715"/>
                </a:cubicBezTo>
                <a:cubicBezTo>
                  <a:pt x="8635" y="11424"/>
                  <a:pt x="11823" y="12986"/>
                  <a:pt x="14565" y="12810"/>
                </a:cubicBezTo>
                <a:cubicBezTo>
                  <a:pt x="16694" y="12674"/>
                  <a:pt x="19514" y="18041"/>
                  <a:pt x="21241" y="10712"/>
                </a:cubicBezTo>
                <a:close/>
              </a:path>
            </a:pathLst>
          </a:custGeom>
          <a:solidFill>
            <a:srgbClr val="00F7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29" name="Shape 1529"/>
          <p:cNvSpPr/>
          <p:nvPr/>
        </p:nvSpPr>
        <p:spPr>
          <a:xfrm>
            <a:off x="5512781" y="7197487"/>
            <a:ext cx="593643" cy="433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6" h="19475" extrusionOk="0">
                <a:moveTo>
                  <a:pt x="21087" y="11523"/>
                </a:moveTo>
                <a:cubicBezTo>
                  <a:pt x="21336" y="6604"/>
                  <a:pt x="19088" y="4198"/>
                  <a:pt x="16544" y="2716"/>
                </a:cubicBezTo>
                <a:cubicBezTo>
                  <a:pt x="13513" y="949"/>
                  <a:pt x="9327" y="-936"/>
                  <a:pt x="5250" y="520"/>
                </a:cubicBezTo>
                <a:cubicBezTo>
                  <a:pt x="2730" y="1419"/>
                  <a:pt x="561" y="3672"/>
                  <a:pt x="114" y="7793"/>
                </a:cubicBezTo>
                <a:cubicBezTo>
                  <a:pt x="-264" y="11273"/>
                  <a:pt x="280" y="15095"/>
                  <a:pt x="2089" y="17127"/>
                </a:cubicBezTo>
                <a:cubicBezTo>
                  <a:pt x="5238" y="20664"/>
                  <a:pt x="9507" y="19325"/>
                  <a:pt x="13455" y="18702"/>
                </a:cubicBezTo>
                <a:cubicBezTo>
                  <a:pt x="16794" y="18175"/>
                  <a:pt x="20807" y="17064"/>
                  <a:pt x="21087" y="11523"/>
                </a:cubicBezTo>
                <a:close/>
              </a:path>
            </a:pathLst>
          </a:custGeom>
          <a:solidFill>
            <a:srgbClr val="E82C05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30" name="Shape 1530"/>
          <p:cNvSpPr/>
          <p:nvPr/>
        </p:nvSpPr>
        <p:spPr>
          <a:xfrm>
            <a:off x="6399751" y="7180031"/>
            <a:ext cx="888357" cy="448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3" h="18672" extrusionOk="0">
                <a:moveTo>
                  <a:pt x="17532" y="3502"/>
                </a:moveTo>
                <a:cubicBezTo>
                  <a:pt x="15869" y="1971"/>
                  <a:pt x="14005" y="1395"/>
                  <a:pt x="12165" y="804"/>
                </a:cubicBezTo>
                <a:cubicBezTo>
                  <a:pt x="7331" y="-752"/>
                  <a:pt x="1887" y="-671"/>
                  <a:pt x="300" y="6809"/>
                </a:cubicBezTo>
                <a:cubicBezTo>
                  <a:pt x="-437" y="10282"/>
                  <a:pt x="213" y="14210"/>
                  <a:pt x="1924" y="16313"/>
                </a:cubicBezTo>
                <a:cubicBezTo>
                  <a:pt x="3868" y="18704"/>
                  <a:pt x="6387" y="17755"/>
                  <a:pt x="8727" y="17975"/>
                </a:cubicBezTo>
                <a:cubicBezTo>
                  <a:pt x="13752" y="18446"/>
                  <a:pt x="19740" y="20848"/>
                  <a:pt x="20702" y="12761"/>
                </a:cubicBezTo>
                <a:cubicBezTo>
                  <a:pt x="21163" y="8892"/>
                  <a:pt x="19586" y="5393"/>
                  <a:pt x="17532" y="3502"/>
                </a:cubicBezTo>
                <a:close/>
              </a:path>
            </a:pathLst>
          </a:custGeom>
          <a:solidFill>
            <a:srgbClr val="E779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31" name="Shape 1531"/>
          <p:cNvSpPr/>
          <p:nvPr/>
        </p:nvSpPr>
        <p:spPr>
          <a:xfrm>
            <a:off x="4562174" y="5778087"/>
            <a:ext cx="1078297" cy="461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14" h="18328" extrusionOk="0">
                <a:moveTo>
                  <a:pt x="19340" y="10340"/>
                </a:moveTo>
                <a:cubicBezTo>
                  <a:pt x="20877" y="-2532"/>
                  <a:pt x="11943" y="-1336"/>
                  <a:pt x="3796" y="2986"/>
                </a:cubicBezTo>
                <a:cubicBezTo>
                  <a:pt x="2453" y="3699"/>
                  <a:pt x="930" y="4139"/>
                  <a:pt x="286" y="6807"/>
                </a:cubicBezTo>
                <a:cubicBezTo>
                  <a:pt x="-723" y="10987"/>
                  <a:pt x="1074" y="15628"/>
                  <a:pt x="3529" y="17194"/>
                </a:cubicBezTo>
                <a:cubicBezTo>
                  <a:pt x="6468" y="19068"/>
                  <a:pt x="9470" y="18152"/>
                  <a:pt x="12406" y="17718"/>
                </a:cubicBezTo>
                <a:cubicBezTo>
                  <a:pt x="15350" y="17284"/>
                  <a:pt x="18639" y="16209"/>
                  <a:pt x="19340" y="10340"/>
                </a:cubicBezTo>
                <a:close/>
              </a:path>
            </a:pathLst>
          </a:custGeom>
          <a:solidFill>
            <a:srgbClr val="E82C05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32" name="Shape 1532"/>
          <p:cNvSpPr/>
          <p:nvPr/>
        </p:nvSpPr>
        <p:spPr>
          <a:xfrm>
            <a:off x="6616340" y="5765003"/>
            <a:ext cx="1078297" cy="461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14" h="18328" extrusionOk="0">
                <a:moveTo>
                  <a:pt x="19340" y="10340"/>
                </a:moveTo>
                <a:cubicBezTo>
                  <a:pt x="20877" y="-2532"/>
                  <a:pt x="11943" y="-1336"/>
                  <a:pt x="3796" y="2986"/>
                </a:cubicBezTo>
                <a:cubicBezTo>
                  <a:pt x="2453" y="3699"/>
                  <a:pt x="930" y="4139"/>
                  <a:pt x="286" y="6807"/>
                </a:cubicBezTo>
                <a:cubicBezTo>
                  <a:pt x="-723" y="10987"/>
                  <a:pt x="1074" y="15628"/>
                  <a:pt x="3529" y="17194"/>
                </a:cubicBezTo>
                <a:cubicBezTo>
                  <a:pt x="6468" y="19068"/>
                  <a:pt x="9470" y="18152"/>
                  <a:pt x="12406" y="17718"/>
                </a:cubicBezTo>
                <a:cubicBezTo>
                  <a:pt x="15350" y="17284"/>
                  <a:pt x="18639" y="16209"/>
                  <a:pt x="19340" y="10340"/>
                </a:cubicBezTo>
                <a:close/>
              </a:path>
            </a:pathLst>
          </a:custGeom>
          <a:solidFill>
            <a:srgbClr val="E779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grpSp>
        <p:nvGrpSpPr>
          <p:cNvPr id="1540" name="Group 1540"/>
          <p:cNvGrpSpPr/>
          <p:nvPr/>
        </p:nvGrpSpPr>
        <p:grpSpPr>
          <a:xfrm>
            <a:off x="2520077" y="8201984"/>
            <a:ext cx="7964645" cy="1101839"/>
            <a:chOff x="-19050" y="-19050"/>
            <a:chExt cx="7964644" cy="1101837"/>
          </a:xfrm>
        </p:grpSpPr>
        <p:sp>
          <p:nvSpPr>
            <p:cNvPr id="1533" name="Shape 1533"/>
            <p:cNvSpPr/>
            <p:nvPr/>
          </p:nvSpPr>
          <p:spPr>
            <a:xfrm>
              <a:off x="147432" y="207226"/>
              <a:ext cx="1323504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Réacteur</a:t>
              </a:r>
            </a:p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critique</a:t>
              </a:r>
            </a:p>
          </p:txBody>
        </p:sp>
        <p:sp>
          <p:nvSpPr>
            <p:cNvPr id="1534" name="Shape 1534"/>
            <p:cNvSpPr/>
            <p:nvPr/>
          </p:nvSpPr>
          <p:spPr>
            <a:xfrm>
              <a:off x="1716993" y="111241"/>
              <a:ext cx="2200063" cy="8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Système</a:t>
              </a:r>
            </a:p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sous - critique </a:t>
              </a:r>
              <a:r>
                <a:rPr sz="2000" i="0"/>
                <a:t>prompt</a:t>
              </a:r>
            </a:p>
          </p:txBody>
        </p:sp>
        <p:sp>
          <p:nvSpPr>
            <p:cNvPr id="1535" name="Shape 1535"/>
            <p:cNvSpPr/>
            <p:nvPr/>
          </p:nvSpPr>
          <p:spPr>
            <a:xfrm>
              <a:off x="1463953" y="348204"/>
              <a:ext cx="274242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2000"/>
                <a:t>=</a:t>
              </a:r>
            </a:p>
          </p:txBody>
        </p:sp>
        <p:sp>
          <p:nvSpPr>
            <p:cNvPr id="1536" name="Shape 1536"/>
            <p:cNvSpPr/>
            <p:nvPr/>
          </p:nvSpPr>
          <p:spPr>
            <a:xfrm>
              <a:off x="4344997" y="88280"/>
              <a:ext cx="3426250" cy="865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Source</a:t>
              </a:r>
            </a:p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extérieure de neutrons :</a:t>
              </a:r>
            </a:p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les neutrons retardés</a:t>
              </a:r>
            </a:p>
          </p:txBody>
        </p:sp>
        <p:sp>
          <p:nvSpPr>
            <p:cNvPr id="1537" name="Shape 1537"/>
            <p:cNvSpPr/>
            <p:nvPr/>
          </p:nvSpPr>
          <p:spPr>
            <a:xfrm>
              <a:off x="3946880" y="357462"/>
              <a:ext cx="274242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2000"/>
                <a:t>+</a:t>
              </a:r>
            </a:p>
          </p:txBody>
        </p:sp>
        <p:pic>
          <p:nvPicPr>
            <p:cNvPr id="1538" name="Image 1537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9050" y="-19050"/>
              <a:ext cx="7964644" cy="1101837"/>
            </a:xfrm>
            <a:prstGeom prst="rect">
              <a:avLst/>
            </a:prstGeom>
            <a:effectLst/>
          </p:spPr>
        </p:pic>
      </p:grpSp>
      <p:grpSp>
        <p:nvGrpSpPr>
          <p:cNvPr id="1544" name="Group 1544"/>
          <p:cNvGrpSpPr/>
          <p:nvPr/>
        </p:nvGrpSpPr>
        <p:grpSpPr>
          <a:xfrm>
            <a:off x="10834590" y="5943914"/>
            <a:ext cx="526797" cy="118258"/>
            <a:chOff x="0" y="0"/>
            <a:chExt cx="526796" cy="118256"/>
          </a:xfrm>
        </p:grpSpPr>
        <p:sp>
          <p:nvSpPr>
            <p:cNvPr id="1541" name="Shape 1541"/>
            <p:cNvSpPr/>
            <p:nvPr/>
          </p:nvSpPr>
          <p:spPr>
            <a:xfrm>
              <a:off x="0" y="0"/>
              <a:ext cx="118257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1542" name="Shape 1542"/>
            <p:cNvSpPr/>
            <p:nvPr/>
          </p:nvSpPr>
          <p:spPr>
            <a:xfrm>
              <a:off x="204269" y="0"/>
              <a:ext cx="118258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1543" name="Shape 1543"/>
            <p:cNvSpPr/>
            <p:nvPr/>
          </p:nvSpPr>
          <p:spPr>
            <a:xfrm>
              <a:off x="408539" y="0"/>
              <a:ext cx="118258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</p:grpSp>
      <p:sp>
        <p:nvSpPr>
          <p:cNvPr id="1545" name="Shape 1545"/>
          <p:cNvSpPr/>
          <p:nvPr/>
        </p:nvSpPr>
        <p:spPr>
          <a:xfrm>
            <a:off x="2258673" y="4588819"/>
            <a:ext cx="179113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décroissance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de précurseur</a:t>
            </a:r>
          </a:p>
        </p:txBody>
      </p:sp>
      <p:sp>
        <p:nvSpPr>
          <p:cNvPr id="1546" name="Shape 1546"/>
          <p:cNvSpPr/>
          <p:nvPr/>
        </p:nvSpPr>
        <p:spPr>
          <a:xfrm>
            <a:off x="4147163" y="4976094"/>
            <a:ext cx="1" cy="1733968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2800"/>
          </a:p>
        </p:txBody>
      </p:sp>
      <p:pic>
        <p:nvPicPr>
          <p:cNvPr id="1585" name="Image 1584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047493" y="5192392"/>
            <a:ext cx="169863" cy="50397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86" name="Image 1585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683742" y="5918104"/>
            <a:ext cx="779967" cy="16987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87" name="Image 1586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655972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88" name="Image 1587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5720952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89" name="Image 1588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5693182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90" name="Image 1589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785932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91" name="Image 1590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7758161" y="6029092"/>
            <a:ext cx="727608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92" name="Image 1591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9850911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93" name="Image 1592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9823141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556" name="Shape 1556"/>
          <p:cNvSpPr/>
          <p:nvPr/>
        </p:nvSpPr>
        <p:spPr>
          <a:xfrm>
            <a:off x="874852" y="4181982"/>
            <a:ext cx="2677656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Approche par gerbe :</a:t>
            </a:r>
          </a:p>
        </p:txBody>
      </p:sp>
      <p:pic>
        <p:nvPicPr>
          <p:cNvPr id="1557" name="pasted-image.pdf"/>
          <p:cNvPicPr>
            <a:picLocks noChangeAspect="1"/>
          </p:cNvPicPr>
          <p:nvPr/>
        </p:nvPicPr>
        <p:blipFill>
          <a:blip r:embed="rId21">
            <a:extLst/>
          </a:blip>
          <a:srcRect r="54219"/>
          <a:stretch>
            <a:fillRect/>
          </a:stretch>
        </p:blipFill>
        <p:spPr>
          <a:xfrm>
            <a:off x="4401252" y="6947439"/>
            <a:ext cx="3523369" cy="927101"/>
          </a:xfrm>
          <a:prstGeom prst="rect">
            <a:avLst/>
          </a:prstGeom>
          <a:ln w="12700"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94" name="Image 1593"/>
          <p:cNvPicPr>
            <a:picLocks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212675" y="5146984"/>
            <a:ext cx="2209698" cy="1588282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559" name="Shape 1559"/>
          <p:cNvSpPr/>
          <p:nvPr/>
        </p:nvSpPr>
        <p:spPr>
          <a:xfrm>
            <a:off x="1510007" y="5782036"/>
            <a:ext cx="699872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2000" spc="159">
                <a:solidFill>
                  <a:srgbClr val="00CF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1=1 !</a:t>
            </a:r>
          </a:p>
        </p:txBody>
      </p:sp>
      <p:pic>
        <p:nvPicPr>
          <p:cNvPr id="1560" name="pasted-image.pdf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4401252" y="6946578"/>
            <a:ext cx="7696201" cy="927101"/>
          </a:xfrm>
          <a:prstGeom prst="rect">
            <a:avLst/>
          </a:prstGeom>
          <a:ln w="12700"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561" name="Shape 1561"/>
          <p:cNvSpPr/>
          <p:nvPr/>
        </p:nvSpPr>
        <p:spPr>
          <a:xfrm>
            <a:off x="4308039" y="5143398"/>
            <a:ext cx="1639360" cy="139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génération 0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prompt</a:t>
            </a:r>
            <a:r>
              <a:rPr sz="1800" baseline="-5999"/>
              <a:t>0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précurseur</a:t>
            </a:r>
            <a:r>
              <a:rPr sz="1800" baseline="-5999"/>
              <a:t>0</a:t>
            </a:r>
          </a:p>
        </p:txBody>
      </p:sp>
      <p:sp>
        <p:nvSpPr>
          <p:cNvPr id="1562" name="Shape 1562"/>
          <p:cNvSpPr/>
          <p:nvPr/>
        </p:nvSpPr>
        <p:spPr>
          <a:xfrm>
            <a:off x="6345248" y="5143398"/>
            <a:ext cx="1639360" cy="139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génération 1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prompt</a:t>
            </a:r>
            <a:r>
              <a:rPr sz="1800" baseline="-5999"/>
              <a:t>1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précurseur</a:t>
            </a:r>
            <a:r>
              <a:rPr sz="1800" baseline="-5999"/>
              <a:t>1</a:t>
            </a:r>
          </a:p>
        </p:txBody>
      </p:sp>
      <p:sp>
        <p:nvSpPr>
          <p:cNvPr id="1563" name="Shape 1563"/>
          <p:cNvSpPr/>
          <p:nvPr/>
        </p:nvSpPr>
        <p:spPr>
          <a:xfrm>
            <a:off x="6184373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2800"/>
          </a:p>
        </p:txBody>
      </p:sp>
      <p:sp>
        <p:nvSpPr>
          <p:cNvPr id="1564" name="Shape 1564"/>
          <p:cNvSpPr/>
          <p:nvPr/>
        </p:nvSpPr>
        <p:spPr>
          <a:xfrm>
            <a:off x="8249352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2800"/>
          </a:p>
        </p:txBody>
      </p:sp>
      <p:sp>
        <p:nvSpPr>
          <p:cNvPr id="1565" name="Shape 1565"/>
          <p:cNvSpPr/>
          <p:nvPr/>
        </p:nvSpPr>
        <p:spPr>
          <a:xfrm>
            <a:off x="10314332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2800"/>
          </a:p>
        </p:txBody>
      </p:sp>
      <p:sp>
        <p:nvSpPr>
          <p:cNvPr id="1566" name="Shape 1566"/>
          <p:cNvSpPr/>
          <p:nvPr/>
        </p:nvSpPr>
        <p:spPr>
          <a:xfrm>
            <a:off x="1308949" y="6996152"/>
            <a:ext cx="2603116" cy="661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6" extrusionOk="0">
                <a:moveTo>
                  <a:pt x="0" y="21328"/>
                </a:moveTo>
                <a:cubicBezTo>
                  <a:pt x="1549" y="21266"/>
                  <a:pt x="3098" y="20994"/>
                  <a:pt x="4642" y="20511"/>
                </a:cubicBezTo>
                <a:cubicBezTo>
                  <a:pt x="6222" y="20017"/>
                  <a:pt x="7859" y="19185"/>
                  <a:pt x="9071" y="15192"/>
                </a:cubicBezTo>
                <a:cubicBezTo>
                  <a:pt x="10022" y="12057"/>
                  <a:pt x="10549" y="7360"/>
                  <a:pt x="11512" y="4276"/>
                </a:cubicBezTo>
                <a:cubicBezTo>
                  <a:pt x="12617" y="734"/>
                  <a:pt x="14086" y="-184"/>
                  <a:pt x="15517" y="29"/>
                </a:cubicBezTo>
                <a:cubicBezTo>
                  <a:pt x="16675" y="202"/>
                  <a:pt x="17865" y="1180"/>
                  <a:pt x="18643" y="4510"/>
                </a:cubicBezTo>
                <a:cubicBezTo>
                  <a:pt x="19202" y="6899"/>
                  <a:pt x="19429" y="10110"/>
                  <a:pt x="19799" y="12990"/>
                </a:cubicBezTo>
                <a:cubicBezTo>
                  <a:pt x="20224" y="16304"/>
                  <a:pt x="20841" y="19188"/>
                  <a:pt x="21600" y="21416"/>
                </a:cubicBezTo>
              </a:path>
            </a:pathLst>
          </a:custGeom>
          <a:ln w="25400">
            <a:solidFill>
              <a:srgbClr val="E87064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67" name="Shape 1567"/>
          <p:cNvSpPr/>
          <p:nvPr/>
        </p:nvSpPr>
        <p:spPr>
          <a:xfrm>
            <a:off x="1082099" y="7657099"/>
            <a:ext cx="3043645" cy="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68" name="Shape 1568"/>
          <p:cNvSpPr/>
          <p:nvPr/>
        </p:nvSpPr>
        <p:spPr>
          <a:xfrm flipV="1">
            <a:off x="1088222" y="6206611"/>
            <a:ext cx="1" cy="1455367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69" name="Shape 1569"/>
          <p:cNvSpPr/>
          <p:nvPr/>
        </p:nvSpPr>
        <p:spPr>
          <a:xfrm>
            <a:off x="1234233" y="6698143"/>
            <a:ext cx="2765080" cy="962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37"/>
                </a:moveTo>
                <a:lnTo>
                  <a:pt x="12399" y="21516"/>
                </a:lnTo>
                <a:lnTo>
                  <a:pt x="12433" y="188"/>
                </a:lnTo>
                <a:lnTo>
                  <a:pt x="17789" y="0"/>
                </a:lnTo>
                <a:lnTo>
                  <a:pt x="17747" y="21529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DABFA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70" name="Shape 1570"/>
          <p:cNvSpPr/>
          <p:nvPr/>
        </p:nvSpPr>
        <p:spPr>
          <a:xfrm>
            <a:off x="1232749" y="7110634"/>
            <a:ext cx="2699606" cy="54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48" extrusionOk="0">
                <a:moveTo>
                  <a:pt x="0" y="20248"/>
                </a:moveTo>
                <a:cubicBezTo>
                  <a:pt x="1992" y="19304"/>
                  <a:pt x="3945" y="17056"/>
                  <a:pt x="5802" y="13570"/>
                </a:cubicBezTo>
                <a:cubicBezTo>
                  <a:pt x="7116" y="11102"/>
                  <a:pt x="8371" y="8032"/>
                  <a:pt x="9631" y="5017"/>
                </a:cubicBezTo>
                <a:cubicBezTo>
                  <a:pt x="10233" y="3577"/>
                  <a:pt x="10838" y="2144"/>
                  <a:pt x="11486" y="1232"/>
                </a:cubicBezTo>
                <a:cubicBezTo>
                  <a:pt x="13321" y="-1352"/>
                  <a:pt x="15280" y="331"/>
                  <a:pt x="16987" y="4410"/>
                </a:cubicBezTo>
                <a:cubicBezTo>
                  <a:pt x="17763" y="6264"/>
                  <a:pt x="18481" y="8589"/>
                  <a:pt x="19180" y="11018"/>
                </a:cubicBezTo>
                <a:cubicBezTo>
                  <a:pt x="20012" y="13913"/>
                  <a:pt x="20820" y="16961"/>
                  <a:pt x="21600" y="20156"/>
                </a:cubicBezTo>
              </a:path>
            </a:pathLst>
          </a:custGeom>
          <a:ln w="25400">
            <a:solidFill>
              <a:srgbClr val="E78153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71" name="Shape 1571"/>
          <p:cNvSpPr/>
          <p:nvPr/>
        </p:nvSpPr>
        <p:spPr>
          <a:xfrm>
            <a:off x="1270849" y="7198294"/>
            <a:ext cx="2699606" cy="450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extrusionOk="0">
                <a:moveTo>
                  <a:pt x="0" y="21587"/>
                </a:moveTo>
                <a:cubicBezTo>
                  <a:pt x="900" y="18107"/>
                  <a:pt x="1841" y="14962"/>
                  <a:pt x="2815" y="12176"/>
                </a:cubicBezTo>
                <a:cubicBezTo>
                  <a:pt x="3899" y="9079"/>
                  <a:pt x="5022" y="6438"/>
                  <a:pt x="6182" y="4403"/>
                </a:cubicBezTo>
                <a:cubicBezTo>
                  <a:pt x="7759" y="1634"/>
                  <a:pt x="9388" y="14"/>
                  <a:pt x="11032" y="0"/>
                </a:cubicBezTo>
                <a:cubicBezTo>
                  <a:pt x="12572" y="-13"/>
                  <a:pt x="14100" y="1388"/>
                  <a:pt x="15578" y="3820"/>
                </a:cubicBezTo>
                <a:cubicBezTo>
                  <a:pt x="16833" y="5887"/>
                  <a:pt x="18041" y="8685"/>
                  <a:pt x="19177" y="12240"/>
                </a:cubicBezTo>
                <a:cubicBezTo>
                  <a:pt x="20033" y="14917"/>
                  <a:pt x="20843" y="18009"/>
                  <a:pt x="21600" y="21479"/>
                </a:cubicBezTo>
              </a:path>
            </a:pathLst>
          </a:custGeom>
          <a:ln w="25400">
            <a:solidFill>
              <a:srgbClr val="E799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72" name="Shape 1572"/>
          <p:cNvSpPr/>
          <p:nvPr/>
        </p:nvSpPr>
        <p:spPr>
          <a:xfrm>
            <a:off x="2183952" y="7734142"/>
            <a:ext cx="862672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Position</a:t>
            </a:r>
          </a:p>
        </p:txBody>
      </p:sp>
      <p:sp>
        <p:nvSpPr>
          <p:cNvPr id="1573" name="Shape 1573"/>
          <p:cNvSpPr/>
          <p:nvPr/>
        </p:nvSpPr>
        <p:spPr>
          <a:xfrm rot="16214612">
            <a:off x="7650" y="6746642"/>
            <a:ext cx="141482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Nombre de sources</a:t>
            </a:r>
          </a:p>
        </p:txBody>
      </p:sp>
      <p:sp>
        <p:nvSpPr>
          <p:cNvPr id="1574" name="Shape 1574"/>
          <p:cNvSpPr/>
          <p:nvPr/>
        </p:nvSpPr>
        <p:spPr>
          <a:xfrm>
            <a:off x="8410228" y="5143398"/>
            <a:ext cx="1639360" cy="139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génération 2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prompt</a:t>
            </a:r>
            <a:r>
              <a:rPr sz="1800" baseline="-5999"/>
              <a:t>2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précurseur</a:t>
            </a:r>
            <a:r>
              <a:rPr sz="1800" baseline="-5999"/>
              <a:t>2</a:t>
            </a:r>
          </a:p>
        </p:txBody>
      </p:sp>
      <p:sp>
        <p:nvSpPr>
          <p:cNvPr id="1575" name="Shape 1575"/>
          <p:cNvSpPr/>
          <p:nvPr/>
        </p:nvSpPr>
        <p:spPr>
          <a:xfrm>
            <a:off x="2688372" y="6353983"/>
            <a:ext cx="97629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retardé</a:t>
            </a:r>
          </a:p>
        </p:txBody>
      </p:sp>
      <p:grpSp>
        <p:nvGrpSpPr>
          <p:cNvPr id="1584" name="Group 1584"/>
          <p:cNvGrpSpPr/>
          <p:nvPr/>
        </p:nvGrpSpPr>
        <p:grpSpPr>
          <a:xfrm>
            <a:off x="4624088" y="1366714"/>
            <a:ext cx="3452228" cy="2970111"/>
            <a:chOff x="11593" y="-26995"/>
            <a:chExt cx="3452227" cy="2970109"/>
          </a:xfrm>
        </p:grpSpPr>
        <p:sp>
          <p:nvSpPr>
            <p:cNvPr id="1576" name="Shape 1576"/>
            <p:cNvSpPr/>
            <p:nvPr/>
          </p:nvSpPr>
          <p:spPr>
            <a:xfrm>
              <a:off x="488678" y="1698781"/>
              <a:ext cx="2217786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20000"/>
                </a:lnSpc>
                <a:defRPr sz="2200" b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000" i="1"/>
                <a:t>k</a:t>
              </a:r>
              <a:r>
                <a:rPr sz="2000"/>
                <a:t>=1</a:t>
              </a:r>
            </a:p>
            <a:p>
              <a:pPr>
                <a:lnSpc>
                  <a:spcPct val="120000"/>
                </a:lnSpc>
                <a:defRPr sz="2200" b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000" i="1"/>
                <a:t>k</a:t>
              </a:r>
              <a:r>
                <a:rPr sz="2000" i="1" baseline="-5999"/>
                <a:t>p</a:t>
              </a:r>
              <a:r>
                <a:rPr sz="2000"/>
                <a:t>=0.5 et </a:t>
              </a:r>
              <a:r>
                <a:rPr sz="2000" i="1"/>
                <a:t>β</a:t>
              </a:r>
              <a:r>
                <a:rPr sz="2000"/>
                <a:t>=0.5</a:t>
              </a:r>
            </a:p>
          </p:txBody>
        </p:sp>
        <p:sp>
          <p:nvSpPr>
            <p:cNvPr id="1577" name="Shape 1577"/>
            <p:cNvSpPr/>
            <p:nvPr/>
          </p:nvSpPr>
          <p:spPr>
            <a:xfrm>
              <a:off x="776697" y="-26995"/>
              <a:ext cx="1940017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neutron prompt</a:t>
              </a:r>
            </a:p>
          </p:txBody>
        </p:sp>
        <p:sp>
          <p:nvSpPr>
            <p:cNvPr id="1578" name="Shape 1578"/>
            <p:cNvSpPr/>
            <p:nvPr/>
          </p:nvSpPr>
          <p:spPr>
            <a:xfrm>
              <a:off x="446156" y="59037"/>
              <a:ext cx="279055" cy="27905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579" name="Shape 1579"/>
            <p:cNvSpPr/>
            <p:nvPr/>
          </p:nvSpPr>
          <p:spPr>
            <a:xfrm>
              <a:off x="793898" y="414801"/>
              <a:ext cx="1972334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neutron retardé</a:t>
              </a:r>
            </a:p>
          </p:txBody>
        </p:sp>
        <p:sp>
          <p:nvSpPr>
            <p:cNvPr id="1580" name="Shape 1580"/>
            <p:cNvSpPr/>
            <p:nvPr/>
          </p:nvSpPr>
          <p:spPr>
            <a:xfrm>
              <a:off x="437939" y="484552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793898" y="857213"/>
              <a:ext cx="1856405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E82C05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gerbe prompte</a:t>
              </a:r>
            </a:p>
          </p:txBody>
        </p:sp>
        <p:sp>
          <p:nvSpPr>
            <p:cNvPr id="1582" name="Shape 1582"/>
            <p:cNvSpPr/>
            <p:nvPr/>
          </p:nvSpPr>
          <p:spPr>
            <a:xfrm>
              <a:off x="403913" y="1261786"/>
              <a:ext cx="2839751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3440FF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gerbe issue de retardé</a:t>
              </a:r>
            </a:p>
          </p:txBody>
        </p:sp>
        <p:sp>
          <p:nvSpPr>
            <p:cNvPr id="1583" name="Shape 1583"/>
            <p:cNvSpPr/>
            <p:nvPr/>
          </p:nvSpPr>
          <p:spPr>
            <a:xfrm>
              <a:off x="11593" y="2545056"/>
              <a:ext cx="3452227" cy="398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1800" i="1" spc="144">
                  <a:solidFill>
                    <a:srgbClr val="5A5F5E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600"/>
                <a:t>non réaliste / pour comprendre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00144 -0.000072" pathEditMode="relative">
                                      <p:cBhvr>
                                        <p:cTn id="30" dur="5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144 -0.000072 L -0.051268 -0.039397" pathEditMode="relative">
                                      <p:cBhvr>
                                        <p:cTn id="39" dur="5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3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3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ntr" fill="hold" grpId="44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00"/>
                            </p:stCondLst>
                            <p:childTnLst>
                              <p:par>
                                <p:cTn id="150" presetID="9" presetClass="entr" fill="hold" grpId="45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400"/>
                            </p:stCondLst>
                            <p:childTnLst>
                              <p:par>
                                <p:cTn id="154" presetID="9" presetClass="entr" fill="hold" grpId="46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4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fill="hold"/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4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4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5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5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5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5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5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5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5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5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5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5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6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6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6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6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6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6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6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6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6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7" grpId="5" animBg="1" advAuto="0"/>
      <p:bldP spid="1368" grpId="10" animBg="1" advAuto="0"/>
      <p:bldP spid="1380" grpId="2" animBg="1" advAuto="0"/>
      <p:bldP spid="1414" grpId="4" animBg="1" advAuto="0"/>
      <p:bldP spid="1448" grpId="6" animBg="1" advAuto="0"/>
      <p:bldP spid="1515" grpId="8" animBg="1" advAuto="0"/>
      <p:bldP spid="1523" grpId="1" animBg="1" advAuto="0"/>
      <p:bldP spid="1524" grpId="33" animBg="1" advAuto="0"/>
      <p:bldP spid="1524" grpId="54" animBg="1" advAuto="0"/>
      <p:bldP spid="1525" grpId="36" animBg="1" advAuto="0"/>
      <p:bldP spid="1525" grpId="59" animBg="1" advAuto="0"/>
      <p:bldP spid="1526" grpId="26" animBg="1" advAuto="0"/>
      <p:bldP spid="1527" grpId="51" animBg="1" advAuto="0"/>
      <p:bldP spid="1528" grpId="50" animBg="1" advAuto="0"/>
      <p:bldP spid="1529" grpId="31" animBg="1" advAuto="0"/>
      <p:bldP spid="1529" grpId="58" animBg="1" advAuto="0"/>
      <p:bldP spid="1530" grpId="32" animBg="1" advAuto="0"/>
      <p:bldP spid="1530" grpId="57" animBg="1" advAuto="0"/>
      <p:bldP spid="1531" grpId="35" animBg="1" advAuto="0"/>
      <p:bldP spid="1531" grpId="56" animBg="1" advAuto="0"/>
      <p:bldP spid="1532" grpId="34" animBg="1" advAuto="0"/>
      <p:bldP spid="1532" grpId="55" animBg="1" advAuto="0"/>
      <p:bldP spid="1540" grpId="49" animBg="1" advAuto="0"/>
      <p:bldP spid="1544" grpId="21" animBg="1" advAuto="0"/>
      <p:bldP spid="1545" grpId="12" animBg="1" advAuto="0"/>
      <p:bldP spid="1546" grpId="20" animBg="1" advAuto="0"/>
      <p:bldP spid="1585" grpId="13" animBg="1" advAuto="0"/>
      <p:bldP spid="1586" grpId="22" animBg="1" advAuto="0"/>
      <p:bldP spid="1587" grpId="30" animBg="1" advAuto="0"/>
      <p:bldP spid="1588" grpId="23" animBg="1" advAuto="0"/>
      <p:bldP spid="1589" grpId="27" animBg="1" advAuto="0"/>
      <p:bldP spid="1590" grpId="24" animBg="1" advAuto="0"/>
      <p:bldP spid="1591" grpId="28" animBg="1" advAuto="0"/>
      <p:bldP spid="1592" grpId="25" animBg="1" advAuto="0"/>
      <p:bldP spid="1593" grpId="29" animBg="1" advAuto="0"/>
      <p:bldP spid="1556" grpId="11" animBg="1" advAuto="0"/>
      <p:bldP spid="1557" grpId="37" animBg="1" advAuto="0"/>
      <p:bldP spid="1557" grpId="48" animBg="1" advAuto="0"/>
      <p:bldP spid="1594" grpId="52" animBg="1" advAuto="0"/>
      <p:bldP spid="1559" grpId="53" animBg="1" advAuto="0"/>
      <p:bldP spid="1560" grpId="47" animBg="1" advAuto="0"/>
      <p:bldP spid="1561" grpId="19" animBg="1" advAuto="0"/>
      <p:bldP spid="1562" grpId="15" animBg="1" advAuto="0"/>
      <p:bldP spid="1563" grpId="14" animBg="1" advAuto="0"/>
      <p:bldP spid="1564" grpId="16" animBg="1" advAuto="0"/>
      <p:bldP spid="1565" grpId="18" animBg="1" advAuto="0"/>
      <p:bldP spid="1566" grpId="44" animBg="1" advAuto="0"/>
      <p:bldP spid="1566" grpId="62" animBg="1" advAuto="0"/>
      <p:bldP spid="1567" grpId="42" animBg="1" advAuto="0"/>
      <p:bldP spid="1567" grpId="65" animBg="1" advAuto="0"/>
      <p:bldP spid="1568" grpId="43" animBg="1" advAuto="0"/>
      <p:bldP spid="1568" grpId="61" animBg="1" advAuto="0"/>
      <p:bldP spid="1569" grpId="39" animBg="1" advAuto="0"/>
      <p:bldP spid="1569" grpId="60" animBg="1" advAuto="0"/>
      <p:bldP spid="1570" grpId="45" animBg="1" advAuto="0"/>
      <p:bldP spid="1570" grpId="63" animBg="1" advAuto="0"/>
      <p:bldP spid="1571" grpId="46" animBg="1" advAuto="0"/>
      <p:bldP spid="1571" grpId="64" animBg="1" advAuto="0"/>
      <p:bldP spid="1572" grpId="41" animBg="1" advAuto="0"/>
      <p:bldP spid="1572" grpId="67" animBg="1" advAuto="0"/>
      <p:bldP spid="1573" grpId="40" animBg="1" advAuto="0"/>
      <p:bldP spid="1573" grpId="66" animBg="1" advAuto="0"/>
      <p:bldP spid="1574" grpId="17" animBg="1" advAuto="0"/>
      <p:bldP spid="1575" grpId="38" animBg="1" advAuto="0"/>
      <p:bldP spid="1575" grpId="68" animBg="1" advAuto="0"/>
      <p:bldP spid="1584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 14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1028559"/>
            <a:ext cx="11658114" cy="50941"/>
          </a:xfrm>
          <a:prstGeom prst="rect">
            <a:avLst/>
          </a:prstGeom>
        </p:spPr>
      </p:pic>
      <p:sp>
        <p:nvSpPr>
          <p:cNvPr id="146" name="Shape 146"/>
          <p:cNvSpPr/>
          <p:nvPr/>
        </p:nvSpPr>
        <p:spPr>
          <a:xfrm>
            <a:off x="2972711" y="28132"/>
            <a:ext cx="7059378" cy="99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t>Sommaire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2562052" y="2237025"/>
            <a:ext cx="6766228" cy="581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7078" indent="-477078" algn="l">
              <a:buSzPct val="100000"/>
              <a:buAutoNum type="romanUcPeriod"/>
              <a:defRPr sz="2700" cap="small">
                <a:solidFill>
                  <a:srgbClr val="000000"/>
                </a:solidFill>
              </a:defRPr>
            </a:pPr>
            <a:r>
              <a:t>Cadre</a:t>
            </a:r>
            <a:br/>
            <a:r>
              <a:rPr sz="2200"/>
              <a:t>- Les réacteurs nucléaires</a:t>
            </a:r>
            <a:br>
              <a:rPr sz="2200"/>
            </a:br>
            <a:r>
              <a:rPr sz="2200"/>
              <a:t>- Objectifs de ce travail</a:t>
            </a:r>
            <a:br>
              <a:rPr sz="2200"/>
            </a:br>
            <a:endParaRPr sz="22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808785"/>
                </a:solidFill>
              </a:defRPr>
            </a:pPr>
            <a:r>
              <a:t>Elements de physique</a:t>
            </a:r>
            <a:r>
              <a:rPr sz="2200"/>
              <a:t/>
            </a:r>
            <a:br>
              <a:rPr sz="2200"/>
            </a:br>
            <a:r>
              <a:rPr sz="2200"/>
              <a:t>- thermohydraulique</a:t>
            </a:r>
            <a:br>
              <a:rPr sz="2200"/>
            </a:br>
            <a:r>
              <a:rPr sz="2200"/>
              <a:t>- neutronique</a:t>
            </a:r>
            <a:br>
              <a:rPr sz="2200"/>
            </a:br>
            <a:endParaRPr sz="22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808785"/>
                </a:solidFill>
              </a:defRPr>
            </a:pPr>
            <a:r>
              <a:t>Considérations neutroniques</a:t>
            </a:r>
            <a:r>
              <a:rPr sz="2200"/>
              <a:t/>
            </a:r>
            <a:br>
              <a:rPr sz="2200"/>
            </a:br>
            <a:r>
              <a:rPr sz="2200"/>
              <a:t>- Décomposition du flux neutronique</a:t>
            </a:r>
            <a:br>
              <a:rPr sz="2200"/>
            </a:br>
            <a:r>
              <a:rPr sz="2200"/>
              <a:t>- Approche Transient Fission Matrix</a:t>
            </a:r>
            <a:r>
              <a:t> </a:t>
            </a:r>
            <a:r>
              <a:rPr sz="2200"/>
              <a:t/>
            </a:r>
            <a:br>
              <a:rPr sz="2200"/>
            </a:br>
            <a:r>
              <a:rPr sz="2200"/>
              <a:t>- Validation : experience Flattop</a:t>
            </a:r>
          </a:p>
          <a:p>
            <a:pPr algn="l">
              <a:defRPr sz="2700" cap="small">
                <a:solidFill>
                  <a:srgbClr val="808785"/>
                </a:solidFill>
              </a:defRPr>
            </a:pPr>
            <a:endParaRPr sz="2200"/>
          </a:p>
          <a:p>
            <a:pPr marL="477078" indent="-477078" algn="l">
              <a:buSzPct val="100000"/>
              <a:buAutoNum type="romanUcPeriod" startAt="4"/>
              <a:defRPr sz="2700" cap="small">
                <a:solidFill>
                  <a:srgbClr val="808785"/>
                </a:solidFill>
              </a:defRPr>
            </a:pPr>
            <a:r>
              <a:t>Application au couplage - MSFR</a:t>
            </a:r>
            <a:r>
              <a:rPr sz="2200"/>
              <a:t/>
            </a:r>
            <a:br>
              <a:rPr sz="2200"/>
            </a:br>
            <a:r>
              <a:rPr sz="2200"/>
              <a:t>- Interpolation des matrices de fission</a:t>
            </a:r>
            <a:br>
              <a:rPr sz="2200"/>
            </a:br>
            <a:r>
              <a:rPr sz="2200"/>
              <a:t>- Strategie générale du couplage</a:t>
            </a:r>
            <a:br>
              <a:rPr sz="2200"/>
            </a:br>
            <a:r>
              <a:rPr sz="2200"/>
              <a:t>- Etude de transitoires du MSFR</a:t>
            </a:r>
          </a:p>
        </p:txBody>
      </p:sp>
      <p:sp>
        <p:nvSpPr>
          <p:cNvPr id="149" name="Shape 149"/>
          <p:cNvSpPr/>
          <p:nvPr/>
        </p:nvSpPr>
        <p:spPr>
          <a:xfrm rot="20315859">
            <a:off x="9283886" y="24431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000000"/>
                </a:solidFill>
              </a:defRPr>
            </a:lvl1pPr>
          </a:lstStyle>
          <a:p>
            <a:r>
              <a:t>Introduction</a:t>
            </a:r>
          </a:p>
        </p:txBody>
      </p:sp>
      <p:sp>
        <p:nvSpPr>
          <p:cNvPr id="150" name="Shape 150"/>
          <p:cNvSpPr/>
          <p:nvPr/>
        </p:nvSpPr>
        <p:spPr>
          <a:xfrm rot="20315859">
            <a:off x="9108031" y="4985577"/>
            <a:ext cx="27753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200" dirty="0" err="1"/>
              <a:t>Développement</a:t>
            </a:r>
            <a:r>
              <a:rPr sz="2200" dirty="0"/>
              <a:t> de </a:t>
            </a:r>
            <a:r>
              <a:rPr sz="2200" dirty="0" err="1"/>
              <a:t>modèles</a:t>
            </a:r>
            <a:r>
              <a:rPr sz="2200" dirty="0"/>
              <a:t> </a:t>
            </a:r>
            <a:r>
              <a:rPr sz="2200" dirty="0" err="1"/>
              <a:t>neutroniques</a:t>
            </a:r>
            <a:endParaRPr sz="2200" dirty="0"/>
          </a:p>
        </p:txBody>
      </p:sp>
      <p:sp>
        <p:nvSpPr>
          <p:cNvPr id="151" name="Shape 151"/>
          <p:cNvSpPr/>
          <p:nvPr/>
        </p:nvSpPr>
        <p:spPr>
          <a:xfrm rot="20315859">
            <a:off x="9246006" y="6710411"/>
            <a:ext cx="277530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200"/>
              <a:t>Application dans le cadre de couplage à la thermohydraulique</a:t>
            </a:r>
          </a:p>
        </p:txBody>
      </p:sp>
      <p:sp>
        <p:nvSpPr>
          <p:cNvPr id="152" name="Shape 152"/>
          <p:cNvSpPr/>
          <p:nvPr/>
        </p:nvSpPr>
        <p:spPr>
          <a:xfrm rot="20315859">
            <a:off x="9283886" y="37660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200"/>
              <a:t>Boîte à outils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Group 1598"/>
          <p:cNvGrpSpPr/>
          <p:nvPr/>
        </p:nvGrpSpPr>
        <p:grpSpPr>
          <a:xfrm>
            <a:off x="6378054" y="3675885"/>
            <a:ext cx="1025495" cy="390193"/>
            <a:chOff x="0" y="0"/>
            <a:chExt cx="1025493" cy="390192"/>
          </a:xfrm>
        </p:grpSpPr>
        <p:sp>
          <p:nvSpPr>
            <p:cNvPr id="1597" name="Shape 1597"/>
            <p:cNvSpPr/>
            <p:nvPr/>
          </p:nvSpPr>
          <p:spPr>
            <a:xfrm>
              <a:off x="19050" y="19050"/>
              <a:ext cx="987394" cy="352093"/>
            </a:xfrm>
            <a:prstGeom prst="rect">
              <a:avLst/>
            </a:prstGeom>
            <a:solidFill>
              <a:srgbClr val="FFFFFF">
                <a:alpha val="53089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596" name="Image 1595"/>
            <p:cNvPicPr>
              <a:picLocks/>
            </p:cNvPicPr>
            <p:nvPr/>
          </p:nvPicPr>
          <p:blipFill>
            <a:blip r:embed="rId2">
              <a:alphaModFix amt="53089"/>
              <a:extLst/>
            </a:blip>
            <a:stretch>
              <a:fillRect/>
            </a:stretch>
          </p:blipFill>
          <p:spPr>
            <a:xfrm>
              <a:off x="0" y="0"/>
              <a:ext cx="1025494" cy="390193"/>
            </a:xfrm>
            <a:prstGeom prst="rect">
              <a:avLst/>
            </a:prstGeom>
            <a:effectLst/>
          </p:spPr>
        </p:pic>
      </p:grpSp>
      <p:pic>
        <p:nvPicPr>
          <p:cNvPr id="1600" name="Image 159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1602" name="Shape 1602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 dirty="0" err="1"/>
              <a:t>Considérations</a:t>
            </a:r>
            <a:r>
              <a:rPr sz="2800" dirty="0"/>
              <a:t> </a:t>
            </a:r>
            <a:r>
              <a:rPr sz="2800" dirty="0" err="1"/>
              <a:t>neutroniques</a:t>
            </a:r>
            <a:r>
              <a:rPr sz="2800" dirty="0"/>
              <a:t> - </a:t>
            </a:r>
            <a:r>
              <a:rPr sz="2800" dirty="0" err="1">
                <a:solidFill>
                  <a:srgbClr val="5A5F5E"/>
                </a:solidFill>
              </a:rPr>
              <a:t>Décomposition</a:t>
            </a:r>
            <a:r>
              <a:rPr sz="2800" dirty="0">
                <a:solidFill>
                  <a:srgbClr val="5A5F5E"/>
                </a:solidFill>
              </a:rPr>
              <a:t> du flux </a:t>
            </a:r>
            <a:r>
              <a:rPr sz="2800" dirty="0" err="1">
                <a:solidFill>
                  <a:srgbClr val="5A5F5E"/>
                </a:solidFill>
              </a:rPr>
              <a:t>neutronique</a:t>
            </a:r>
            <a:endParaRPr sz="2800" dirty="0">
              <a:solidFill>
                <a:srgbClr val="5A5F5E"/>
              </a:solidFill>
            </a:endParaRPr>
          </a:p>
        </p:txBody>
      </p:sp>
      <p:sp>
        <p:nvSpPr>
          <p:cNvPr id="1603" name="Shape 1603"/>
          <p:cNvSpPr/>
          <p:nvPr/>
        </p:nvSpPr>
        <p:spPr>
          <a:xfrm>
            <a:off x="1418166" y="917038"/>
            <a:ext cx="1016846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Problématique : comment obtenir une image correcte du flux neutronique ?</a:t>
            </a:r>
          </a:p>
        </p:txBody>
      </p:sp>
      <p:sp>
        <p:nvSpPr>
          <p:cNvPr id="1605" name="Shape 1605"/>
          <p:cNvSpPr/>
          <p:nvPr/>
        </p:nvSpPr>
        <p:spPr>
          <a:xfrm>
            <a:off x="8538532" y="2038672"/>
            <a:ext cx="3745893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t>Dans un réacteur critique, tous les neutrons descendent d’un neutron retardé</a:t>
            </a:r>
          </a:p>
        </p:txBody>
      </p:sp>
      <p:grpSp>
        <p:nvGrpSpPr>
          <p:cNvPr id="1609" name="Group 1609"/>
          <p:cNvGrpSpPr/>
          <p:nvPr/>
        </p:nvGrpSpPr>
        <p:grpSpPr>
          <a:xfrm>
            <a:off x="7887467" y="1489924"/>
            <a:ext cx="660081" cy="2202238"/>
            <a:chOff x="-42207" y="-19050"/>
            <a:chExt cx="660079" cy="2202237"/>
          </a:xfrm>
        </p:grpSpPr>
        <p:pic>
          <p:nvPicPr>
            <p:cNvPr id="1606" name="Image 1605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2208" y="863627"/>
              <a:ext cx="660081" cy="396627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1607" name="Image 1606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5400042">
              <a:off x="-1101093" y="1063005"/>
              <a:ext cx="2202238" cy="38127"/>
            </a:xfrm>
            <a:prstGeom prst="rect">
              <a:avLst/>
            </a:prstGeom>
            <a:effectLst/>
          </p:spPr>
        </p:pic>
      </p:grpSp>
      <p:pic>
        <p:nvPicPr>
          <p:cNvPr id="161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997084" y="-1166334"/>
            <a:ext cx="736601" cy="279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1" name="Group 1621"/>
          <p:cNvGrpSpPr/>
          <p:nvPr/>
        </p:nvGrpSpPr>
        <p:grpSpPr>
          <a:xfrm>
            <a:off x="1569777" y="1582847"/>
            <a:ext cx="279055" cy="1920720"/>
            <a:chOff x="0" y="0"/>
            <a:chExt cx="279054" cy="1920719"/>
          </a:xfrm>
        </p:grpSpPr>
        <p:sp>
          <p:nvSpPr>
            <p:cNvPr id="1615" name="Shape 1615"/>
            <p:cNvSpPr/>
            <p:nvPr/>
          </p:nvSpPr>
          <p:spPr>
            <a:xfrm>
              <a:off x="0" y="1641665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6" name="Shape 1616"/>
            <p:cNvSpPr/>
            <p:nvPr/>
          </p:nvSpPr>
          <p:spPr>
            <a:xfrm>
              <a:off x="0" y="1316447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7" name="Shape 1617"/>
            <p:cNvSpPr/>
            <p:nvPr/>
          </p:nvSpPr>
          <p:spPr>
            <a:xfrm>
              <a:off x="0" y="99123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0" y="666013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9" name="Shape 1619"/>
            <p:cNvSpPr/>
            <p:nvPr/>
          </p:nvSpPr>
          <p:spPr>
            <a:xfrm>
              <a:off x="0" y="340796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0" name="Shape 1620"/>
            <p:cNvSpPr/>
            <p:nvPr/>
          </p:nvSpPr>
          <p:spPr>
            <a:xfrm>
              <a:off x="0" y="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55" name="Group 1655"/>
          <p:cNvGrpSpPr/>
          <p:nvPr/>
        </p:nvGrpSpPr>
        <p:grpSpPr>
          <a:xfrm>
            <a:off x="1511656" y="1504727"/>
            <a:ext cx="1011531" cy="1996824"/>
            <a:chOff x="-35897" y="-35897"/>
            <a:chExt cx="1011530" cy="1996823"/>
          </a:xfrm>
        </p:grpSpPr>
        <p:sp>
          <p:nvSpPr>
            <p:cNvPr id="1622" name="Shape 1622"/>
            <p:cNvSpPr/>
            <p:nvPr/>
          </p:nvSpPr>
          <p:spPr>
            <a:xfrm>
              <a:off x="688362" y="39056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3" name="Shape 1623"/>
            <p:cNvSpPr/>
            <p:nvPr/>
          </p:nvSpPr>
          <p:spPr>
            <a:xfrm>
              <a:off x="680145" y="341205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4" name="Shape 1624"/>
            <p:cNvSpPr/>
            <p:nvPr/>
          </p:nvSpPr>
          <p:spPr>
            <a:xfrm>
              <a:off x="688362" y="71116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5" name="Shape 1625"/>
            <p:cNvSpPr/>
            <p:nvPr/>
          </p:nvSpPr>
          <p:spPr>
            <a:xfrm>
              <a:off x="680145" y="102523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6" name="Shape 1626"/>
            <p:cNvSpPr/>
            <p:nvPr/>
          </p:nvSpPr>
          <p:spPr>
            <a:xfrm>
              <a:off x="688362" y="1351361"/>
              <a:ext cx="279055" cy="279056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680145" y="1665438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632" name="Group 1632"/>
            <p:cNvGrpSpPr/>
            <p:nvPr/>
          </p:nvGrpSpPr>
          <p:grpSpPr>
            <a:xfrm>
              <a:off x="-30709" y="-35898"/>
              <a:ext cx="408005" cy="408675"/>
              <a:chOff x="-35897" y="-35897"/>
              <a:chExt cx="408004" cy="408674"/>
            </a:xfrm>
          </p:grpSpPr>
          <p:pic>
            <p:nvPicPr>
              <p:cNvPr id="1628" name="Image 1627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30" name="Image 1629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37" name="Group 1637"/>
            <p:cNvGrpSpPr/>
            <p:nvPr/>
          </p:nvGrpSpPr>
          <p:grpSpPr>
            <a:xfrm>
              <a:off x="-35898" y="965524"/>
              <a:ext cx="408006" cy="408676"/>
              <a:chOff x="-35897" y="-35897"/>
              <a:chExt cx="408004" cy="408674"/>
            </a:xfrm>
          </p:grpSpPr>
          <p:pic>
            <p:nvPicPr>
              <p:cNvPr id="1633" name="Image 1632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35" name="Image 1634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42" name="Group 1642"/>
            <p:cNvGrpSpPr/>
            <p:nvPr/>
          </p:nvGrpSpPr>
          <p:grpSpPr>
            <a:xfrm>
              <a:off x="-15143" y="1297602"/>
              <a:ext cx="408005" cy="408676"/>
              <a:chOff x="-35897" y="-35897"/>
              <a:chExt cx="408004" cy="408674"/>
            </a:xfrm>
          </p:grpSpPr>
          <p:pic>
            <p:nvPicPr>
              <p:cNvPr id="1638" name="Image 1637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40" name="Image 1639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pic>
          <p:nvPicPr>
            <p:cNvPr id="1643" name="Image 1642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9847452">
              <a:off x="276518" y="345134"/>
              <a:ext cx="463698" cy="38101"/>
            </a:xfrm>
            <a:prstGeom prst="rect">
              <a:avLst/>
            </a:prstGeom>
            <a:effectLst/>
          </p:spPr>
        </p:pic>
        <p:pic>
          <p:nvPicPr>
            <p:cNvPr id="1645" name="Image 1644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312299" y="490985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647" name="Image 1646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351331" y="829493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649" name="Image 1648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311110" y="981262"/>
              <a:ext cx="415888" cy="38101"/>
            </a:xfrm>
            <a:prstGeom prst="rect">
              <a:avLst/>
            </a:prstGeom>
            <a:effectLst/>
          </p:spPr>
        </p:pic>
        <p:pic>
          <p:nvPicPr>
            <p:cNvPr id="1651" name="Image 1650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851">
              <a:off x="320200" y="1794594"/>
              <a:ext cx="329383" cy="38101"/>
            </a:xfrm>
            <a:prstGeom prst="rect">
              <a:avLst/>
            </a:prstGeom>
            <a:effectLst/>
          </p:spPr>
        </p:pic>
        <p:pic>
          <p:nvPicPr>
            <p:cNvPr id="1653" name="Image 1652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9916257">
              <a:off x="292959" y="1644375"/>
              <a:ext cx="414490" cy="38101"/>
            </a:xfrm>
            <a:prstGeom prst="rect">
              <a:avLst/>
            </a:prstGeom>
            <a:effectLst/>
          </p:spPr>
        </p:pic>
      </p:grpSp>
      <p:grpSp>
        <p:nvGrpSpPr>
          <p:cNvPr id="1689" name="Group 1689"/>
          <p:cNvGrpSpPr/>
          <p:nvPr/>
        </p:nvGrpSpPr>
        <p:grpSpPr>
          <a:xfrm>
            <a:off x="2160861" y="1484555"/>
            <a:ext cx="1637158" cy="2024233"/>
            <a:chOff x="-35897" y="-35897"/>
            <a:chExt cx="1637156" cy="2024232"/>
          </a:xfrm>
        </p:grpSpPr>
        <p:sp>
          <p:nvSpPr>
            <p:cNvPr id="1656" name="Shape 1656"/>
            <p:cNvSpPr/>
            <p:nvPr/>
          </p:nvSpPr>
          <p:spPr>
            <a:xfrm>
              <a:off x="612582" y="74556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7" name="Shape 1657"/>
            <p:cNvSpPr/>
            <p:nvPr/>
          </p:nvSpPr>
          <p:spPr>
            <a:xfrm>
              <a:off x="604366" y="1059637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8" name="Shape 1658"/>
            <p:cNvSpPr/>
            <p:nvPr/>
          </p:nvSpPr>
          <p:spPr>
            <a:xfrm>
              <a:off x="623542" y="137877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9" name="Shape 1659"/>
            <p:cNvSpPr/>
            <p:nvPr/>
          </p:nvSpPr>
          <p:spPr>
            <a:xfrm>
              <a:off x="615326" y="1692847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0" name="Shape 1660"/>
            <p:cNvSpPr/>
            <p:nvPr/>
          </p:nvSpPr>
          <p:spPr>
            <a:xfrm>
              <a:off x="1244442" y="751434"/>
              <a:ext cx="279055" cy="279056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1236225" y="1065511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662" name="Image 1661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291118" y="884648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664" name="Image 1663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250897" y="1036418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666" name="Image 1665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23840">
              <a:off x="284253" y="1658200"/>
              <a:ext cx="348212" cy="38101"/>
            </a:xfrm>
            <a:prstGeom prst="rect">
              <a:avLst/>
            </a:prstGeom>
            <a:effectLst/>
          </p:spPr>
        </p:pic>
        <p:pic>
          <p:nvPicPr>
            <p:cNvPr id="1668" name="Image 1667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49900">
              <a:off x="303855" y="1496013"/>
              <a:ext cx="313072" cy="38101"/>
            </a:xfrm>
            <a:prstGeom prst="rect">
              <a:avLst/>
            </a:prstGeom>
            <a:effectLst/>
          </p:spPr>
        </p:pic>
        <p:pic>
          <p:nvPicPr>
            <p:cNvPr id="1670" name="Image 1669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903387" y="875882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672" name="Image 1671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863165" y="1027652"/>
              <a:ext cx="415888" cy="38101"/>
            </a:xfrm>
            <a:prstGeom prst="rect">
              <a:avLst/>
            </a:prstGeom>
            <a:effectLst/>
          </p:spPr>
        </p:pic>
        <p:grpSp>
          <p:nvGrpSpPr>
            <p:cNvPr id="1678" name="Group 1678"/>
            <p:cNvGrpSpPr/>
            <p:nvPr/>
          </p:nvGrpSpPr>
          <p:grpSpPr>
            <a:xfrm>
              <a:off x="-35898" y="-35898"/>
              <a:ext cx="408006" cy="443269"/>
              <a:chOff x="-35897" y="-35897"/>
              <a:chExt cx="408004" cy="443267"/>
            </a:xfrm>
          </p:grpSpPr>
          <p:pic>
            <p:nvPicPr>
              <p:cNvPr id="1674" name="Image 1673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80345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76" name="Image 1675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83" name="Group 1683"/>
            <p:cNvGrpSpPr/>
            <p:nvPr/>
          </p:nvGrpSpPr>
          <p:grpSpPr>
            <a:xfrm>
              <a:off x="560804" y="1287007"/>
              <a:ext cx="408006" cy="408675"/>
              <a:chOff x="-35897" y="-35897"/>
              <a:chExt cx="408004" cy="408674"/>
            </a:xfrm>
          </p:grpSpPr>
          <p:pic>
            <p:nvPicPr>
              <p:cNvPr id="1679" name="Image 1678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81" name="Image 1680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88" name="Group 1688"/>
            <p:cNvGrpSpPr/>
            <p:nvPr/>
          </p:nvGrpSpPr>
          <p:grpSpPr>
            <a:xfrm>
              <a:off x="1193254" y="687093"/>
              <a:ext cx="408006" cy="408675"/>
              <a:chOff x="-35897" y="-35897"/>
              <a:chExt cx="408004" cy="408674"/>
            </a:xfrm>
          </p:grpSpPr>
          <p:pic>
            <p:nvPicPr>
              <p:cNvPr id="1684" name="Image 1683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86" name="Image 1685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1756" name="Group 1756"/>
          <p:cNvGrpSpPr/>
          <p:nvPr/>
        </p:nvGrpSpPr>
        <p:grpSpPr>
          <a:xfrm>
            <a:off x="2183924" y="1590802"/>
            <a:ext cx="2176810" cy="2038219"/>
            <a:chOff x="-35897" y="13769"/>
            <a:chExt cx="2176808" cy="2038217"/>
          </a:xfrm>
        </p:grpSpPr>
        <p:grpSp>
          <p:nvGrpSpPr>
            <p:cNvPr id="1694" name="Group 1694"/>
            <p:cNvGrpSpPr/>
            <p:nvPr/>
          </p:nvGrpSpPr>
          <p:grpSpPr>
            <a:xfrm>
              <a:off x="-35898" y="1571155"/>
              <a:ext cx="408006" cy="408675"/>
              <a:chOff x="-35897" y="-35897"/>
              <a:chExt cx="408004" cy="408674"/>
            </a:xfrm>
          </p:grpSpPr>
          <p:pic>
            <p:nvPicPr>
              <p:cNvPr id="1690" name="Image 1689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92" name="Image 1691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99" name="Group 1699"/>
            <p:cNvGrpSpPr/>
            <p:nvPr/>
          </p:nvGrpSpPr>
          <p:grpSpPr>
            <a:xfrm>
              <a:off x="-35898" y="944157"/>
              <a:ext cx="408006" cy="408675"/>
              <a:chOff x="-35897" y="-35897"/>
              <a:chExt cx="408004" cy="408674"/>
            </a:xfrm>
          </p:grpSpPr>
          <p:pic>
            <p:nvPicPr>
              <p:cNvPr id="1695" name="Image 1694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97" name="Image 1696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704" name="Group 1704"/>
            <p:cNvGrpSpPr/>
            <p:nvPr/>
          </p:nvGrpSpPr>
          <p:grpSpPr>
            <a:xfrm>
              <a:off x="560804" y="964318"/>
              <a:ext cx="408006" cy="408676"/>
              <a:chOff x="-35897" y="-35897"/>
              <a:chExt cx="408004" cy="408674"/>
            </a:xfrm>
          </p:grpSpPr>
          <p:pic>
            <p:nvPicPr>
              <p:cNvPr id="1700" name="Image 1699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702" name="Image 1701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sp>
          <p:nvSpPr>
            <p:cNvPr id="1705" name="Shape 1705"/>
            <p:cNvSpPr/>
            <p:nvPr/>
          </p:nvSpPr>
          <p:spPr>
            <a:xfrm>
              <a:off x="577551" y="13769"/>
              <a:ext cx="279055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6" name="Shape 1706"/>
            <p:cNvSpPr/>
            <p:nvPr/>
          </p:nvSpPr>
          <p:spPr>
            <a:xfrm>
              <a:off x="569334" y="32784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7" name="Shape 1707"/>
            <p:cNvSpPr/>
            <p:nvPr/>
          </p:nvSpPr>
          <p:spPr>
            <a:xfrm>
              <a:off x="1213001" y="13769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8" name="Shape 1708"/>
            <p:cNvSpPr/>
            <p:nvPr/>
          </p:nvSpPr>
          <p:spPr>
            <a:xfrm>
              <a:off x="1204784" y="327846"/>
              <a:ext cx="295489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9" name="Shape 1709"/>
            <p:cNvSpPr/>
            <p:nvPr/>
          </p:nvSpPr>
          <p:spPr>
            <a:xfrm>
              <a:off x="1848452" y="13769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0" name="Shape 1710"/>
            <p:cNvSpPr/>
            <p:nvPr/>
          </p:nvSpPr>
          <p:spPr>
            <a:xfrm>
              <a:off x="1840235" y="32784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1" name="Shape 1711"/>
            <p:cNvSpPr/>
            <p:nvPr/>
          </p:nvSpPr>
          <p:spPr>
            <a:xfrm>
              <a:off x="1848452" y="722444"/>
              <a:ext cx="279055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2" name="Shape 1712"/>
            <p:cNvSpPr/>
            <p:nvPr/>
          </p:nvSpPr>
          <p:spPr>
            <a:xfrm>
              <a:off x="1840235" y="1036521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3" name="Shape 1713"/>
            <p:cNvSpPr/>
            <p:nvPr/>
          </p:nvSpPr>
          <p:spPr>
            <a:xfrm>
              <a:off x="1853640" y="1379826"/>
              <a:ext cx="279056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4" name="Shape 1714"/>
            <p:cNvSpPr/>
            <p:nvPr/>
          </p:nvSpPr>
          <p:spPr>
            <a:xfrm>
              <a:off x="1845424" y="1693903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5" name="Shape 1715"/>
            <p:cNvSpPr/>
            <p:nvPr/>
          </p:nvSpPr>
          <p:spPr>
            <a:xfrm>
              <a:off x="1216395" y="1379827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6" name="Shape 1716"/>
            <p:cNvSpPr/>
            <p:nvPr/>
          </p:nvSpPr>
          <p:spPr>
            <a:xfrm>
              <a:off x="1208178" y="1693903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721" name="Group 1721"/>
            <p:cNvGrpSpPr/>
            <p:nvPr/>
          </p:nvGrpSpPr>
          <p:grpSpPr>
            <a:xfrm>
              <a:off x="529677" y="275953"/>
              <a:ext cx="408006" cy="408675"/>
              <a:chOff x="-35897" y="-35897"/>
              <a:chExt cx="408004" cy="408674"/>
            </a:xfrm>
          </p:grpSpPr>
          <p:pic>
            <p:nvPicPr>
              <p:cNvPr id="1717" name="Image 1716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719" name="Image 1718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726" name="Group 1726"/>
            <p:cNvGrpSpPr/>
            <p:nvPr/>
          </p:nvGrpSpPr>
          <p:grpSpPr>
            <a:xfrm>
              <a:off x="1155710" y="256277"/>
              <a:ext cx="408006" cy="408676"/>
              <a:chOff x="-35897" y="-35897"/>
              <a:chExt cx="408004" cy="408674"/>
            </a:xfrm>
          </p:grpSpPr>
          <p:pic>
            <p:nvPicPr>
              <p:cNvPr id="1722" name="Image 1721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724" name="Image 1723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731" name="Group 1731"/>
            <p:cNvGrpSpPr/>
            <p:nvPr/>
          </p:nvGrpSpPr>
          <p:grpSpPr>
            <a:xfrm>
              <a:off x="1153213" y="1643312"/>
              <a:ext cx="408006" cy="408676"/>
              <a:chOff x="-35897" y="-35897"/>
              <a:chExt cx="408004" cy="408674"/>
            </a:xfrm>
          </p:grpSpPr>
          <p:pic>
            <p:nvPicPr>
              <p:cNvPr id="1727" name="Image 1726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729" name="Image 1728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pic>
          <p:nvPicPr>
            <p:cNvPr id="1732" name="Image 1731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1497788" y="125660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734" name="Image 1733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1457566" y="277430"/>
              <a:ext cx="415888" cy="38101"/>
            </a:xfrm>
            <a:prstGeom prst="rect">
              <a:avLst/>
            </a:prstGeom>
            <a:effectLst/>
          </p:spPr>
        </p:pic>
        <p:pic>
          <p:nvPicPr>
            <p:cNvPr id="1736" name="Image 1735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864764" y="115283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738" name="Image 1737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824543" y="267053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740" name="Image 1739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1508165" y="1511048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742" name="Image 1741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1467944" y="1662818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744" name="Image 1743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851">
              <a:off x="245800" y="445418"/>
              <a:ext cx="329384" cy="38101"/>
            </a:xfrm>
            <a:prstGeom prst="rect">
              <a:avLst/>
            </a:prstGeom>
            <a:effectLst/>
          </p:spPr>
        </p:pic>
        <p:pic>
          <p:nvPicPr>
            <p:cNvPr id="1746" name="Image 1745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9916257">
              <a:off x="218560" y="295199"/>
              <a:ext cx="414490" cy="38101"/>
            </a:xfrm>
            <a:prstGeom prst="rect">
              <a:avLst/>
            </a:prstGeom>
            <a:effectLst/>
          </p:spPr>
        </p:pic>
        <p:pic>
          <p:nvPicPr>
            <p:cNvPr id="1748" name="Image 1747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851">
              <a:off x="872378" y="1801654"/>
              <a:ext cx="329383" cy="38101"/>
            </a:xfrm>
            <a:prstGeom prst="rect">
              <a:avLst/>
            </a:prstGeom>
            <a:effectLst/>
          </p:spPr>
        </p:pic>
        <p:pic>
          <p:nvPicPr>
            <p:cNvPr id="1750" name="Image 1749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9916257">
              <a:off x="845137" y="1636747"/>
              <a:ext cx="414490" cy="38101"/>
            </a:xfrm>
            <a:prstGeom prst="rect">
              <a:avLst/>
            </a:prstGeom>
            <a:effectLst/>
          </p:spPr>
        </p:pic>
        <p:pic>
          <p:nvPicPr>
            <p:cNvPr id="1752" name="Image 1751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851">
              <a:off x="1500212" y="1158253"/>
              <a:ext cx="329384" cy="38101"/>
            </a:xfrm>
            <a:prstGeom prst="rect">
              <a:avLst/>
            </a:prstGeom>
            <a:effectLst/>
          </p:spPr>
        </p:pic>
        <p:pic>
          <p:nvPicPr>
            <p:cNvPr id="1754" name="Image 1753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9916257">
              <a:off x="1472972" y="993347"/>
              <a:ext cx="414490" cy="38101"/>
            </a:xfrm>
            <a:prstGeom prst="rect">
              <a:avLst/>
            </a:prstGeom>
            <a:effectLst/>
          </p:spPr>
        </p:pic>
      </p:grpSp>
      <p:grpSp>
        <p:nvGrpSpPr>
          <p:cNvPr id="1764" name="Group 1764"/>
          <p:cNvGrpSpPr/>
          <p:nvPr/>
        </p:nvGrpSpPr>
        <p:grpSpPr>
          <a:xfrm>
            <a:off x="1079243" y="2055395"/>
            <a:ext cx="3238601" cy="2115344"/>
            <a:chOff x="641" y="150916"/>
            <a:chExt cx="3238599" cy="2115342"/>
          </a:xfrm>
        </p:grpSpPr>
        <p:sp>
          <p:nvSpPr>
            <p:cNvPr id="1757" name="Shape 1757"/>
            <p:cNvSpPr/>
            <p:nvPr/>
          </p:nvSpPr>
          <p:spPr>
            <a:xfrm rot="16214612">
              <a:off x="-382038" y="536682"/>
              <a:ext cx="1112986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Neutrons</a:t>
              </a:r>
            </a:p>
          </p:txBody>
        </p:sp>
        <p:sp>
          <p:nvSpPr>
            <p:cNvPr id="1758" name="Shape 1758"/>
            <p:cNvSpPr/>
            <p:nvPr/>
          </p:nvSpPr>
          <p:spPr>
            <a:xfrm>
              <a:off x="1232778" y="1923358"/>
              <a:ext cx="1286313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Génération</a:t>
              </a:r>
            </a:p>
          </p:txBody>
        </p:sp>
        <p:sp>
          <p:nvSpPr>
            <p:cNvPr id="1759" name="Shape 1759"/>
            <p:cNvSpPr/>
            <p:nvPr/>
          </p:nvSpPr>
          <p:spPr>
            <a:xfrm>
              <a:off x="512627" y="1682833"/>
              <a:ext cx="217425" cy="297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760" name="Shape 1760"/>
            <p:cNvSpPr/>
            <p:nvPr/>
          </p:nvSpPr>
          <p:spPr>
            <a:xfrm>
              <a:off x="1142342" y="1682833"/>
              <a:ext cx="217425" cy="297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761" name="Shape 1761"/>
            <p:cNvSpPr/>
            <p:nvPr/>
          </p:nvSpPr>
          <p:spPr>
            <a:xfrm>
              <a:off x="1768427" y="1682833"/>
              <a:ext cx="217425" cy="297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762" name="Shape 1762"/>
            <p:cNvSpPr/>
            <p:nvPr/>
          </p:nvSpPr>
          <p:spPr>
            <a:xfrm>
              <a:off x="2394511" y="1682833"/>
              <a:ext cx="217425" cy="297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763" name="Shape 1763"/>
            <p:cNvSpPr/>
            <p:nvPr/>
          </p:nvSpPr>
          <p:spPr>
            <a:xfrm>
              <a:off x="3021817" y="1682833"/>
              <a:ext cx="217425" cy="297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5</a:t>
              </a:r>
            </a:p>
          </p:txBody>
        </p:sp>
      </p:grpSp>
      <p:sp>
        <p:nvSpPr>
          <p:cNvPr id="1765" name="Shape 1765"/>
          <p:cNvSpPr/>
          <p:nvPr/>
        </p:nvSpPr>
        <p:spPr>
          <a:xfrm>
            <a:off x="2563920" y="5687285"/>
            <a:ext cx="1179067" cy="618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38" h="20431" extrusionOk="0">
                <a:moveTo>
                  <a:pt x="18820" y="16594"/>
                </a:moveTo>
                <a:cubicBezTo>
                  <a:pt x="21161" y="10300"/>
                  <a:pt x="18271" y="3187"/>
                  <a:pt x="12763" y="905"/>
                </a:cubicBezTo>
                <a:cubicBezTo>
                  <a:pt x="8289" y="-948"/>
                  <a:pt x="3400" y="-411"/>
                  <a:pt x="972" y="6866"/>
                </a:cubicBezTo>
                <a:cubicBezTo>
                  <a:pt x="-321" y="10742"/>
                  <a:pt x="-439" y="15974"/>
                  <a:pt x="1318" y="18644"/>
                </a:cubicBezTo>
                <a:cubicBezTo>
                  <a:pt x="2640" y="20652"/>
                  <a:pt x="4133" y="20386"/>
                  <a:pt x="5652" y="20257"/>
                </a:cubicBezTo>
                <a:cubicBezTo>
                  <a:pt x="8076" y="20050"/>
                  <a:pt x="10701" y="20448"/>
                  <a:pt x="13101" y="20430"/>
                </a:cubicBezTo>
                <a:cubicBezTo>
                  <a:pt x="15255" y="20415"/>
                  <a:pt x="17587" y="19908"/>
                  <a:pt x="18820" y="16594"/>
                </a:cubicBezTo>
                <a:close/>
              </a:path>
            </a:pathLst>
          </a:custGeom>
          <a:solidFill>
            <a:srgbClr val="3440FF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6" name="Shape 1766"/>
          <p:cNvSpPr/>
          <p:nvPr/>
        </p:nvSpPr>
        <p:spPr>
          <a:xfrm>
            <a:off x="4869048" y="7215082"/>
            <a:ext cx="443496" cy="372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0" h="18485" extrusionOk="0">
                <a:moveTo>
                  <a:pt x="18784" y="13591"/>
                </a:moveTo>
                <a:cubicBezTo>
                  <a:pt x="21290" y="8668"/>
                  <a:pt x="18384" y="2762"/>
                  <a:pt x="12671" y="822"/>
                </a:cubicBezTo>
                <a:cubicBezTo>
                  <a:pt x="8058" y="-744"/>
                  <a:pt x="2964" y="-546"/>
                  <a:pt x="770" y="5673"/>
                </a:cubicBezTo>
                <a:cubicBezTo>
                  <a:pt x="-310" y="8736"/>
                  <a:pt x="-308" y="12645"/>
                  <a:pt x="1120" y="15259"/>
                </a:cubicBezTo>
                <a:cubicBezTo>
                  <a:pt x="4177" y="20856"/>
                  <a:pt x="8937" y="17675"/>
                  <a:pt x="13012" y="16713"/>
                </a:cubicBezTo>
                <a:cubicBezTo>
                  <a:pt x="15100" y="16220"/>
                  <a:pt x="17476" y="16160"/>
                  <a:pt x="18784" y="13591"/>
                </a:cubicBezTo>
                <a:close/>
              </a:path>
            </a:pathLst>
          </a:custGeom>
          <a:solidFill>
            <a:srgbClr val="3440FF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7" name="Shape 1767"/>
          <p:cNvSpPr/>
          <p:nvPr/>
        </p:nvSpPr>
        <p:spPr>
          <a:xfrm>
            <a:off x="2586794" y="5689352"/>
            <a:ext cx="1141552" cy="62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neutron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retardé</a:t>
            </a:r>
          </a:p>
        </p:txBody>
      </p:sp>
      <p:sp>
        <p:nvSpPr>
          <p:cNvPr id="1768" name="Shape 1768"/>
          <p:cNvSpPr/>
          <p:nvPr/>
        </p:nvSpPr>
        <p:spPr>
          <a:xfrm>
            <a:off x="2253368" y="4582489"/>
            <a:ext cx="1831338" cy="617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58" h="15757" extrusionOk="0">
                <a:moveTo>
                  <a:pt x="20224" y="13323"/>
                </a:moveTo>
                <a:cubicBezTo>
                  <a:pt x="21248" y="10745"/>
                  <a:pt x="21186" y="6845"/>
                  <a:pt x="20132" y="4294"/>
                </a:cubicBezTo>
                <a:cubicBezTo>
                  <a:pt x="18525" y="406"/>
                  <a:pt x="15883" y="1836"/>
                  <a:pt x="13519" y="1825"/>
                </a:cubicBezTo>
                <a:cubicBezTo>
                  <a:pt x="8977" y="1805"/>
                  <a:pt x="3779" y="-3656"/>
                  <a:pt x="860" y="4409"/>
                </a:cubicBezTo>
                <a:cubicBezTo>
                  <a:pt x="-125" y="7129"/>
                  <a:pt x="-352" y="10817"/>
                  <a:pt x="645" y="13215"/>
                </a:cubicBezTo>
                <a:cubicBezTo>
                  <a:pt x="1281" y="14743"/>
                  <a:pt x="2291" y="15192"/>
                  <a:pt x="3285" y="15248"/>
                </a:cubicBezTo>
                <a:cubicBezTo>
                  <a:pt x="6418" y="15424"/>
                  <a:pt x="9499" y="12670"/>
                  <a:pt x="12603" y="13770"/>
                </a:cubicBezTo>
                <a:cubicBezTo>
                  <a:pt x="15346" y="14741"/>
                  <a:pt x="18389" y="17944"/>
                  <a:pt x="20224" y="13323"/>
                </a:cubicBezTo>
                <a:close/>
              </a:path>
            </a:pathLst>
          </a:custGeom>
          <a:solidFill>
            <a:srgbClr val="00F7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9" name="Shape 1769"/>
          <p:cNvSpPr/>
          <p:nvPr/>
        </p:nvSpPr>
        <p:spPr>
          <a:xfrm>
            <a:off x="4434949" y="6258640"/>
            <a:ext cx="5603066" cy="38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14579" extrusionOk="0">
                <a:moveTo>
                  <a:pt x="21241" y="10712"/>
                </a:moveTo>
                <a:cubicBezTo>
                  <a:pt x="21313" y="10406"/>
                  <a:pt x="21381" y="9958"/>
                  <a:pt x="21431" y="9399"/>
                </a:cubicBezTo>
                <a:cubicBezTo>
                  <a:pt x="21480" y="8840"/>
                  <a:pt x="21511" y="8170"/>
                  <a:pt x="21508" y="7421"/>
                </a:cubicBezTo>
                <a:cubicBezTo>
                  <a:pt x="21500" y="5797"/>
                  <a:pt x="21334" y="4896"/>
                  <a:pt x="21172" y="4303"/>
                </a:cubicBezTo>
                <a:cubicBezTo>
                  <a:pt x="19028" y="-3559"/>
                  <a:pt x="16519" y="1664"/>
                  <a:pt x="14169" y="2130"/>
                </a:cubicBezTo>
                <a:cubicBezTo>
                  <a:pt x="12154" y="2530"/>
                  <a:pt x="10097" y="894"/>
                  <a:pt x="8055" y="1522"/>
                </a:cubicBezTo>
                <a:cubicBezTo>
                  <a:pt x="5796" y="2217"/>
                  <a:pt x="3541" y="5652"/>
                  <a:pt x="1352" y="1254"/>
                </a:cubicBezTo>
                <a:cubicBezTo>
                  <a:pt x="698" y="-59"/>
                  <a:pt x="148" y="1084"/>
                  <a:pt x="30" y="5892"/>
                </a:cubicBezTo>
                <a:cubicBezTo>
                  <a:pt x="-89" y="10690"/>
                  <a:pt x="151" y="12441"/>
                  <a:pt x="808" y="11833"/>
                </a:cubicBezTo>
                <a:cubicBezTo>
                  <a:pt x="1545" y="11152"/>
                  <a:pt x="2397" y="13291"/>
                  <a:pt x="3274" y="13818"/>
                </a:cubicBezTo>
                <a:cubicBezTo>
                  <a:pt x="4149" y="14344"/>
                  <a:pt x="5049" y="13098"/>
                  <a:pt x="5868" y="12715"/>
                </a:cubicBezTo>
                <a:cubicBezTo>
                  <a:pt x="8635" y="11424"/>
                  <a:pt x="11823" y="12986"/>
                  <a:pt x="14565" y="12810"/>
                </a:cubicBezTo>
                <a:cubicBezTo>
                  <a:pt x="16694" y="12674"/>
                  <a:pt x="19514" y="18041"/>
                  <a:pt x="21241" y="10712"/>
                </a:cubicBezTo>
                <a:close/>
              </a:path>
            </a:pathLst>
          </a:custGeom>
          <a:solidFill>
            <a:srgbClr val="00F7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0" name="Shape 1770"/>
          <p:cNvSpPr/>
          <p:nvPr/>
        </p:nvSpPr>
        <p:spPr>
          <a:xfrm>
            <a:off x="5512781" y="7197487"/>
            <a:ext cx="593643" cy="433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6" h="19475" extrusionOk="0">
                <a:moveTo>
                  <a:pt x="21087" y="11523"/>
                </a:moveTo>
                <a:cubicBezTo>
                  <a:pt x="21336" y="6604"/>
                  <a:pt x="19088" y="4198"/>
                  <a:pt x="16544" y="2716"/>
                </a:cubicBezTo>
                <a:cubicBezTo>
                  <a:pt x="13513" y="949"/>
                  <a:pt x="9327" y="-936"/>
                  <a:pt x="5250" y="520"/>
                </a:cubicBezTo>
                <a:cubicBezTo>
                  <a:pt x="2730" y="1419"/>
                  <a:pt x="561" y="3672"/>
                  <a:pt x="114" y="7793"/>
                </a:cubicBezTo>
                <a:cubicBezTo>
                  <a:pt x="-264" y="11273"/>
                  <a:pt x="280" y="15095"/>
                  <a:pt x="2089" y="17127"/>
                </a:cubicBezTo>
                <a:cubicBezTo>
                  <a:pt x="5238" y="20664"/>
                  <a:pt x="9507" y="19325"/>
                  <a:pt x="13455" y="18702"/>
                </a:cubicBezTo>
                <a:cubicBezTo>
                  <a:pt x="16794" y="18175"/>
                  <a:pt x="20807" y="17064"/>
                  <a:pt x="21087" y="11523"/>
                </a:cubicBezTo>
                <a:close/>
              </a:path>
            </a:pathLst>
          </a:custGeom>
          <a:solidFill>
            <a:srgbClr val="E82C05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1" name="Shape 1771"/>
          <p:cNvSpPr/>
          <p:nvPr/>
        </p:nvSpPr>
        <p:spPr>
          <a:xfrm>
            <a:off x="6399751" y="7180031"/>
            <a:ext cx="888357" cy="448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3" h="18672" extrusionOk="0">
                <a:moveTo>
                  <a:pt x="17532" y="3502"/>
                </a:moveTo>
                <a:cubicBezTo>
                  <a:pt x="15869" y="1971"/>
                  <a:pt x="14005" y="1395"/>
                  <a:pt x="12165" y="804"/>
                </a:cubicBezTo>
                <a:cubicBezTo>
                  <a:pt x="7331" y="-752"/>
                  <a:pt x="1887" y="-671"/>
                  <a:pt x="300" y="6809"/>
                </a:cubicBezTo>
                <a:cubicBezTo>
                  <a:pt x="-437" y="10282"/>
                  <a:pt x="213" y="14210"/>
                  <a:pt x="1924" y="16313"/>
                </a:cubicBezTo>
                <a:cubicBezTo>
                  <a:pt x="3868" y="18704"/>
                  <a:pt x="6387" y="17755"/>
                  <a:pt x="8727" y="17975"/>
                </a:cubicBezTo>
                <a:cubicBezTo>
                  <a:pt x="13752" y="18446"/>
                  <a:pt x="19740" y="20848"/>
                  <a:pt x="20702" y="12761"/>
                </a:cubicBezTo>
                <a:cubicBezTo>
                  <a:pt x="21163" y="8892"/>
                  <a:pt x="19586" y="5393"/>
                  <a:pt x="17532" y="3502"/>
                </a:cubicBezTo>
                <a:close/>
              </a:path>
            </a:pathLst>
          </a:custGeom>
          <a:solidFill>
            <a:srgbClr val="E779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2" name="Shape 1772"/>
          <p:cNvSpPr/>
          <p:nvPr/>
        </p:nvSpPr>
        <p:spPr>
          <a:xfrm>
            <a:off x="4562174" y="5778087"/>
            <a:ext cx="1078297" cy="461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14" h="18328" extrusionOk="0">
                <a:moveTo>
                  <a:pt x="19340" y="10340"/>
                </a:moveTo>
                <a:cubicBezTo>
                  <a:pt x="20877" y="-2532"/>
                  <a:pt x="11943" y="-1336"/>
                  <a:pt x="3796" y="2986"/>
                </a:cubicBezTo>
                <a:cubicBezTo>
                  <a:pt x="2453" y="3699"/>
                  <a:pt x="930" y="4139"/>
                  <a:pt x="286" y="6807"/>
                </a:cubicBezTo>
                <a:cubicBezTo>
                  <a:pt x="-723" y="10987"/>
                  <a:pt x="1074" y="15628"/>
                  <a:pt x="3529" y="17194"/>
                </a:cubicBezTo>
                <a:cubicBezTo>
                  <a:pt x="6468" y="19068"/>
                  <a:pt x="9470" y="18152"/>
                  <a:pt x="12406" y="17718"/>
                </a:cubicBezTo>
                <a:cubicBezTo>
                  <a:pt x="15350" y="17284"/>
                  <a:pt x="18639" y="16209"/>
                  <a:pt x="19340" y="10340"/>
                </a:cubicBezTo>
                <a:close/>
              </a:path>
            </a:pathLst>
          </a:custGeom>
          <a:solidFill>
            <a:srgbClr val="E82C05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3" name="Shape 1773"/>
          <p:cNvSpPr/>
          <p:nvPr/>
        </p:nvSpPr>
        <p:spPr>
          <a:xfrm>
            <a:off x="6616340" y="5765003"/>
            <a:ext cx="1078297" cy="461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14" h="18328" extrusionOk="0">
                <a:moveTo>
                  <a:pt x="19340" y="10340"/>
                </a:moveTo>
                <a:cubicBezTo>
                  <a:pt x="20877" y="-2532"/>
                  <a:pt x="11943" y="-1336"/>
                  <a:pt x="3796" y="2986"/>
                </a:cubicBezTo>
                <a:cubicBezTo>
                  <a:pt x="2453" y="3699"/>
                  <a:pt x="930" y="4139"/>
                  <a:pt x="286" y="6807"/>
                </a:cubicBezTo>
                <a:cubicBezTo>
                  <a:pt x="-723" y="10987"/>
                  <a:pt x="1074" y="15628"/>
                  <a:pt x="3529" y="17194"/>
                </a:cubicBezTo>
                <a:cubicBezTo>
                  <a:pt x="6468" y="19068"/>
                  <a:pt x="9470" y="18152"/>
                  <a:pt x="12406" y="17718"/>
                </a:cubicBezTo>
                <a:cubicBezTo>
                  <a:pt x="15350" y="17284"/>
                  <a:pt x="18639" y="16209"/>
                  <a:pt x="19340" y="10340"/>
                </a:cubicBezTo>
                <a:close/>
              </a:path>
            </a:pathLst>
          </a:custGeom>
          <a:solidFill>
            <a:srgbClr val="E779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781" name="Group 1781"/>
          <p:cNvGrpSpPr/>
          <p:nvPr/>
        </p:nvGrpSpPr>
        <p:grpSpPr>
          <a:xfrm>
            <a:off x="2520077" y="8201985"/>
            <a:ext cx="7964645" cy="1101838"/>
            <a:chOff x="-19050" y="-19049"/>
            <a:chExt cx="7964644" cy="1101836"/>
          </a:xfrm>
        </p:grpSpPr>
        <p:sp>
          <p:nvSpPr>
            <p:cNvPr id="1774" name="Shape 1774"/>
            <p:cNvSpPr/>
            <p:nvPr/>
          </p:nvSpPr>
          <p:spPr>
            <a:xfrm>
              <a:off x="123686" y="168193"/>
              <a:ext cx="1370995" cy="673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Réacteur</a:t>
              </a:r>
            </a:p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critique</a:t>
              </a:r>
            </a:p>
          </p:txBody>
        </p:sp>
        <p:sp>
          <p:nvSpPr>
            <p:cNvPr id="1775" name="Shape 1775"/>
            <p:cNvSpPr/>
            <p:nvPr/>
          </p:nvSpPr>
          <p:spPr>
            <a:xfrm>
              <a:off x="1716993" y="68318"/>
              <a:ext cx="2200063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Système</a:t>
              </a:r>
            </a:p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sous - critique </a:t>
              </a:r>
              <a:r>
                <a:rPr i="0"/>
                <a:t>prompt</a:t>
              </a:r>
            </a:p>
          </p:txBody>
        </p:sp>
        <p:sp>
          <p:nvSpPr>
            <p:cNvPr id="1776" name="Shape 1776"/>
            <p:cNvSpPr/>
            <p:nvPr/>
          </p:nvSpPr>
          <p:spPr>
            <a:xfrm>
              <a:off x="1440524" y="313060"/>
              <a:ext cx="321101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=</a:t>
              </a:r>
            </a:p>
          </p:txBody>
        </p:sp>
        <p:sp>
          <p:nvSpPr>
            <p:cNvPr id="1777" name="Shape 1777"/>
            <p:cNvSpPr/>
            <p:nvPr/>
          </p:nvSpPr>
          <p:spPr>
            <a:xfrm>
              <a:off x="4344997" y="57667"/>
              <a:ext cx="3426250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Source</a:t>
              </a:r>
            </a:p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extérieure de neutrons :</a:t>
              </a:r>
            </a:p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les neutrons retardés</a:t>
              </a:r>
            </a:p>
          </p:txBody>
        </p:sp>
        <p:sp>
          <p:nvSpPr>
            <p:cNvPr id="1778" name="Shape 1778"/>
            <p:cNvSpPr/>
            <p:nvPr/>
          </p:nvSpPr>
          <p:spPr>
            <a:xfrm>
              <a:off x="3923451" y="322318"/>
              <a:ext cx="321101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+</a:t>
              </a:r>
            </a:p>
          </p:txBody>
        </p:sp>
        <p:pic>
          <p:nvPicPr>
            <p:cNvPr id="1779" name="Image 1778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-19050" y="-19050"/>
              <a:ext cx="7964644" cy="1101837"/>
            </a:xfrm>
            <a:prstGeom prst="rect">
              <a:avLst/>
            </a:prstGeom>
            <a:effectLst/>
          </p:spPr>
        </p:pic>
      </p:grpSp>
      <p:grpSp>
        <p:nvGrpSpPr>
          <p:cNvPr id="1785" name="Group 1785"/>
          <p:cNvGrpSpPr/>
          <p:nvPr/>
        </p:nvGrpSpPr>
        <p:grpSpPr>
          <a:xfrm>
            <a:off x="10834590" y="5943914"/>
            <a:ext cx="526797" cy="118258"/>
            <a:chOff x="0" y="0"/>
            <a:chExt cx="526796" cy="118256"/>
          </a:xfrm>
        </p:grpSpPr>
        <p:sp>
          <p:nvSpPr>
            <p:cNvPr id="1782" name="Shape 1782"/>
            <p:cNvSpPr/>
            <p:nvPr/>
          </p:nvSpPr>
          <p:spPr>
            <a:xfrm>
              <a:off x="0" y="0"/>
              <a:ext cx="118257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1783" name="Shape 1783"/>
            <p:cNvSpPr/>
            <p:nvPr/>
          </p:nvSpPr>
          <p:spPr>
            <a:xfrm>
              <a:off x="204269" y="0"/>
              <a:ext cx="118258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1784" name="Shape 1784"/>
            <p:cNvSpPr/>
            <p:nvPr/>
          </p:nvSpPr>
          <p:spPr>
            <a:xfrm>
              <a:off x="408539" y="0"/>
              <a:ext cx="118258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</p:grpSp>
      <p:sp>
        <p:nvSpPr>
          <p:cNvPr id="1786" name="Shape 1786"/>
          <p:cNvSpPr/>
          <p:nvPr/>
        </p:nvSpPr>
        <p:spPr>
          <a:xfrm>
            <a:off x="2263345" y="4548024"/>
            <a:ext cx="1781787" cy="62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décroissance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de précurseur</a:t>
            </a:r>
          </a:p>
        </p:txBody>
      </p:sp>
      <p:sp>
        <p:nvSpPr>
          <p:cNvPr id="1787" name="Shape 1787"/>
          <p:cNvSpPr/>
          <p:nvPr/>
        </p:nvSpPr>
        <p:spPr>
          <a:xfrm>
            <a:off x="4147163" y="4976094"/>
            <a:ext cx="1" cy="1733968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pic>
        <p:nvPicPr>
          <p:cNvPr id="1872" name="Image 1871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047493" y="5192392"/>
            <a:ext cx="169863" cy="50397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3" name="Image 1872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683742" y="5918104"/>
            <a:ext cx="779967" cy="16987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4" name="Image 1873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655972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5" name="Image 1874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720952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6" name="Image 1875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5693182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7" name="Image 1876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7785932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8" name="Image 1877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758161" y="6029092"/>
            <a:ext cx="727608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9" name="Image 1878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9850911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80" name="Image 1879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9823141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797" name="Shape 1797"/>
          <p:cNvSpPr/>
          <p:nvPr/>
        </p:nvSpPr>
        <p:spPr>
          <a:xfrm>
            <a:off x="874852" y="4196277"/>
            <a:ext cx="28904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 err="1"/>
              <a:t>Approche</a:t>
            </a:r>
            <a:r>
              <a:rPr dirty="0"/>
              <a:t> par </a:t>
            </a:r>
            <a:r>
              <a:rPr dirty="0" err="1"/>
              <a:t>gerbe</a:t>
            </a:r>
            <a:r>
              <a:rPr dirty="0"/>
              <a:t> :</a:t>
            </a:r>
          </a:p>
        </p:txBody>
      </p:sp>
      <p:pic>
        <p:nvPicPr>
          <p:cNvPr id="1798" name="pasted-image.pdf"/>
          <p:cNvPicPr>
            <a:picLocks noChangeAspect="1"/>
          </p:cNvPicPr>
          <p:nvPr/>
        </p:nvPicPr>
        <p:blipFill>
          <a:blip r:embed="rId20">
            <a:extLst/>
          </a:blip>
          <a:srcRect r="54219"/>
          <a:stretch>
            <a:fillRect/>
          </a:stretch>
        </p:blipFill>
        <p:spPr>
          <a:xfrm>
            <a:off x="4401252" y="6947439"/>
            <a:ext cx="3523369" cy="927101"/>
          </a:xfrm>
          <a:prstGeom prst="rect">
            <a:avLst/>
          </a:prstGeom>
          <a:ln w="12700"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81" name="Image 1880"/>
          <p:cNvPicPr>
            <a:picLocks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212675" y="5146984"/>
            <a:ext cx="2209698" cy="1588282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800" name="Shape 1800"/>
          <p:cNvSpPr/>
          <p:nvPr/>
        </p:nvSpPr>
        <p:spPr>
          <a:xfrm>
            <a:off x="1479327" y="5808076"/>
            <a:ext cx="761232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2000" spc="159">
                <a:solidFill>
                  <a:srgbClr val="00CF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1=1 !</a:t>
            </a:r>
          </a:p>
        </p:txBody>
      </p:sp>
      <p:pic>
        <p:nvPicPr>
          <p:cNvPr id="1801" name="pasted-image.pdf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4401252" y="6946578"/>
            <a:ext cx="7696201" cy="927101"/>
          </a:xfrm>
          <a:prstGeom prst="rect">
            <a:avLst/>
          </a:prstGeom>
          <a:ln w="12700"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802" name="Shape 1802"/>
          <p:cNvSpPr/>
          <p:nvPr/>
        </p:nvSpPr>
        <p:spPr>
          <a:xfrm>
            <a:off x="4309627" y="5062027"/>
            <a:ext cx="1636183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génération 0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prompt</a:t>
            </a:r>
            <a:r>
              <a:rPr baseline="-5999"/>
              <a:t>0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précurseur</a:t>
            </a:r>
            <a:r>
              <a:rPr baseline="-5999"/>
              <a:t>0</a:t>
            </a:r>
          </a:p>
        </p:txBody>
      </p:sp>
      <p:sp>
        <p:nvSpPr>
          <p:cNvPr id="1803" name="Shape 1803"/>
          <p:cNvSpPr/>
          <p:nvPr/>
        </p:nvSpPr>
        <p:spPr>
          <a:xfrm>
            <a:off x="6346712" y="5062027"/>
            <a:ext cx="1636431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génération 1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prompt</a:t>
            </a:r>
            <a:r>
              <a:rPr baseline="-5999"/>
              <a:t>1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précurseur</a:t>
            </a:r>
            <a:r>
              <a:rPr baseline="-5999"/>
              <a:t>1</a:t>
            </a:r>
          </a:p>
        </p:txBody>
      </p:sp>
      <p:sp>
        <p:nvSpPr>
          <p:cNvPr id="1804" name="Shape 1804"/>
          <p:cNvSpPr/>
          <p:nvPr/>
        </p:nvSpPr>
        <p:spPr>
          <a:xfrm>
            <a:off x="6184373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805" name="Shape 1805"/>
          <p:cNvSpPr/>
          <p:nvPr/>
        </p:nvSpPr>
        <p:spPr>
          <a:xfrm>
            <a:off x="8249352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806" name="Shape 1806"/>
          <p:cNvSpPr/>
          <p:nvPr/>
        </p:nvSpPr>
        <p:spPr>
          <a:xfrm>
            <a:off x="10314332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807" name="Shape 1807"/>
          <p:cNvSpPr/>
          <p:nvPr/>
        </p:nvSpPr>
        <p:spPr>
          <a:xfrm>
            <a:off x="1308949" y="6996152"/>
            <a:ext cx="2603116" cy="661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6" extrusionOk="0">
                <a:moveTo>
                  <a:pt x="0" y="21328"/>
                </a:moveTo>
                <a:cubicBezTo>
                  <a:pt x="1549" y="21266"/>
                  <a:pt x="3098" y="20994"/>
                  <a:pt x="4642" y="20511"/>
                </a:cubicBezTo>
                <a:cubicBezTo>
                  <a:pt x="6222" y="20017"/>
                  <a:pt x="7859" y="19185"/>
                  <a:pt x="9071" y="15192"/>
                </a:cubicBezTo>
                <a:cubicBezTo>
                  <a:pt x="10022" y="12057"/>
                  <a:pt x="10549" y="7360"/>
                  <a:pt x="11512" y="4276"/>
                </a:cubicBezTo>
                <a:cubicBezTo>
                  <a:pt x="12617" y="734"/>
                  <a:pt x="14086" y="-184"/>
                  <a:pt x="15517" y="29"/>
                </a:cubicBezTo>
                <a:cubicBezTo>
                  <a:pt x="16675" y="202"/>
                  <a:pt x="17865" y="1180"/>
                  <a:pt x="18643" y="4510"/>
                </a:cubicBezTo>
                <a:cubicBezTo>
                  <a:pt x="19202" y="6899"/>
                  <a:pt x="19429" y="10110"/>
                  <a:pt x="19799" y="12990"/>
                </a:cubicBezTo>
                <a:cubicBezTo>
                  <a:pt x="20224" y="16304"/>
                  <a:pt x="20841" y="19188"/>
                  <a:pt x="21600" y="21416"/>
                </a:cubicBezTo>
              </a:path>
            </a:pathLst>
          </a:custGeom>
          <a:ln w="25400">
            <a:solidFill>
              <a:srgbClr val="E87064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08" name="Shape 1808"/>
          <p:cNvSpPr/>
          <p:nvPr/>
        </p:nvSpPr>
        <p:spPr>
          <a:xfrm>
            <a:off x="1082099" y="7657099"/>
            <a:ext cx="3043645" cy="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09" name="Shape 1809"/>
          <p:cNvSpPr/>
          <p:nvPr/>
        </p:nvSpPr>
        <p:spPr>
          <a:xfrm flipV="1">
            <a:off x="1088222" y="6206611"/>
            <a:ext cx="1" cy="1455367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0" name="Shape 1810"/>
          <p:cNvSpPr/>
          <p:nvPr/>
        </p:nvSpPr>
        <p:spPr>
          <a:xfrm>
            <a:off x="1234233" y="6698143"/>
            <a:ext cx="2765080" cy="962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37"/>
                </a:moveTo>
                <a:lnTo>
                  <a:pt x="12399" y="21516"/>
                </a:lnTo>
                <a:lnTo>
                  <a:pt x="12433" y="188"/>
                </a:lnTo>
                <a:lnTo>
                  <a:pt x="17789" y="0"/>
                </a:lnTo>
                <a:lnTo>
                  <a:pt x="17747" y="21529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DABFA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1" name="Shape 1811"/>
          <p:cNvSpPr/>
          <p:nvPr/>
        </p:nvSpPr>
        <p:spPr>
          <a:xfrm>
            <a:off x="1232749" y="7110634"/>
            <a:ext cx="2699606" cy="54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48" extrusionOk="0">
                <a:moveTo>
                  <a:pt x="0" y="20248"/>
                </a:moveTo>
                <a:cubicBezTo>
                  <a:pt x="1992" y="19304"/>
                  <a:pt x="3945" y="17056"/>
                  <a:pt x="5802" y="13570"/>
                </a:cubicBezTo>
                <a:cubicBezTo>
                  <a:pt x="7116" y="11102"/>
                  <a:pt x="8371" y="8032"/>
                  <a:pt x="9631" y="5017"/>
                </a:cubicBezTo>
                <a:cubicBezTo>
                  <a:pt x="10233" y="3577"/>
                  <a:pt x="10838" y="2144"/>
                  <a:pt x="11486" y="1232"/>
                </a:cubicBezTo>
                <a:cubicBezTo>
                  <a:pt x="13321" y="-1352"/>
                  <a:pt x="15280" y="331"/>
                  <a:pt x="16987" y="4410"/>
                </a:cubicBezTo>
                <a:cubicBezTo>
                  <a:pt x="17763" y="6264"/>
                  <a:pt x="18481" y="8589"/>
                  <a:pt x="19180" y="11018"/>
                </a:cubicBezTo>
                <a:cubicBezTo>
                  <a:pt x="20012" y="13913"/>
                  <a:pt x="20820" y="16961"/>
                  <a:pt x="21600" y="20156"/>
                </a:cubicBezTo>
              </a:path>
            </a:pathLst>
          </a:custGeom>
          <a:ln w="25400">
            <a:solidFill>
              <a:srgbClr val="E78153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2" name="Shape 1812"/>
          <p:cNvSpPr/>
          <p:nvPr/>
        </p:nvSpPr>
        <p:spPr>
          <a:xfrm>
            <a:off x="1270849" y="7198294"/>
            <a:ext cx="2699606" cy="450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extrusionOk="0">
                <a:moveTo>
                  <a:pt x="0" y="21587"/>
                </a:moveTo>
                <a:cubicBezTo>
                  <a:pt x="900" y="18107"/>
                  <a:pt x="1841" y="14962"/>
                  <a:pt x="2815" y="12176"/>
                </a:cubicBezTo>
                <a:cubicBezTo>
                  <a:pt x="3899" y="9079"/>
                  <a:pt x="5022" y="6438"/>
                  <a:pt x="6182" y="4403"/>
                </a:cubicBezTo>
                <a:cubicBezTo>
                  <a:pt x="7759" y="1634"/>
                  <a:pt x="9388" y="14"/>
                  <a:pt x="11032" y="0"/>
                </a:cubicBezTo>
                <a:cubicBezTo>
                  <a:pt x="12572" y="-13"/>
                  <a:pt x="14100" y="1388"/>
                  <a:pt x="15578" y="3820"/>
                </a:cubicBezTo>
                <a:cubicBezTo>
                  <a:pt x="16833" y="5887"/>
                  <a:pt x="18041" y="8685"/>
                  <a:pt x="19177" y="12240"/>
                </a:cubicBezTo>
                <a:cubicBezTo>
                  <a:pt x="20033" y="14917"/>
                  <a:pt x="20843" y="18009"/>
                  <a:pt x="21600" y="21479"/>
                </a:cubicBezTo>
              </a:path>
            </a:pathLst>
          </a:custGeom>
          <a:ln w="25400">
            <a:solidFill>
              <a:srgbClr val="E799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3" name="Shape 1813"/>
          <p:cNvSpPr/>
          <p:nvPr/>
        </p:nvSpPr>
        <p:spPr>
          <a:xfrm>
            <a:off x="2162780" y="7706515"/>
            <a:ext cx="90501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Position</a:t>
            </a:r>
          </a:p>
        </p:txBody>
      </p:sp>
      <p:sp>
        <p:nvSpPr>
          <p:cNvPr id="1814" name="Shape 1814"/>
          <p:cNvSpPr/>
          <p:nvPr/>
        </p:nvSpPr>
        <p:spPr>
          <a:xfrm rot="16214612">
            <a:off x="7650" y="6713753"/>
            <a:ext cx="1414821" cy="51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Nombre de sources</a:t>
            </a:r>
          </a:p>
        </p:txBody>
      </p:sp>
      <p:sp>
        <p:nvSpPr>
          <p:cNvPr id="1815" name="Shape 1815"/>
          <p:cNvSpPr/>
          <p:nvPr/>
        </p:nvSpPr>
        <p:spPr>
          <a:xfrm>
            <a:off x="8411816" y="5062027"/>
            <a:ext cx="1636183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génération 2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prompt</a:t>
            </a:r>
            <a:r>
              <a:rPr baseline="-5999"/>
              <a:t>2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précurseur</a:t>
            </a:r>
            <a:r>
              <a:rPr baseline="-5999"/>
              <a:t>2</a:t>
            </a:r>
          </a:p>
        </p:txBody>
      </p:sp>
      <p:sp>
        <p:nvSpPr>
          <p:cNvPr id="1816" name="Shape 1816"/>
          <p:cNvSpPr/>
          <p:nvPr/>
        </p:nvSpPr>
        <p:spPr>
          <a:xfrm>
            <a:off x="2684736" y="6374628"/>
            <a:ext cx="98356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t>retardé</a:t>
            </a:r>
          </a:p>
        </p:txBody>
      </p:sp>
      <p:grpSp>
        <p:nvGrpSpPr>
          <p:cNvPr id="1824" name="Group 1824"/>
          <p:cNvGrpSpPr/>
          <p:nvPr/>
        </p:nvGrpSpPr>
        <p:grpSpPr>
          <a:xfrm>
            <a:off x="5016408" y="1546468"/>
            <a:ext cx="2656962" cy="2505489"/>
            <a:chOff x="0" y="0"/>
            <a:chExt cx="2656961" cy="2505488"/>
          </a:xfrm>
        </p:grpSpPr>
        <p:sp>
          <p:nvSpPr>
            <p:cNvPr id="1817" name="Shape 1817"/>
            <p:cNvSpPr/>
            <p:nvPr/>
          </p:nvSpPr>
          <p:spPr>
            <a:xfrm>
              <a:off x="148362" y="1733328"/>
              <a:ext cx="2090591" cy="772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20000"/>
                </a:lnSpc>
                <a:defRPr sz="2200" b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i="1"/>
                <a:t>k</a:t>
              </a:r>
              <a:r>
                <a:t>=1</a:t>
              </a:r>
            </a:p>
            <a:p>
              <a:pPr>
                <a:lnSpc>
                  <a:spcPct val="120000"/>
                </a:lnSpc>
                <a:defRPr sz="2200" b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i="1"/>
                <a:t>k</a:t>
              </a:r>
              <a:r>
                <a:rPr i="1" baseline="-5999"/>
                <a:t>p</a:t>
              </a:r>
              <a:r>
                <a:t>=0.5 et </a:t>
              </a:r>
              <a:r>
                <a:rPr i="1"/>
                <a:t>β</a:t>
              </a:r>
              <a:r>
                <a:t>=0.5</a:t>
              </a:r>
            </a:p>
          </p:txBody>
        </p:sp>
        <p:sp>
          <p:nvSpPr>
            <p:cNvPr id="1818" name="Shape 1818"/>
            <p:cNvSpPr/>
            <p:nvPr/>
          </p:nvSpPr>
          <p:spPr>
            <a:xfrm>
              <a:off x="372783" y="0"/>
              <a:ext cx="1922020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neutron prompt</a:t>
              </a:r>
            </a:p>
          </p:txBody>
        </p:sp>
        <p:sp>
          <p:nvSpPr>
            <p:cNvPr id="1819" name="Shape 1819"/>
            <p:cNvSpPr/>
            <p:nvPr/>
          </p:nvSpPr>
          <p:spPr>
            <a:xfrm>
              <a:off x="42242" y="59037"/>
              <a:ext cx="279055" cy="27905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0" name="Shape 1820"/>
            <p:cNvSpPr/>
            <p:nvPr/>
          </p:nvSpPr>
          <p:spPr>
            <a:xfrm>
              <a:off x="389984" y="441796"/>
              <a:ext cx="1915992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neutron retardé</a:t>
              </a:r>
            </a:p>
          </p:txBody>
        </p:sp>
        <p:sp>
          <p:nvSpPr>
            <p:cNvPr id="1821" name="Shape 1821"/>
            <p:cNvSpPr/>
            <p:nvPr/>
          </p:nvSpPr>
          <p:spPr>
            <a:xfrm>
              <a:off x="34025" y="484552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2" name="Shape 1822"/>
            <p:cNvSpPr/>
            <p:nvPr/>
          </p:nvSpPr>
          <p:spPr>
            <a:xfrm>
              <a:off x="389984" y="884208"/>
              <a:ext cx="1801388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E82C05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gerbe prompte</a:t>
              </a:r>
            </a:p>
          </p:txBody>
        </p:sp>
        <p:sp>
          <p:nvSpPr>
            <p:cNvPr id="1823" name="Shape 1823"/>
            <p:cNvSpPr/>
            <p:nvPr/>
          </p:nvSpPr>
          <p:spPr>
            <a:xfrm>
              <a:off x="0" y="1288781"/>
              <a:ext cx="2656962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3440FF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gerbe issue de retardé</a:t>
              </a:r>
            </a:p>
          </p:txBody>
        </p:sp>
      </p:grpSp>
      <p:grpSp>
        <p:nvGrpSpPr>
          <p:cNvPr id="1827" name="Group 1827"/>
          <p:cNvGrpSpPr/>
          <p:nvPr/>
        </p:nvGrpSpPr>
        <p:grpSpPr>
          <a:xfrm>
            <a:off x="988879" y="857949"/>
            <a:ext cx="11014987" cy="8538072"/>
            <a:chOff x="0" y="0"/>
            <a:chExt cx="11014985" cy="8538070"/>
          </a:xfrm>
        </p:grpSpPr>
        <p:sp>
          <p:nvSpPr>
            <p:cNvPr id="1826" name="Shape 1826"/>
            <p:cNvSpPr/>
            <p:nvPr/>
          </p:nvSpPr>
          <p:spPr>
            <a:xfrm>
              <a:off x="63500" y="38100"/>
              <a:ext cx="10887987" cy="8372971"/>
            </a:xfrm>
            <a:prstGeom prst="rect">
              <a:avLst/>
            </a:prstGeom>
            <a:gradFill flip="none" rotWithShape="1">
              <a:gsLst>
                <a:gs pos="0">
                  <a:srgbClr val="DEDEDE"/>
                </a:gs>
                <a:gs pos="36652">
                  <a:srgbClr val="DDDDDD"/>
                </a:gs>
                <a:gs pos="48419">
                  <a:srgbClr val="DDDDDD"/>
                </a:gs>
                <a:gs pos="80434">
                  <a:srgbClr val="DCDCDC">
                    <a:alpha val="94000"/>
                  </a:srgbClr>
                </a:gs>
                <a:gs pos="100000">
                  <a:srgbClr val="DBDBDB">
                    <a:alpha val="88000"/>
                  </a:srgbClr>
                </a:gs>
              </a:gsLst>
              <a:path path="circle">
                <a:fillToRect l="37721" t="-19636" r="62278" b="119636"/>
              </a:path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825" name="Image 1824"/>
            <p:cNvPicPr>
              <a:picLocks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-1"/>
              <a:ext cx="11014986" cy="8538072"/>
            </a:xfrm>
            <a:prstGeom prst="rect">
              <a:avLst/>
            </a:prstGeom>
            <a:effectLst/>
          </p:spPr>
        </p:pic>
      </p:grpSp>
      <p:grpSp>
        <p:nvGrpSpPr>
          <p:cNvPr id="1834" name="Group 1834"/>
          <p:cNvGrpSpPr/>
          <p:nvPr/>
        </p:nvGrpSpPr>
        <p:grpSpPr>
          <a:xfrm>
            <a:off x="5876691" y="5107215"/>
            <a:ext cx="2327563" cy="3451497"/>
            <a:chOff x="184441" y="-16209"/>
            <a:chExt cx="2327562" cy="3451496"/>
          </a:xfrm>
        </p:grpSpPr>
        <p:pic>
          <p:nvPicPr>
            <p:cNvPr id="1828" name="_prec_nrj_3_alpha.png"/>
            <p:cNvPicPr>
              <a:picLocks noChangeAspect="1"/>
            </p:cNvPicPr>
            <p:nvPr/>
          </p:nvPicPr>
          <p:blipFill>
            <a:blip r:embed="rId23">
              <a:extLst/>
            </a:blip>
            <a:srcRect l="9087" r="56308"/>
            <a:stretch>
              <a:fillRect/>
            </a:stretch>
          </p:blipFill>
          <p:spPr>
            <a:xfrm>
              <a:off x="641273" y="0"/>
              <a:ext cx="1870730" cy="3435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9" name="Shape 1829"/>
            <p:cNvSpPr/>
            <p:nvPr/>
          </p:nvSpPr>
          <p:spPr>
            <a:xfrm>
              <a:off x="184441" y="-16209"/>
              <a:ext cx="2251676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Distribution normalisée de production des neutrons retardés</a:t>
              </a:r>
            </a:p>
          </p:txBody>
        </p:sp>
        <p:grpSp>
          <p:nvGrpSpPr>
            <p:cNvPr id="1833" name="Group 1833"/>
            <p:cNvGrpSpPr/>
            <p:nvPr/>
          </p:nvGrpSpPr>
          <p:grpSpPr>
            <a:xfrm>
              <a:off x="197932" y="643819"/>
              <a:ext cx="422179" cy="2586034"/>
              <a:chOff x="26560" y="1766"/>
              <a:chExt cx="422177" cy="2586032"/>
            </a:xfrm>
          </p:grpSpPr>
          <p:sp>
            <p:nvSpPr>
              <p:cNvPr id="1830" name="Shape 1830"/>
              <p:cNvSpPr/>
              <p:nvPr/>
            </p:nvSpPr>
            <p:spPr>
              <a:xfrm>
                <a:off x="26560" y="1766"/>
                <a:ext cx="416779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1.63</a:t>
                </a:r>
              </a:p>
            </p:txBody>
          </p:sp>
          <p:sp>
            <p:nvSpPr>
              <p:cNvPr id="1831" name="Shape 1831"/>
              <p:cNvSpPr/>
              <p:nvPr/>
            </p:nvSpPr>
            <p:spPr>
              <a:xfrm>
                <a:off x="31958" y="2269762"/>
                <a:ext cx="416779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1.17</a:t>
                </a:r>
              </a:p>
            </p:txBody>
          </p:sp>
          <p:pic>
            <p:nvPicPr>
              <p:cNvPr id="1832" name="legende2_alpha.png"/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85424" y="280228"/>
                <a:ext cx="149561" cy="19637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840" name="Group 1840"/>
          <p:cNvGrpSpPr/>
          <p:nvPr/>
        </p:nvGrpSpPr>
        <p:grpSpPr>
          <a:xfrm>
            <a:off x="1186326" y="4951192"/>
            <a:ext cx="4328498" cy="3610760"/>
            <a:chOff x="-73025" y="30478"/>
            <a:chExt cx="4328497" cy="3610758"/>
          </a:xfrm>
        </p:grpSpPr>
        <p:sp>
          <p:nvSpPr>
            <p:cNvPr id="1835" name="Shape 1835"/>
            <p:cNvSpPr/>
            <p:nvPr/>
          </p:nvSpPr>
          <p:spPr>
            <a:xfrm>
              <a:off x="87838" y="3323735"/>
              <a:ext cx="3971643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maillage thermohydraulique (OpenFOAM)</a:t>
              </a:r>
            </a:p>
          </p:txBody>
        </p:sp>
        <p:grpSp>
          <p:nvGrpSpPr>
            <p:cNvPr id="1839" name="Group 1839"/>
            <p:cNvGrpSpPr/>
            <p:nvPr/>
          </p:nvGrpSpPr>
          <p:grpSpPr>
            <a:xfrm>
              <a:off x="-73025" y="30478"/>
              <a:ext cx="4328497" cy="3377475"/>
              <a:chOff x="-73025" y="30479"/>
              <a:chExt cx="4328496" cy="3377473"/>
            </a:xfrm>
          </p:grpSpPr>
          <p:pic>
            <p:nvPicPr>
              <p:cNvPr id="1836" name="mesh.png"/>
              <p:cNvPicPr>
                <a:picLocks noChangeAspect="1"/>
              </p:cNvPicPr>
              <p:nvPr/>
            </p:nvPicPr>
            <p:blipFill>
              <a:blip r:embed="rId25">
                <a:extLst/>
              </a:blip>
              <a:stretch>
                <a:fillRect/>
              </a:stretch>
            </p:blipFill>
            <p:spPr>
              <a:xfrm rot="60000">
                <a:off x="312511" y="30479"/>
                <a:ext cx="3522297" cy="33774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37" name="Shape 1837"/>
              <p:cNvSpPr/>
              <p:nvPr/>
            </p:nvSpPr>
            <p:spPr>
              <a:xfrm rot="18900000">
                <a:off x="-73025" y="725241"/>
                <a:ext cx="1449120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50800" dir="5520000" rotWithShape="0">
                  <a:srgbClr val="000000"/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900">
                    <a:solidFill>
                      <a:srgbClr val="FFFFFF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800"/>
                  <a:t>coeur</a:t>
                </a:r>
              </a:p>
            </p:txBody>
          </p:sp>
          <p:sp>
            <p:nvSpPr>
              <p:cNvPr id="1838" name="Shape 1838"/>
              <p:cNvSpPr/>
              <p:nvPr/>
            </p:nvSpPr>
            <p:spPr>
              <a:xfrm rot="18900000">
                <a:off x="2806350" y="1914873"/>
                <a:ext cx="1449121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63500" dir="5520000" rotWithShape="0">
                  <a:srgbClr val="000000"/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FFFFFF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400"/>
                  <a:t>échangeur de chaleur</a:t>
                </a:r>
              </a:p>
            </p:txBody>
          </p:sp>
        </p:grpSp>
      </p:grpSp>
      <p:grpSp>
        <p:nvGrpSpPr>
          <p:cNvPr id="1848" name="Group 1848"/>
          <p:cNvGrpSpPr/>
          <p:nvPr/>
        </p:nvGrpSpPr>
        <p:grpSpPr>
          <a:xfrm>
            <a:off x="1126326" y="1478066"/>
            <a:ext cx="4694122" cy="3363038"/>
            <a:chOff x="-73025" y="0"/>
            <a:chExt cx="4694121" cy="3363037"/>
          </a:xfrm>
        </p:grpSpPr>
        <p:sp>
          <p:nvSpPr>
            <p:cNvPr id="1841" name="Shape 1841"/>
            <p:cNvSpPr/>
            <p:nvPr/>
          </p:nvSpPr>
          <p:spPr>
            <a:xfrm>
              <a:off x="1098621" y="3045536"/>
              <a:ext cx="2635489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maillage neutronique (MCNP)</a:t>
              </a:r>
            </a:p>
          </p:txBody>
        </p:sp>
        <p:grpSp>
          <p:nvGrpSpPr>
            <p:cNvPr id="1845" name="Group 1845"/>
            <p:cNvGrpSpPr/>
            <p:nvPr/>
          </p:nvGrpSpPr>
          <p:grpSpPr>
            <a:xfrm>
              <a:off x="-73025" y="0"/>
              <a:ext cx="3929786" cy="2908596"/>
              <a:chOff x="-73025" y="0"/>
              <a:chExt cx="3929785" cy="2908595"/>
            </a:xfrm>
          </p:grpSpPr>
          <p:pic>
            <p:nvPicPr>
              <p:cNvPr id="1842" name="geom_mcnp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tretch>
                <a:fillRect/>
              </a:stretch>
            </p:blipFill>
            <p:spPr>
              <a:xfrm>
                <a:off x="410557" y="0"/>
                <a:ext cx="3446203" cy="290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43" name="Shape 1843"/>
              <p:cNvSpPr/>
              <p:nvPr/>
            </p:nvSpPr>
            <p:spPr>
              <a:xfrm rot="18900000">
                <a:off x="-73025" y="1256393"/>
                <a:ext cx="1449120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50800" dir="5520000" rotWithShape="0">
                  <a:srgbClr val="000000"/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900">
                    <a:solidFill>
                      <a:srgbClr val="FFFFFF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800"/>
                  <a:t>coeur</a:t>
                </a:r>
              </a:p>
            </p:txBody>
          </p:sp>
          <p:sp>
            <p:nvSpPr>
              <p:cNvPr id="1844" name="Shape 1844"/>
              <p:cNvSpPr/>
              <p:nvPr/>
            </p:nvSpPr>
            <p:spPr>
              <a:xfrm rot="18900000">
                <a:off x="1727608" y="1190808"/>
                <a:ext cx="1449120" cy="53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63500" dir="5520000" rotWithShape="0">
                  <a:srgbClr val="000000"/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FFFFFF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400"/>
                  <a:t>échangeur de chaleur</a:t>
                </a:r>
              </a:p>
            </p:txBody>
          </p:sp>
        </p:grpSp>
        <p:sp>
          <p:nvSpPr>
            <p:cNvPr id="1846" name="Shape 1846"/>
            <p:cNvSpPr/>
            <p:nvPr/>
          </p:nvSpPr>
          <p:spPr>
            <a:xfrm>
              <a:off x="232886" y="2801853"/>
              <a:ext cx="263548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 i="1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200"/>
                <a:t>(vue de profil)</a:t>
              </a:r>
            </a:p>
          </p:txBody>
        </p:sp>
        <p:sp>
          <p:nvSpPr>
            <p:cNvPr id="1847" name="Shape 1847"/>
            <p:cNvSpPr/>
            <p:nvPr/>
          </p:nvSpPr>
          <p:spPr>
            <a:xfrm>
              <a:off x="1985608" y="2800660"/>
              <a:ext cx="263548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 i="1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200"/>
                <a:t>(vue du dessus)</a:t>
              </a:r>
            </a:p>
          </p:txBody>
        </p:sp>
      </p:grpSp>
      <p:grpSp>
        <p:nvGrpSpPr>
          <p:cNvPr id="1855" name="Group 1855"/>
          <p:cNvGrpSpPr/>
          <p:nvPr/>
        </p:nvGrpSpPr>
        <p:grpSpPr>
          <a:xfrm>
            <a:off x="8204413" y="5234488"/>
            <a:ext cx="2748881" cy="3325522"/>
            <a:chOff x="757581" y="-73712"/>
            <a:chExt cx="2748879" cy="3325521"/>
          </a:xfrm>
        </p:grpSpPr>
        <p:grpSp>
          <p:nvGrpSpPr>
            <p:cNvPr id="1852" name="Group 1852"/>
            <p:cNvGrpSpPr/>
            <p:nvPr/>
          </p:nvGrpSpPr>
          <p:grpSpPr>
            <a:xfrm>
              <a:off x="3120201" y="319495"/>
              <a:ext cx="377295" cy="2586033"/>
              <a:chOff x="-27198" y="1766"/>
              <a:chExt cx="377293" cy="2586032"/>
            </a:xfrm>
          </p:grpSpPr>
          <p:sp>
            <p:nvSpPr>
              <p:cNvPr id="1849" name="Shape 1849"/>
              <p:cNvSpPr/>
              <p:nvPr/>
            </p:nvSpPr>
            <p:spPr>
              <a:xfrm>
                <a:off x="-27198" y="1766"/>
                <a:ext cx="371895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770</a:t>
                </a:r>
              </a:p>
            </p:txBody>
          </p:sp>
          <p:sp>
            <p:nvSpPr>
              <p:cNvPr id="1850" name="Shape 1850"/>
              <p:cNvSpPr/>
              <p:nvPr/>
            </p:nvSpPr>
            <p:spPr>
              <a:xfrm>
                <a:off x="-21800" y="2269762"/>
                <a:ext cx="371895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625</a:t>
                </a:r>
              </a:p>
            </p:txBody>
          </p:sp>
          <p:pic>
            <p:nvPicPr>
              <p:cNvPr id="1851" name="legende2_alpha.png"/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09223" y="280228"/>
                <a:ext cx="149562" cy="19637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53" name="Shape 1853"/>
            <p:cNvSpPr/>
            <p:nvPr/>
          </p:nvSpPr>
          <p:spPr>
            <a:xfrm>
              <a:off x="870972" y="-73712"/>
              <a:ext cx="2635488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Distribution de température [°C]</a:t>
              </a:r>
            </a:p>
          </p:txBody>
        </p:sp>
        <p:pic>
          <p:nvPicPr>
            <p:cNvPr id="1854" name="_temp_alpha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46020" t="936" r="11310"/>
            <a:stretch>
              <a:fillRect/>
            </a:stretch>
          </p:blipFill>
          <p:spPr>
            <a:xfrm>
              <a:off x="757581" y="0"/>
              <a:ext cx="2359919" cy="3251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62" name="Group 1862"/>
          <p:cNvGrpSpPr/>
          <p:nvPr/>
        </p:nvGrpSpPr>
        <p:grpSpPr>
          <a:xfrm>
            <a:off x="5684527" y="1634263"/>
            <a:ext cx="2511626" cy="3459585"/>
            <a:chOff x="-2526307" y="-3169429"/>
            <a:chExt cx="2511625" cy="3459583"/>
          </a:xfrm>
        </p:grpSpPr>
        <p:grpSp>
          <p:nvGrpSpPr>
            <p:cNvPr id="1859" name="Group 1859"/>
            <p:cNvGrpSpPr/>
            <p:nvPr/>
          </p:nvGrpSpPr>
          <p:grpSpPr>
            <a:xfrm>
              <a:off x="-2526307" y="-2432784"/>
              <a:ext cx="551433" cy="2586034"/>
              <a:chOff x="35433" y="1766"/>
              <a:chExt cx="551432" cy="2586032"/>
            </a:xfrm>
          </p:grpSpPr>
          <p:sp>
            <p:nvSpPr>
              <p:cNvPr id="1856" name="Shape 1856"/>
              <p:cNvSpPr/>
              <p:nvPr/>
            </p:nvSpPr>
            <p:spPr>
              <a:xfrm>
                <a:off x="35433" y="1766"/>
                <a:ext cx="551432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23000</a:t>
                </a:r>
              </a:p>
            </p:txBody>
          </p:sp>
          <p:sp>
            <p:nvSpPr>
              <p:cNvPr id="1857" name="Shape 1857"/>
              <p:cNvSpPr/>
              <p:nvPr/>
            </p:nvSpPr>
            <p:spPr>
              <a:xfrm>
                <a:off x="220367" y="2269762"/>
                <a:ext cx="192360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0</a:t>
                </a:r>
              </a:p>
            </p:txBody>
          </p:sp>
          <p:pic>
            <p:nvPicPr>
              <p:cNvPr id="1858" name="legende2_alpha.png"/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261623" y="280228"/>
                <a:ext cx="149562" cy="19637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60" name="Shape 1860"/>
            <p:cNvSpPr/>
            <p:nvPr/>
          </p:nvSpPr>
          <p:spPr>
            <a:xfrm>
              <a:off x="-2451830" y="-3037913"/>
              <a:ext cx="243714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1200" dirty="0" err="1"/>
                <a:t>Dépôt</a:t>
              </a:r>
              <a:r>
                <a:rPr sz="1200" dirty="0"/>
                <a:t> </a:t>
              </a:r>
              <a:r>
                <a:rPr sz="1200" dirty="0" err="1"/>
                <a:t>énergie</a:t>
              </a:r>
              <a:r>
                <a:rPr sz="1200" dirty="0"/>
                <a:t> </a:t>
              </a:r>
              <a:r>
                <a:rPr sz="1200" dirty="0" err="1"/>
                <a:t>issu</a:t>
              </a:r>
              <a:r>
                <a:rPr sz="1200" dirty="0"/>
                <a:t> </a:t>
              </a:r>
              <a:r>
                <a:rPr sz="1200" dirty="0" err="1"/>
                <a:t>d’une</a:t>
              </a:r>
              <a:r>
                <a:rPr sz="1200" dirty="0"/>
                <a:t> </a:t>
              </a:r>
              <a:r>
                <a:rPr sz="1200" dirty="0" err="1"/>
                <a:t>gerbe</a:t>
              </a:r>
              <a:r>
                <a:rPr sz="1200" dirty="0"/>
                <a:t> </a:t>
              </a:r>
              <a:r>
                <a:rPr sz="1200" dirty="0" err="1"/>
                <a:t>venant</a:t>
              </a:r>
              <a:r>
                <a:rPr sz="1200" dirty="0"/>
                <a:t> des </a:t>
              </a:r>
              <a:r>
                <a:rPr sz="1200" dirty="0" err="1"/>
                <a:t>précurseurs</a:t>
              </a:r>
              <a:r>
                <a:rPr sz="1200" dirty="0"/>
                <a:t>  [MeV/</a:t>
              </a:r>
              <a:r>
                <a:rPr sz="1200" dirty="0" err="1"/>
                <a:t>src</a:t>
              </a:r>
              <a:r>
                <a:rPr sz="1200" dirty="0"/>
                <a:t>/m</a:t>
              </a:r>
              <a:r>
                <a:rPr sz="1200" baseline="31999" dirty="0"/>
                <a:t>3</a:t>
              </a:r>
              <a:r>
                <a:rPr sz="1200" dirty="0"/>
                <a:t>]</a:t>
              </a:r>
            </a:p>
          </p:txBody>
        </p:sp>
        <p:pic>
          <p:nvPicPr>
            <p:cNvPr id="1861" name="_nrj_2_alpha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11632" t="2876" r="55786"/>
            <a:stretch>
              <a:fillRect/>
            </a:stretch>
          </p:blipFill>
          <p:spPr>
            <a:xfrm>
              <a:off x="-1949842" y="-3169429"/>
              <a:ext cx="1848518" cy="3459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63" name="Shape 1863"/>
          <p:cNvSpPr/>
          <p:nvPr/>
        </p:nvSpPr>
        <p:spPr>
          <a:xfrm>
            <a:off x="2329260" y="993019"/>
            <a:ext cx="8342412" cy="404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/>
              <a:t>Application au </a:t>
            </a:r>
            <a:r>
              <a:rPr sz="1800" dirty="0" err="1"/>
              <a:t>couplage</a:t>
            </a:r>
            <a:r>
              <a:rPr sz="1800" dirty="0"/>
              <a:t> </a:t>
            </a:r>
            <a:r>
              <a:rPr sz="1800" dirty="0" err="1"/>
              <a:t>stationnaire</a:t>
            </a:r>
            <a:r>
              <a:rPr sz="1800" dirty="0"/>
              <a:t> du MSFR </a:t>
            </a:r>
            <a:r>
              <a:rPr sz="1800" dirty="0">
                <a:solidFill>
                  <a:srgbClr val="5A5F5E"/>
                </a:solidFill>
              </a:rPr>
              <a:t>(solution </a:t>
            </a:r>
            <a:r>
              <a:rPr sz="1800" dirty="0" err="1">
                <a:solidFill>
                  <a:srgbClr val="5A5F5E"/>
                </a:solidFill>
              </a:rPr>
              <a:t>d’équilibre</a:t>
            </a:r>
            <a:r>
              <a:rPr sz="1800" dirty="0">
                <a:solidFill>
                  <a:srgbClr val="5A5F5E"/>
                </a:solidFill>
              </a:rPr>
              <a:t>)</a:t>
            </a:r>
          </a:p>
        </p:txBody>
      </p:sp>
      <p:grpSp>
        <p:nvGrpSpPr>
          <p:cNvPr id="1868" name="Group 1868"/>
          <p:cNvGrpSpPr/>
          <p:nvPr/>
        </p:nvGrpSpPr>
        <p:grpSpPr>
          <a:xfrm>
            <a:off x="8101847" y="1592938"/>
            <a:ext cx="4887381" cy="2963956"/>
            <a:chOff x="0" y="0"/>
            <a:chExt cx="4887380" cy="2963955"/>
          </a:xfrm>
        </p:grpSpPr>
        <p:grpSp>
          <p:nvGrpSpPr>
            <p:cNvPr id="1866" name="Group 1866"/>
            <p:cNvGrpSpPr/>
            <p:nvPr/>
          </p:nvGrpSpPr>
          <p:grpSpPr>
            <a:xfrm>
              <a:off x="0" y="257381"/>
              <a:ext cx="4887381" cy="2706575"/>
              <a:chOff x="0" y="0"/>
              <a:chExt cx="4887380" cy="2706573"/>
            </a:xfrm>
          </p:grpSpPr>
          <p:sp>
            <p:nvSpPr>
              <p:cNvPr id="1864" name="Shape 1864"/>
              <p:cNvSpPr/>
              <p:nvPr/>
            </p:nvSpPr>
            <p:spPr>
              <a:xfrm>
                <a:off x="2776207" y="234277"/>
                <a:ext cx="2025257" cy="2289832"/>
              </a:xfrm>
              <a:prstGeom prst="rect">
                <a:avLst/>
              </a:prstGeom>
              <a:solidFill>
                <a:srgbClr val="F2FF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3200"/>
              </a:p>
            </p:txBody>
          </p:sp>
          <p:pic>
            <p:nvPicPr>
              <p:cNvPr id="1865" name="_U_compil_3_2_alpha.png"/>
              <p:cNvPicPr>
                <a:picLocks noChangeAspect="1"/>
              </p:cNvPicPr>
              <p:nvPr/>
            </p:nvPicPr>
            <p:blipFill>
              <a:blip r:embed="rId29">
                <a:extLst/>
              </a:blip>
              <a:srcRect l="31989"/>
              <a:stretch>
                <a:fillRect/>
              </a:stretch>
            </p:blipFill>
            <p:spPr>
              <a:xfrm>
                <a:off x="0" y="0"/>
                <a:ext cx="4887381" cy="27065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67" name="Shape 1867"/>
            <p:cNvSpPr/>
            <p:nvPr/>
          </p:nvSpPr>
          <p:spPr>
            <a:xfrm>
              <a:off x="477511" y="0"/>
              <a:ext cx="2380231" cy="31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Vitesse - Ligne de courant</a:t>
              </a:r>
            </a:p>
          </p:txBody>
        </p:sp>
      </p:grpSp>
      <p:pic>
        <p:nvPicPr>
          <p:cNvPr id="1869" name="pasted-image.pdf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7918267" y="7913863"/>
            <a:ext cx="998512" cy="499257"/>
          </a:xfrm>
          <a:prstGeom prst="rect">
            <a:avLst/>
          </a:prstGeom>
          <a:ln w="12700">
            <a:miter lim="400000"/>
          </a:ln>
        </p:spPr>
      </p:pic>
      <p:sp>
        <p:nvSpPr>
          <p:cNvPr id="1870" name="Shape 1870"/>
          <p:cNvSpPr/>
          <p:nvPr/>
        </p:nvSpPr>
        <p:spPr>
          <a:xfrm>
            <a:off x="1279180" y="8726596"/>
            <a:ext cx="8666823" cy="50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13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[A. Laureau et al. </a:t>
            </a:r>
            <a:r>
              <a:rPr i="0"/>
              <a:t>Coupled neutronics and thermal-hydraulics numerical simulations of a Molten Salt Fast Reactor (MSFR)</a:t>
            </a:r>
            <a:r>
              <a:t>. Joint International Conference on Supercomputing in Nuclear Applications+ Monte Carlo (SNA &amp; MC 2013), Paris, France, 2013]</a:t>
            </a:r>
          </a:p>
        </p:txBody>
      </p:sp>
      <p:sp>
        <p:nvSpPr>
          <p:cNvPr id="1871" name="Shape 1871"/>
          <p:cNvSpPr/>
          <p:nvPr/>
        </p:nvSpPr>
        <p:spPr>
          <a:xfrm>
            <a:off x="8396881" y="8302481"/>
            <a:ext cx="132247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700">
                <a:solidFill>
                  <a:srgbClr val="000000"/>
                </a:solidFill>
              </a:defRPr>
            </a:lvl1pPr>
          </a:lstStyle>
          <a:p>
            <a:r>
              <a:rPr sz="1600"/>
              <a:t>quel impact 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4" grpId="1" animBg="1" advAuto="0"/>
      <p:bldP spid="1855" grpId="2" animBg="1" advAuto="0"/>
      <p:bldP spid="1869" grpId="3" animBg="1" advAuto="0"/>
      <p:bldP spid="1871" grpId="4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Shape 18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21</a:t>
            </a:fld>
            <a:endParaRPr sz="1600"/>
          </a:p>
        </p:txBody>
      </p:sp>
      <p:pic>
        <p:nvPicPr>
          <p:cNvPr id="1884" name="Image 188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1888" name="Shape 1888"/>
          <p:cNvSpPr/>
          <p:nvPr/>
        </p:nvSpPr>
        <p:spPr>
          <a:xfrm>
            <a:off x="1469179" y="1980025"/>
            <a:ext cx="4885812" cy="1469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Intérêt de la méthode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prise en compte du mouvement des précurseurs sur la réaction en chaîne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calcul du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β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  <a:r>
              <a:rPr sz="1800"/>
              <a:t> correct</a:t>
            </a:r>
          </a:p>
        </p:txBody>
      </p:sp>
      <p:sp>
        <p:nvSpPr>
          <p:cNvPr id="1889" name="Shape 1889"/>
          <p:cNvSpPr/>
          <p:nvPr/>
        </p:nvSpPr>
        <p:spPr>
          <a:xfrm>
            <a:off x="7012175" y="1957379"/>
            <a:ext cx="4885812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Limitation de la méthode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géométrie « standard » pour MCNP (liée à l’implémentation)</a:t>
            </a:r>
          </a:p>
        </p:txBody>
      </p:sp>
      <p:pic>
        <p:nvPicPr>
          <p:cNvPr id="1890" name="Image 188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043" y="3721195"/>
            <a:ext cx="11632714" cy="25541"/>
          </a:xfrm>
          <a:prstGeom prst="rect">
            <a:avLst/>
          </a:prstGeom>
        </p:spPr>
      </p:pic>
      <p:sp>
        <p:nvSpPr>
          <p:cNvPr id="1892" name="Shape 1892"/>
          <p:cNvSpPr/>
          <p:nvPr/>
        </p:nvSpPr>
        <p:spPr>
          <a:xfrm>
            <a:off x="4483161" y="1397525"/>
            <a:ext cx="4038478" cy="50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600" cap="small" spc="20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2400"/>
              <a:t>L’approche par gerbe…</a:t>
            </a:r>
          </a:p>
        </p:txBody>
      </p:sp>
      <p:sp>
        <p:nvSpPr>
          <p:cNvPr id="1893" name="Shape 1893"/>
          <p:cNvSpPr/>
          <p:nvPr/>
        </p:nvSpPr>
        <p:spPr>
          <a:xfrm>
            <a:off x="1434474" y="3909371"/>
            <a:ext cx="10135852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Et pour faire des études de transitoire ? La position des précurseurs va évoluer …</a:t>
            </a:r>
          </a:p>
        </p:txBody>
      </p:sp>
      <p:sp>
        <p:nvSpPr>
          <p:cNvPr id="1894" name="Shape 1894"/>
          <p:cNvSpPr/>
          <p:nvPr/>
        </p:nvSpPr>
        <p:spPr>
          <a:xfrm>
            <a:off x="1598065" y="4728976"/>
            <a:ext cx="3106491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objectif fort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rapide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proche du Monte Carlo</a:t>
            </a:r>
          </a:p>
        </p:txBody>
      </p:sp>
      <p:pic>
        <p:nvPicPr>
          <p:cNvPr id="1935" name="Image 193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15146" y="4732771"/>
            <a:ext cx="1953491" cy="42403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1898" name="Group 1898"/>
          <p:cNvGrpSpPr/>
          <p:nvPr/>
        </p:nvGrpSpPr>
        <p:grpSpPr>
          <a:xfrm>
            <a:off x="5527312" y="4367758"/>
            <a:ext cx="1348030" cy="722536"/>
            <a:chOff x="55399" y="118973"/>
            <a:chExt cx="1348028" cy="722535"/>
          </a:xfrm>
        </p:grpSpPr>
        <p:sp>
          <p:nvSpPr>
            <p:cNvPr id="1896" name="Shape 1896"/>
            <p:cNvSpPr/>
            <p:nvPr/>
          </p:nvSpPr>
          <p:spPr>
            <a:xfrm rot="20957344">
              <a:off x="55399" y="118973"/>
              <a:ext cx="1348028" cy="72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CF5F9"/>
                </a:gs>
                <a:gs pos="23690">
                  <a:srgbClr val="FDEDBA">
                    <a:alpha val="92500"/>
                  </a:srgbClr>
                </a:gs>
                <a:gs pos="41273">
                  <a:srgbClr val="FEE57B">
                    <a:alpha val="85000"/>
                  </a:srgbClr>
                </a:gs>
                <a:gs pos="61601">
                  <a:srgbClr val="FEF2BD">
                    <a:alpha val="63000"/>
                  </a:srgbClr>
                </a:gs>
                <a:gs pos="100000">
                  <a:srgbClr val="FFFFFF">
                    <a:alpha val="41000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97" name="Shape 1897"/>
            <p:cNvSpPr/>
            <p:nvPr/>
          </p:nvSpPr>
          <p:spPr>
            <a:xfrm>
              <a:off x="415068" y="289973"/>
              <a:ext cx="620169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800"/>
                <a:t>idée</a:t>
              </a:r>
            </a:p>
          </p:txBody>
        </p:sp>
      </p:grpSp>
      <p:sp>
        <p:nvSpPr>
          <p:cNvPr id="1899" name="Shape 1899"/>
          <p:cNvSpPr/>
          <p:nvPr/>
        </p:nvSpPr>
        <p:spPr>
          <a:xfrm>
            <a:off x="6983311" y="4390280"/>
            <a:ext cx="578554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Effectuer un pré-calcul de la gerbe pour différentes positions d’émission</a:t>
            </a:r>
          </a:p>
          <a:p>
            <a: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production globale peut alors être reconstruite avec la somme des contributions locales !</a:t>
            </a:r>
          </a:p>
        </p:txBody>
      </p:sp>
      <p:sp>
        <p:nvSpPr>
          <p:cNvPr id="1900" name="Shape 1900"/>
          <p:cNvSpPr/>
          <p:nvPr/>
        </p:nvSpPr>
        <p:spPr>
          <a:xfrm>
            <a:off x="1578000" y="6184058"/>
            <a:ext cx="4509299" cy="1469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mais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lourd à calculer pour chaque position du maillage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gerbe diverge si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k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&gt;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1</a:t>
            </a:r>
          </a:p>
        </p:txBody>
      </p:sp>
      <p:pic>
        <p:nvPicPr>
          <p:cNvPr id="1936" name="Image 1935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27556" y="6668044"/>
            <a:ext cx="1953491" cy="42403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1904" name="Group 1904"/>
          <p:cNvGrpSpPr/>
          <p:nvPr/>
        </p:nvGrpSpPr>
        <p:grpSpPr>
          <a:xfrm>
            <a:off x="5367448" y="6282393"/>
            <a:ext cx="1892578" cy="763810"/>
            <a:chOff x="-216875" y="98336"/>
            <a:chExt cx="1892577" cy="763809"/>
          </a:xfrm>
        </p:grpSpPr>
        <p:sp>
          <p:nvSpPr>
            <p:cNvPr id="1902" name="Shape 1902"/>
            <p:cNvSpPr/>
            <p:nvPr/>
          </p:nvSpPr>
          <p:spPr>
            <a:xfrm rot="20957344">
              <a:off x="-216875" y="98336"/>
              <a:ext cx="1892577" cy="76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CF5F9"/>
                </a:gs>
                <a:gs pos="23690">
                  <a:srgbClr val="FDEDBA">
                    <a:alpha val="92500"/>
                  </a:srgbClr>
                </a:gs>
                <a:gs pos="41273">
                  <a:srgbClr val="FEE57B">
                    <a:alpha val="85000"/>
                  </a:srgbClr>
                </a:gs>
                <a:gs pos="61601">
                  <a:srgbClr val="FEF2BD">
                    <a:alpha val="63000"/>
                  </a:srgbClr>
                </a:gs>
                <a:gs pos="100000">
                  <a:srgbClr val="FFFFFF">
                    <a:alpha val="41000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03" name="Shape 1903"/>
            <p:cNvSpPr/>
            <p:nvPr/>
          </p:nvSpPr>
          <p:spPr>
            <a:xfrm>
              <a:off x="167500" y="289973"/>
              <a:ext cx="1115304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800"/>
                <a:t>idée n°2</a:t>
              </a:r>
            </a:p>
          </p:txBody>
        </p:sp>
      </p:grpSp>
      <p:sp>
        <p:nvSpPr>
          <p:cNvPr id="1905" name="Shape 1905"/>
          <p:cNvSpPr/>
          <p:nvPr/>
        </p:nvSpPr>
        <p:spPr>
          <a:xfrm>
            <a:off x="7470851" y="6405912"/>
            <a:ext cx="3968459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Le calcul de la propagation des neutrons prompts contient beaucoup de redondance</a:t>
            </a:r>
          </a:p>
        </p:txBody>
      </p:sp>
      <p:sp>
        <p:nvSpPr>
          <p:cNvPr id="1906" name="Shape 1906"/>
          <p:cNvSpPr/>
          <p:nvPr/>
        </p:nvSpPr>
        <p:spPr>
          <a:xfrm>
            <a:off x="8622003" y="8049473"/>
            <a:ext cx="884269" cy="276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8" h="19311" extrusionOk="0">
                <a:moveTo>
                  <a:pt x="6301" y="5009"/>
                </a:moveTo>
                <a:cubicBezTo>
                  <a:pt x="5135" y="3381"/>
                  <a:pt x="4201" y="182"/>
                  <a:pt x="2932" y="11"/>
                </a:cubicBezTo>
                <a:cubicBezTo>
                  <a:pt x="936" y="-259"/>
                  <a:pt x="-97" y="4598"/>
                  <a:pt x="7" y="8894"/>
                </a:cubicBezTo>
                <a:cubicBezTo>
                  <a:pt x="165" y="15360"/>
                  <a:pt x="2445" y="20142"/>
                  <a:pt x="4925" y="19190"/>
                </a:cubicBezTo>
                <a:cubicBezTo>
                  <a:pt x="7152" y="18335"/>
                  <a:pt x="8900" y="12798"/>
                  <a:pt x="10967" y="12837"/>
                </a:cubicBezTo>
                <a:cubicBezTo>
                  <a:pt x="13380" y="12883"/>
                  <a:pt x="15505" y="19547"/>
                  <a:pt x="17970" y="18960"/>
                </a:cubicBezTo>
                <a:cubicBezTo>
                  <a:pt x="20008" y="18475"/>
                  <a:pt x="21503" y="13653"/>
                  <a:pt x="21103" y="7716"/>
                </a:cubicBezTo>
                <a:cubicBezTo>
                  <a:pt x="20557" y="-403"/>
                  <a:pt x="17438" y="-1458"/>
                  <a:pt x="14360" y="1820"/>
                </a:cubicBezTo>
                <a:cubicBezTo>
                  <a:pt x="11823" y="4520"/>
                  <a:pt x="8913" y="8654"/>
                  <a:pt x="6301" y="5009"/>
                </a:cubicBezTo>
                <a:close/>
              </a:path>
            </a:pathLst>
          </a:custGeom>
          <a:solidFill>
            <a:srgbClr val="4BA90B">
              <a:alpha val="3065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pic>
        <p:nvPicPr>
          <p:cNvPr id="1937" name="Image 1936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38089" y="7600617"/>
            <a:ext cx="327961" cy="1652325"/>
          </a:xfrm>
          <a:prstGeom prst="rect">
            <a:avLst/>
          </a:prstGeom>
        </p:spPr>
      </p:pic>
      <p:sp>
        <p:nvSpPr>
          <p:cNvPr id="1908" name="Shape 1908"/>
          <p:cNvSpPr/>
          <p:nvPr/>
        </p:nvSpPr>
        <p:spPr>
          <a:xfrm>
            <a:off x="8082020" y="8581367"/>
            <a:ext cx="168819" cy="168819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1939" name="Image 1938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59844" y="7614455"/>
            <a:ext cx="327961" cy="1652325"/>
          </a:xfrm>
          <a:prstGeom prst="rect">
            <a:avLst/>
          </a:prstGeom>
        </p:spPr>
      </p:pic>
      <p:pic>
        <p:nvPicPr>
          <p:cNvPr id="1941" name="Image 194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81598" y="7612429"/>
            <a:ext cx="327961" cy="1652325"/>
          </a:xfrm>
          <a:prstGeom prst="rect">
            <a:avLst/>
          </a:prstGeom>
        </p:spPr>
      </p:pic>
      <p:pic>
        <p:nvPicPr>
          <p:cNvPr id="1943" name="Image 1942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03353" y="7600617"/>
            <a:ext cx="327961" cy="1652325"/>
          </a:xfrm>
          <a:prstGeom prst="rect">
            <a:avLst/>
          </a:prstGeom>
        </p:spPr>
      </p:pic>
      <p:sp>
        <p:nvSpPr>
          <p:cNvPr id="1912" name="Shape 1912"/>
          <p:cNvSpPr/>
          <p:nvPr/>
        </p:nvSpPr>
        <p:spPr>
          <a:xfrm>
            <a:off x="8662978" y="8556583"/>
            <a:ext cx="168820" cy="168819"/>
          </a:xfrm>
          <a:prstGeom prst="ellipse">
            <a:avLst/>
          </a:prstGeom>
          <a:blipFill>
            <a:blip r:embed="rId8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13" name="Shape 1913"/>
          <p:cNvSpPr/>
          <p:nvPr/>
        </p:nvSpPr>
        <p:spPr>
          <a:xfrm>
            <a:off x="9284734" y="8088608"/>
            <a:ext cx="168819" cy="168819"/>
          </a:xfrm>
          <a:prstGeom prst="ellipse">
            <a:avLst/>
          </a:prstGeom>
          <a:blipFill>
            <a:blip r:embed="rId8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14" name="Shape 1914"/>
          <p:cNvSpPr/>
          <p:nvPr/>
        </p:nvSpPr>
        <p:spPr>
          <a:xfrm>
            <a:off x="9894547" y="8359834"/>
            <a:ext cx="168819" cy="168819"/>
          </a:xfrm>
          <a:prstGeom prst="ellipse">
            <a:avLst/>
          </a:prstGeom>
          <a:blipFill>
            <a:blip r:embed="rId8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1945" name="Image 1944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254121" y="8610394"/>
            <a:ext cx="386513" cy="123413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946" name="Image 1945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853719" y="8263079"/>
            <a:ext cx="432137" cy="390242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947" name="Image 1946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63800" y="8208943"/>
            <a:ext cx="395863" cy="21020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918" name="Shape 1918"/>
          <p:cNvSpPr/>
          <p:nvPr/>
        </p:nvSpPr>
        <p:spPr>
          <a:xfrm>
            <a:off x="8251165" y="8920367"/>
            <a:ext cx="63171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gen1</a:t>
            </a:r>
          </a:p>
        </p:txBody>
      </p:sp>
      <p:sp>
        <p:nvSpPr>
          <p:cNvPr id="1919" name="Shape 1919"/>
          <p:cNvSpPr/>
          <p:nvPr/>
        </p:nvSpPr>
        <p:spPr>
          <a:xfrm>
            <a:off x="8874999" y="8920367"/>
            <a:ext cx="63171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gen2</a:t>
            </a:r>
          </a:p>
        </p:txBody>
      </p:sp>
      <p:sp>
        <p:nvSpPr>
          <p:cNvPr id="1920" name="Shape 1920"/>
          <p:cNvSpPr/>
          <p:nvPr/>
        </p:nvSpPr>
        <p:spPr>
          <a:xfrm>
            <a:off x="9498722" y="8920367"/>
            <a:ext cx="63171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gen3</a:t>
            </a:r>
          </a:p>
        </p:txBody>
      </p:sp>
      <p:sp>
        <p:nvSpPr>
          <p:cNvPr id="1921" name="Shape 1921"/>
          <p:cNvSpPr/>
          <p:nvPr/>
        </p:nvSpPr>
        <p:spPr>
          <a:xfrm>
            <a:off x="8082020" y="8065489"/>
            <a:ext cx="168819" cy="168819"/>
          </a:xfrm>
          <a:prstGeom prst="ellipse">
            <a:avLst/>
          </a:prstGeom>
          <a:blipFill>
            <a:blip r:embed="rId7">
              <a:alphaModFix amt="314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22" name="Shape 1922"/>
          <p:cNvSpPr/>
          <p:nvPr/>
        </p:nvSpPr>
        <p:spPr>
          <a:xfrm>
            <a:off x="8656336" y="8081416"/>
            <a:ext cx="168819" cy="168819"/>
          </a:xfrm>
          <a:prstGeom prst="ellipse">
            <a:avLst/>
          </a:prstGeom>
          <a:blipFill>
            <a:blip r:embed="rId8">
              <a:alphaModFix amt="38666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23" name="Shape 1923"/>
          <p:cNvSpPr/>
          <p:nvPr/>
        </p:nvSpPr>
        <p:spPr>
          <a:xfrm>
            <a:off x="9329328" y="8377159"/>
            <a:ext cx="168819" cy="168819"/>
          </a:xfrm>
          <a:prstGeom prst="ellipse">
            <a:avLst/>
          </a:prstGeom>
          <a:blipFill>
            <a:blip r:embed="rId8">
              <a:alphaModFix amt="38666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1948" name="Image 1947"/>
          <p:cNvPicPr>
            <a:picLocks/>
          </p:cNvPicPr>
          <p:nvPr/>
        </p:nvPicPr>
        <p:blipFill>
          <a:blip r:embed="rId12">
            <a:alphaModFix amt="38199"/>
            <a:extLst/>
          </a:blip>
          <a:stretch>
            <a:fillRect/>
          </a:stretch>
        </p:blipFill>
        <p:spPr>
          <a:xfrm>
            <a:off x="8842316" y="8208943"/>
            <a:ext cx="452116" cy="25262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949" name="Image 1948"/>
          <p:cNvPicPr>
            <a:picLocks/>
          </p:cNvPicPr>
          <p:nvPr/>
        </p:nvPicPr>
        <p:blipFill>
          <a:blip r:embed="rId13">
            <a:alphaModFix amt="24475"/>
            <a:extLst/>
          </a:blip>
          <a:stretch>
            <a:fillRect/>
          </a:stretch>
        </p:blipFill>
        <p:spPr>
          <a:xfrm>
            <a:off x="8271090" y="8111519"/>
            <a:ext cx="371496" cy="12353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926" name="Shape 1926"/>
          <p:cNvSpPr/>
          <p:nvPr/>
        </p:nvSpPr>
        <p:spPr>
          <a:xfrm>
            <a:off x="10163714" y="7993400"/>
            <a:ext cx="2915673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il faut travailler par génération !</a:t>
            </a:r>
          </a:p>
        </p:txBody>
      </p:sp>
      <p:sp>
        <p:nvSpPr>
          <p:cNvPr id="1927" name="Shape 1927"/>
          <p:cNvSpPr/>
          <p:nvPr/>
        </p:nvSpPr>
        <p:spPr>
          <a:xfrm>
            <a:off x="4846731" y="826328"/>
            <a:ext cx="3300134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conclusion et amélioration</a:t>
            </a:r>
          </a:p>
        </p:txBody>
      </p:sp>
      <p:pic>
        <p:nvPicPr>
          <p:cNvPr id="1928" name="Image 1927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8900042">
            <a:off x="8071930" y="977470"/>
            <a:ext cx="871272" cy="38111"/>
          </a:xfrm>
          <a:prstGeom prst="rect">
            <a:avLst/>
          </a:prstGeom>
        </p:spPr>
      </p:pic>
      <p:pic>
        <p:nvPicPr>
          <p:cNvPr id="1930" name="Image 1929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42">
            <a:off x="4639722" y="1250181"/>
            <a:ext cx="3714153" cy="38145"/>
          </a:xfrm>
          <a:prstGeom prst="rect">
            <a:avLst/>
          </a:prstGeom>
        </p:spPr>
      </p:pic>
      <p:pic>
        <p:nvPicPr>
          <p:cNvPr id="1932" name="Image 1931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2699958" flipH="1">
            <a:off x="4079747" y="982042"/>
            <a:ext cx="871273" cy="38111"/>
          </a:xfrm>
          <a:prstGeom prst="rect">
            <a:avLst/>
          </a:prstGeom>
        </p:spPr>
      </p:pic>
      <p:sp>
        <p:nvSpPr>
          <p:cNvPr id="1934" name="Shape 1934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Décomposition du flux neutronique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" grpId="1" animBg="1" advAuto="0"/>
      <p:bldP spid="1893" grpId="2" animBg="1" advAuto="0"/>
      <p:bldP spid="1894" grpId="6" animBg="1" advAuto="0"/>
      <p:bldP spid="1935" grpId="4" animBg="1" advAuto="0"/>
      <p:bldP spid="1898" grpId="3" animBg="1" advAuto="0"/>
      <p:bldP spid="1899" grpId="5" animBg="1" advAuto="0"/>
      <p:bldP spid="1900" grpId="7" animBg="1" advAuto="0"/>
      <p:bldP spid="1936" grpId="9" animBg="1" advAuto="0"/>
      <p:bldP spid="1904" grpId="8" animBg="1" advAuto="0"/>
      <p:bldP spid="1905" grpId="10" animBg="1" advAuto="0"/>
      <p:bldP spid="1906" grpId="25" animBg="1" advAuto="0"/>
      <p:bldP spid="1937" grpId="12" animBg="1" advAuto="0"/>
      <p:bldP spid="1908" grpId="20" animBg="1" advAuto="0"/>
      <p:bldP spid="1939" grpId="14" animBg="1" advAuto="0"/>
      <p:bldP spid="1941" grpId="13" animBg="1" advAuto="0"/>
      <p:bldP spid="1943" grpId="11" animBg="1" advAuto="0"/>
      <p:bldP spid="1912" grpId="19" animBg="1" advAuto="0"/>
      <p:bldP spid="1913" grpId="15" animBg="1" advAuto="0"/>
      <p:bldP spid="1914" grpId="18" animBg="1" advAuto="0"/>
      <p:bldP spid="1945" grpId="21" animBg="1" advAuto="0"/>
      <p:bldP spid="1946" grpId="17" animBg="1" advAuto="0"/>
      <p:bldP spid="1947" grpId="16" animBg="1" advAuto="0"/>
      <p:bldP spid="1918" grpId="22" animBg="1" advAuto="0"/>
      <p:bldP spid="1919" grpId="23" animBg="1" advAuto="0"/>
      <p:bldP spid="1920" grpId="24" animBg="1" advAuto="0"/>
      <p:bldP spid="1921" grpId="26" animBg="1" advAuto="0"/>
      <p:bldP spid="1922" grpId="27" animBg="1" advAuto="0"/>
      <p:bldP spid="1923" grpId="31" animBg="1" advAuto="0"/>
      <p:bldP spid="1948" grpId="29" animBg="1" advAuto="0"/>
      <p:bldP spid="1949" grpId="28" animBg="1" advAuto="0"/>
      <p:bldP spid="1926" grpId="3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Shape 1951"/>
          <p:cNvSpPr/>
          <p:nvPr/>
        </p:nvSpPr>
        <p:spPr>
          <a:xfrm>
            <a:off x="6863125" y="8593561"/>
            <a:ext cx="533208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u="sng"/>
              <a:t>méthode 2</a:t>
            </a:r>
            <a:r>
              <a:rPr sz="1800"/>
              <a:t> : calculer une autre matrice contenant les temps de propagation moyen de i</a:t>
            </a:r>
            <a:r>
              <a:rPr sz="1800" i="1"/>
              <a:t>←j :</a:t>
            </a:r>
          </a:p>
        </p:txBody>
      </p:sp>
      <p:sp>
        <p:nvSpPr>
          <p:cNvPr id="1952" name="Shape 1952"/>
          <p:cNvSpPr>
            <a:spLocks noGrp="1"/>
          </p:cNvSpPr>
          <p:nvPr>
            <p:ph type="sldNum" sz="quarter" idx="2"/>
          </p:nvPr>
        </p:nvSpPr>
        <p:spPr>
          <a:xfrm>
            <a:off x="6330940" y="9271000"/>
            <a:ext cx="330219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22</a:t>
            </a:fld>
            <a:endParaRPr sz="1600"/>
          </a:p>
        </p:txBody>
      </p:sp>
      <p:sp>
        <p:nvSpPr>
          <p:cNvPr id="1953" name="Shape 1953"/>
          <p:cNvSpPr/>
          <p:nvPr/>
        </p:nvSpPr>
        <p:spPr>
          <a:xfrm>
            <a:off x="769046" y="1209750"/>
            <a:ext cx="1175241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small">
                <a:solidFill>
                  <a:srgbClr val="232323"/>
                </a:solidFill>
              </a:defRPr>
            </a:lvl1pPr>
          </a:lstStyle>
          <a:p>
            <a:r>
              <a:rPr sz="2000" dirty="0"/>
              <a:t>Principe </a:t>
            </a:r>
            <a:r>
              <a:rPr sz="2000" dirty="0" err="1"/>
              <a:t>général</a:t>
            </a:r>
            <a:r>
              <a:rPr sz="2000" dirty="0"/>
              <a:t> : </a:t>
            </a:r>
            <a:r>
              <a:rPr sz="2000" dirty="0" err="1"/>
              <a:t>Caractériser</a:t>
            </a:r>
            <a:r>
              <a:rPr sz="2000" dirty="0"/>
              <a:t> la </a:t>
            </a:r>
            <a:r>
              <a:rPr sz="2000" dirty="0" err="1"/>
              <a:t>réponse</a:t>
            </a:r>
            <a:r>
              <a:rPr sz="2000" dirty="0"/>
              <a:t> du </a:t>
            </a:r>
            <a:r>
              <a:rPr sz="2000" dirty="0" err="1"/>
              <a:t>système</a:t>
            </a:r>
            <a:r>
              <a:rPr sz="2000" dirty="0"/>
              <a:t> sur </a:t>
            </a:r>
            <a:r>
              <a:rPr sz="2000" dirty="0" err="1"/>
              <a:t>une</a:t>
            </a:r>
            <a:r>
              <a:rPr sz="2000" dirty="0"/>
              <a:t> </a:t>
            </a:r>
            <a:r>
              <a:rPr sz="2000" dirty="0" err="1"/>
              <a:t>génération</a:t>
            </a:r>
            <a:r>
              <a:rPr sz="2000" dirty="0"/>
              <a:t> (</a:t>
            </a:r>
            <a:r>
              <a:rPr sz="2000" dirty="0" err="1"/>
              <a:t>fonction</a:t>
            </a:r>
            <a:r>
              <a:rPr sz="2000" dirty="0"/>
              <a:t> de Green)</a:t>
            </a:r>
          </a:p>
        </p:txBody>
      </p:sp>
      <p:pic>
        <p:nvPicPr>
          <p:cNvPr id="1954" name="Image 195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2">
            <a:off x="783594" y="1541419"/>
            <a:ext cx="2144333" cy="38126"/>
          </a:xfrm>
          <a:prstGeom prst="rect">
            <a:avLst/>
          </a:prstGeom>
        </p:spPr>
      </p:pic>
      <p:graphicFrame>
        <p:nvGraphicFramePr>
          <p:cNvPr id="1956" name="Table 1956"/>
          <p:cNvGraphicFramePr/>
          <p:nvPr>
            <p:extLst>
              <p:ext uri="{D42A27DB-BD31-4B8C-83A1-F6EECF244321}">
                <p14:modId xmlns:p14="http://schemas.microsoft.com/office/powerpoint/2010/main" val="1264287153"/>
              </p:ext>
            </p:extLst>
          </p:nvPr>
        </p:nvGraphicFramePr>
        <p:xfrm>
          <a:off x="2471566" y="2887101"/>
          <a:ext cx="760705" cy="272591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760705"/>
              </a:tblGrid>
              <a:tr h="68147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8147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8147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8147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grpSp>
        <p:nvGrpSpPr>
          <p:cNvPr id="1960" name="Group 1960"/>
          <p:cNvGrpSpPr/>
          <p:nvPr/>
        </p:nvGrpSpPr>
        <p:grpSpPr>
          <a:xfrm>
            <a:off x="2633379" y="4389090"/>
            <a:ext cx="411542" cy="401599"/>
            <a:chOff x="0" y="0"/>
            <a:chExt cx="411541" cy="401598"/>
          </a:xfrm>
        </p:grpSpPr>
        <p:sp>
          <p:nvSpPr>
            <p:cNvPr id="1957" name="Shape 1957"/>
            <p:cNvSpPr/>
            <p:nvPr/>
          </p:nvSpPr>
          <p:spPr>
            <a:xfrm>
              <a:off x="0" y="0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58" name="Shape 1958"/>
            <p:cNvSpPr/>
            <p:nvPr/>
          </p:nvSpPr>
          <p:spPr>
            <a:xfrm>
              <a:off x="126903" y="112729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59" name="Shape 1959"/>
            <p:cNvSpPr/>
            <p:nvPr/>
          </p:nvSpPr>
          <p:spPr>
            <a:xfrm>
              <a:off x="242722" y="232779"/>
              <a:ext cx="168820" cy="16882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grpSp>
        <p:nvGrpSpPr>
          <p:cNvPr id="1963" name="Group 1963"/>
          <p:cNvGrpSpPr/>
          <p:nvPr/>
        </p:nvGrpSpPr>
        <p:grpSpPr>
          <a:xfrm>
            <a:off x="2649081" y="5071398"/>
            <a:ext cx="306233" cy="295699"/>
            <a:chOff x="0" y="0"/>
            <a:chExt cx="306231" cy="295697"/>
          </a:xfrm>
        </p:grpSpPr>
        <p:sp>
          <p:nvSpPr>
            <p:cNvPr id="1961" name="Shape 1961"/>
            <p:cNvSpPr/>
            <p:nvPr/>
          </p:nvSpPr>
          <p:spPr>
            <a:xfrm>
              <a:off x="0" y="0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62" name="Shape 1962"/>
            <p:cNvSpPr/>
            <p:nvPr/>
          </p:nvSpPr>
          <p:spPr>
            <a:xfrm>
              <a:off x="137413" y="126879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sp>
        <p:nvSpPr>
          <p:cNvPr id="1964" name="Shape 1964"/>
          <p:cNvSpPr/>
          <p:nvPr/>
        </p:nvSpPr>
        <p:spPr>
          <a:xfrm>
            <a:off x="1956580" y="6643083"/>
            <a:ext cx="168820" cy="168819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65" name="Shape 1965"/>
          <p:cNvSpPr/>
          <p:nvPr/>
        </p:nvSpPr>
        <p:spPr>
          <a:xfrm>
            <a:off x="1956580" y="6939460"/>
            <a:ext cx="168820" cy="168819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66" name="Shape 1966"/>
          <p:cNvSpPr/>
          <p:nvPr/>
        </p:nvSpPr>
        <p:spPr>
          <a:xfrm>
            <a:off x="2402742" y="5801979"/>
            <a:ext cx="1604249" cy="615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3798C7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200"/>
              <a:t>réacteur discrétisé en 4 volumes</a:t>
            </a:r>
          </a:p>
        </p:txBody>
      </p:sp>
      <p:sp>
        <p:nvSpPr>
          <p:cNvPr id="1967" name="Shape 1967"/>
          <p:cNvSpPr/>
          <p:nvPr/>
        </p:nvSpPr>
        <p:spPr>
          <a:xfrm>
            <a:off x="2960586" y="4566134"/>
            <a:ext cx="265088" cy="356209"/>
          </a:xfrm>
          <a:prstGeom prst="rect">
            <a:avLst/>
          </a:prstGeom>
          <a:solidFill>
            <a:srgbClr val="FFFFFF">
              <a:alpha val="64999"/>
            </a:srgbClr>
          </a:solidFill>
          <a:ln w="12700">
            <a:solidFill>
              <a:srgbClr val="575451">
                <a:alpha val="90000"/>
              </a:srgbClr>
            </a:solidFill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449833">
              <a:defRPr sz="154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400"/>
          </a:p>
        </p:txBody>
      </p:sp>
      <p:grpSp>
        <p:nvGrpSpPr>
          <p:cNvPr id="1972" name="Group 1972"/>
          <p:cNvGrpSpPr/>
          <p:nvPr/>
        </p:nvGrpSpPr>
        <p:grpSpPr>
          <a:xfrm>
            <a:off x="2526428" y="3620970"/>
            <a:ext cx="406601" cy="478121"/>
            <a:chOff x="0" y="0"/>
            <a:chExt cx="406600" cy="478120"/>
          </a:xfrm>
        </p:grpSpPr>
        <p:sp>
          <p:nvSpPr>
            <p:cNvPr id="1968" name="Shape 1968"/>
            <p:cNvSpPr/>
            <p:nvPr/>
          </p:nvSpPr>
          <p:spPr>
            <a:xfrm>
              <a:off x="40181" y="0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69" name="Shape 1969"/>
            <p:cNvSpPr/>
            <p:nvPr/>
          </p:nvSpPr>
          <p:spPr>
            <a:xfrm>
              <a:off x="0" y="30930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70" name="Shape 1970"/>
            <p:cNvSpPr/>
            <p:nvPr/>
          </p:nvSpPr>
          <p:spPr>
            <a:xfrm>
              <a:off x="237782" y="8581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71" name="Shape 1971"/>
            <p:cNvSpPr/>
            <p:nvPr/>
          </p:nvSpPr>
          <p:spPr>
            <a:xfrm>
              <a:off x="233854" y="30189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sp>
        <p:nvSpPr>
          <p:cNvPr id="1973" name="Shape 1973"/>
          <p:cNvSpPr/>
          <p:nvPr/>
        </p:nvSpPr>
        <p:spPr>
          <a:xfrm>
            <a:off x="2658367" y="4035867"/>
            <a:ext cx="527159" cy="458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38" y="0"/>
                </a:moveTo>
                <a:lnTo>
                  <a:pt x="0" y="7840"/>
                </a:lnTo>
                <a:lnTo>
                  <a:pt x="8025" y="13327"/>
                </a:lnTo>
                <a:lnTo>
                  <a:pt x="21600" y="13725"/>
                </a:lnTo>
                <a:lnTo>
                  <a:pt x="17053" y="17196"/>
                </a:lnTo>
                <a:lnTo>
                  <a:pt x="12656" y="21600"/>
                </a:lnTo>
              </a:path>
            </a:pathLst>
          </a:custGeom>
          <a:ln w="12700">
            <a:solidFill>
              <a:srgbClr val="53585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74" name="Shape 1974"/>
          <p:cNvSpPr/>
          <p:nvPr/>
        </p:nvSpPr>
        <p:spPr>
          <a:xfrm>
            <a:off x="2501026" y="4056365"/>
            <a:ext cx="278421" cy="1367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7" y="0"/>
                </a:moveTo>
                <a:lnTo>
                  <a:pt x="9904" y="4569"/>
                </a:lnTo>
                <a:lnTo>
                  <a:pt x="2402" y="7788"/>
                </a:lnTo>
                <a:lnTo>
                  <a:pt x="5699" y="12449"/>
                </a:lnTo>
                <a:lnTo>
                  <a:pt x="21600" y="14143"/>
                </a:lnTo>
                <a:lnTo>
                  <a:pt x="0" y="16822"/>
                </a:lnTo>
                <a:lnTo>
                  <a:pt x="2473" y="14540"/>
                </a:lnTo>
                <a:lnTo>
                  <a:pt x="7244" y="21600"/>
                </a:lnTo>
                <a:lnTo>
                  <a:pt x="19720" y="19290"/>
                </a:lnTo>
              </a:path>
            </a:pathLst>
          </a:custGeom>
          <a:ln w="12700">
            <a:solidFill>
              <a:srgbClr val="53585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75" name="Shape 1975"/>
          <p:cNvSpPr/>
          <p:nvPr/>
        </p:nvSpPr>
        <p:spPr>
          <a:xfrm>
            <a:off x="2851719" y="3222632"/>
            <a:ext cx="270539" cy="554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101" y="8135"/>
                </a:lnTo>
                <a:lnTo>
                  <a:pt x="19026" y="20611"/>
                </a:lnTo>
                <a:lnTo>
                  <a:pt x="21600" y="0"/>
                </a:lnTo>
              </a:path>
            </a:pathLst>
          </a:custGeom>
          <a:ln w="12700">
            <a:solidFill>
              <a:srgbClr val="53585F"/>
            </a:solidFill>
            <a:miter lim="400000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76" name="Shape 1976"/>
          <p:cNvSpPr/>
          <p:nvPr/>
        </p:nvSpPr>
        <p:spPr>
          <a:xfrm>
            <a:off x="2521011" y="2730923"/>
            <a:ext cx="371164" cy="980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44" y="21600"/>
                </a:moveTo>
                <a:lnTo>
                  <a:pt x="0" y="21535"/>
                </a:lnTo>
                <a:lnTo>
                  <a:pt x="1883" y="8061"/>
                </a:lnTo>
                <a:lnTo>
                  <a:pt x="21600" y="6653"/>
                </a:lnTo>
                <a:lnTo>
                  <a:pt x="20237" y="0"/>
                </a:lnTo>
              </a:path>
            </a:pathLst>
          </a:custGeom>
          <a:ln w="12700">
            <a:solidFill>
              <a:srgbClr val="53585F"/>
            </a:solidFill>
            <a:miter lim="400000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graphicFrame>
        <p:nvGraphicFramePr>
          <p:cNvPr id="1977" name="Table 1977"/>
          <p:cNvGraphicFramePr/>
          <p:nvPr>
            <p:extLst>
              <p:ext uri="{D42A27DB-BD31-4B8C-83A1-F6EECF244321}">
                <p14:modId xmlns:p14="http://schemas.microsoft.com/office/powerpoint/2010/main" val="4025255324"/>
              </p:ext>
            </p:extLst>
          </p:nvPr>
        </p:nvGraphicFramePr>
        <p:xfrm>
          <a:off x="8646686" y="2910890"/>
          <a:ext cx="748027" cy="271323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748027"/>
              </a:tblGrid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sp>
        <p:nvSpPr>
          <p:cNvPr id="1978" name="Shape 1978"/>
          <p:cNvSpPr/>
          <p:nvPr/>
        </p:nvSpPr>
        <p:spPr>
          <a:xfrm>
            <a:off x="8053127" y="4001145"/>
            <a:ext cx="318296" cy="48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600"/>
              <a:t>x</a:t>
            </a:r>
          </a:p>
        </p:txBody>
      </p:sp>
      <p:sp>
        <p:nvSpPr>
          <p:cNvPr id="1979" name="Shape 1979"/>
          <p:cNvSpPr/>
          <p:nvPr/>
        </p:nvSpPr>
        <p:spPr>
          <a:xfrm>
            <a:off x="9641673" y="4015104"/>
            <a:ext cx="384348" cy="48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600"/>
              <a:t>=</a:t>
            </a:r>
          </a:p>
        </p:txBody>
      </p:sp>
      <p:graphicFrame>
        <p:nvGraphicFramePr>
          <p:cNvPr id="1980" name="Table 1980"/>
          <p:cNvGraphicFramePr/>
          <p:nvPr>
            <p:extLst>
              <p:ext uri="{D42A27DB-BD31-4B8C-83A1-F6EECF244321}">
                <p14:modId xmlns:p14="http://schemas.microsoft.com/office/powerpoint/2010/main" val="2515776666"/>
              </p:ext>
            </p:extLst>
          </p:nvPr>
        </p:nvGraphicFramePr>
        <p:xfrm>
          <a:off x="10261517" y="2903480"/>
          <a:ext cx="773384" cy="271323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773384"/>
              </a:tblGrid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grpSp>
        <p:nvGrpSpPr>
          <p:cNvPr id="1987" name="Group 1987"/>
          <p:cNvGrpSpPr/>
          <p:nvPr/>
        </p:nvGrpSpPr>
        <p:grpSpPr>
          <a:xfrm>
            <a:off x="8724439" y="3144354"/>
            <a:ext cx="543536" cy="2305973"/>
            <a:chOff x="0" y="0"/>
            <a:chExt cx="543534" cy="2305972"/>
          </a:xfrm>
        </p:grpSpPr>
        <p:sp>
          <p:nvSpPr>
            <p:cNvPr id="1981" name="Shape 1981"/>
            <p:cNvSpPr/>
            <p:nvPr/>
          </p:nvSpPr>
          <p:spPr>
            <a:xfrm>
              <a:off x="88726" y="0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82" name="Shape 1982"/>
            <p:cNvSpPr/>
            <p:nvPr/>
          </p:nvSpPr>
          <p:spPr>
            <a:xfrm>
              <a:off x="374716" y="137648"/>
              <a:ext cx="168819" cy="168820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83" name="Shape 1983"/>
            <p:cNvSpPr/>
            <p:nvPr/>
          </p:nvSpPr>
          <p:spPr>
            <a:xfrm>
              <a:off x="214890" y="1482237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84" name="Shape 1984"/>
            <p:cNvSpPr/>
            <p:nvPr/>
          </p:nvSpPr>
          <p:spPr>
            <a:xfrm>
              <a:off x="368495" y="2137154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85" name="Shape 1985"/>
            <p:cNvSpPr/>
            <p:nvPr/>
          </p:nvSpPr>
          <p:spPr>
            <a:xfrm>
              <a:off x="84408" y="192266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86" name="Shape 1986"/>
            <p:cNvSpPr/>
            <p:nvPr/>
          </p:nvSpPr>
          <p:spPr>
            <a:xfrm>
              <a:off x="0" y="1248178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sp>
        <p:nvSpPr>
          <p:cNvPr id="1988" name="Shape 1988"/>
          <p:cNvSpPr/>
          <p:nvPr/>
        </p:nvSpPr>
        <p:spPr>
          <a:xfrm>
            <a:off x="2902651" y="4953627"/>
            <a:ext cx="704347" cy="388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5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fission</a:t>
            </a:r>
          </a:p>
        </p:txBody>
      </p:sp>
      <p:sp>
        <p:nvSpPr>
          <p:cNvPr id="1989" name="Shape 1989"/>
          <p:cNvSpPr/>
          <p:nvPr/>
        </p:nvSpPr>
        <p:spPr>
          <a:xfrm>
            <a:off x="7735558" y="4382344"/>
            <a:ext cx="964009" cy="647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200"/>
              <a:t>produit matriciel</a:t>
            </a:r>
          </a:p>
        </p:txBody>
      </p:sp>
      <p:sp>
        <p:nvSpPr>
          <p:cNvPr id="1990" name="Shape 1990"/>
          <p:cNvSpPr/>
          <p:nvPr/>
        </p:nvSpPr>
        <p:spPr>
          <a:xfrm flipH="1" flipV="1">
            <a:off x="2782952" y="5612875"/>
            <a:ext cx="126986" cy="236540"/>
          </a:xfrm>
          <a:prstGeom prst="line">
            <a:avLst/>
          </a:prstGeom>
          <a:ln>
            <a:solidFill>
              <a:srgbClr val="3798C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1991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60737" y="4671355"/>
            <a:ext cx="64786" cy="145768"/>
          </a:xfrm>
          <a:prstGeom prst="rect">
            <a:avLst/>
          </a:prstGeom>
          <a:ln w="12700">
            <a:miter lim="400000"/>
          </a:ln>
        </p:spPr>
      </p:pic>
      <p:sp>
        <p:nvSpPr>
          <p:cNvPr id="1992" name="Shape 1992"/>
          <p:cNvSpPr/>
          <p:nvPr/>
        </p:nvSpPr>
        <p:spPr>
          <a:xfrm>
            <a:off x="2960586" y="3887718"/>
            <a:ext cx="265088" cy="356208"/>
          </a:xfrm>
          <a:prstGeom prst="rect">
            <a:avLst/>
          </a:prstGeom>
          <a:solidFill>
            <a:srgbClr val="FFFFFF">
              <a:alpha val="64999"/>
            </a:srgbClr>
          </a:solidFill>
          <a:ln w="12700">
            <a:solidFill>
              <a:srgbClr val="575451">
                <a:alpha val="90000"/>
              </a:srgbClr>
            </a:solidFill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449833">
              <a:defRPr sz="154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400"/>
          </a:p>
        </p:txBody>
      </p:sp>
      <p:pic>
        <p:nvPicPr>
          <p:cNvPr id="1993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44540" y="3960753"/>
            <a:ext cx="97179" cy="1943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8" name="Group 1998"/>
          <p:cNvGrpSpPr/>
          <p:nvPr/>
        </p:nvGrpSpPr>
        <p:grpSpPr>
          <a:xfrm>
            <a:off x="8718231" y="3631635"/>
            <a:ext cx="406601" cy="478121"/>
            <a:chOff x="0" y="0"/>
            <a:chExt cx="406600" cy="478120"/>
          </a:xfrm>
        </p:grpSpPr>
        <p:sp>
          <p:nvSpPr>
            <p:cNvPr id="1994" name="Shape 1994"/>
            <p:cNvSpPr/>
            <p:nvPr/>
          </p:nvSpPr>
          <p:spPr>
            <a:xfrm>
              <a:off x="40181" y="0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95" name="Shape 1995"/>
            <p:cNvSpPr/>
            <p:nvPr/>
          </p:nvSpPr>
          <p:spPr>
            <a:xfrm>
              <a:off x="0" y="30930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96" name="Shape 1996"/>
            <p:cNvSpPr/>
            <p:nvPr/>
          </p:nvSpPr>
          <p:spPr>
            <a:xfrm>
              <a:off x="237782" y="8581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97" name="Shape 1997"/>
            <p:cNvSpPr/>
            <p:nvPr/>
          </p:nvSpPr>
          <p:spPr>
            <a:xfrm>
              <a:off x="233854" y="30189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grpSp>
        <p:nvGrpSpPr>
          <p:cNvPr id="2004" name="Group 2004"/>
          <p:cNvGrpSpPr/>
          <p:nvPr/>
        </p:nvGrpSpPr>
        <p:grpSpPr>
          <a:xfrm>
            <a:off x="10470470" y="4392532"/>
            <a:ext cx="411542" cy="978007"/>
            <a:chOff x="0" y="0"/>
            <a:chExt cx="411541" cy="978005"/>
          </a:xfrm>
        </p:grpSpPr>
        <p:sp>
          <p:nvSpPr>
            <p:cNvPr id="1999" name="Shape 1999"/>
            <p:cNvSpPr/>
            <p:nvPr/>
          </p:nvSpPr>
          <p:spPr>
            <a:xfrm>
              <a:off x="0" y="0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0" name="Shape 2000"/>
            <p:cNvSpPr/>
            <p:nvPr/>
          </p:nvSpPr>
          <p:spPr>
            <a:xfrm>
              <a:off x="126903" y="112729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1" name="Shape 2001"/>
            <p:cNvSpPr/>
            <p:nvPr/>
          </p:nvSpPr>
          <p:spPr>
            <a:xfrm>
              <a:off x="242722" y="232779"/>
              <a:ext cx="168820" cy="16882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2" name="Shape 2002"/>
            <p:cNvSpPr/>
            <p:nvPr/>
          </p:nvSpPr>
          <p:spPr>
            <a:xfrm>
              <a:off x="15702" y="682307"/>
              <a:ext cx="168819" cy="16882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3" name="Shape 2003"/>
            <p:cNvSpPr/>
            <p:nvPr/>
          </p:nvSpPr>
          <p:spPr>
            <a:xfrm>
              <a:off x="153115" y="809187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grpSp>
        <p:nvGrpSpPr>
          <p:cNvPr id="2011" name="Group 2011"/>
          <p:cNvGrpSpPr/>
          <p:nvPr/>
        </p:nvGrpSpPr>
        <p:grpSpPr>
          <a:xfrm>
            <a:off x="10335076" y="3033777"/>
            <a:ext cx="608178" cy="2536330"/>
            <a:chOff x="0" y="0"/>
            <a:chExt cx="608177" cy="2536329"/>
          </a:xfrm>
        </p:grpSpPr>
        <p:sp>
          <p:nvSpPr>
            <p:cNvPr id="2005" name="Shape 2005"/>
            <p:cNvSpPr/>
            <p:nvPr/>
          </p:nvSpPr>
          <p:spPr>
            <a:xfrm>
              <a:off x="287108" y="741882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6" name="Shape 2006"/>
            <p:cNvSpPr/>
            <p:nvPr/>
          </p:nvSpPr>
          <p:spPr>
            <a:xfrm>
              <a:off x="392364" y="0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7" name="Shape 2007"/>
            <p:cNvSpPr/>
            <p:nvPr/>
          </p:nvSpPr>
          <p:spPr>
            <a:xfrm>
              <a:off x="120158" y="767845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8" name="Shape 2008"/>
            <p:cNvSpPr/>
            <p:nvPr/>
          </p:nvSpPr>
          <p:spPr>
            <a:xfrm>
              <a:off x="439359" y="1019614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9" name="Shape 2009"/>
            <p:cNvSpPr/>
            <p:nvPr/>
          </p:nvSpPr>
          <p:spPr>
            <a:xfrm>
              <a:off x="47970" y="2367511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10" name="Shape 2010"/>
            <p:cNvSpPr/>
            <p:nvPr/>
          </p:nvSpPr>
          <p:spPr>
            <a:xfrm>
              <a:off x="0" y="1626052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sp>
        <p:nvSpPr>
          <p:cNvPr id="2012" name="Shape 2012"/>
          <p:cNvSpPr/>
          <p:nvPr/>
        </p:nvSpPr>
        <p:spPr>
          <a:xfrm>
            <a:off x="2527079" y="2454601"/>
            <a:ext cx="44082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fuite</a:t>
            </a:r>
          </a:p>
        </p:txBody>
      </p:sp>
      <p:sp>
        <p:nvSpPr>
          <p:cNvPr id="2013" name="Shape 2013"/>
          <p:cNvSpPr/>
          <p:nvPr/>
        </p:nvSpPr>
        <p:spPr>
          <a:xfrm>
            <a:off x="2993895" y="2931582"/>
            <a:ext cx="93775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absorption</a:t>
            </a:r>
          </a:p>
        </p:txBody>
      </p:sp>
      <p:sp>
        <p:nvSpPr>
          <p:cNvPr id="2014" name="Shape 2014"/>
          <p:cNvSpPr/>
          <p:nvPr/>
        </p:nvSpPr>
        <p:spPr>
          <a:xfrm>
            <a:off x="1554466" y="3815101"/>
            <a:ext cx="80951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émission</a:t>
            </a:r>
          </a:p>
        </p:txBody>
      </p:sp>
      <p:sp>
        <p:nvSpPr>
          <p:cNvPr id="2015" name="Shape 2015"/>
          <p:cNvSpPr/>
          <p:nvPr/>
        </p:nvSpPr>
        <p:spPr>
          <a:xfrm>
            <a:off x="1789248" y="4459066"/>
            <a:ext cx="61074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fission</a:t>
            </a:r>
          </a:p>
        </p:txBody>
      </p:sp>
      <p:sp>
        <p:nvSpPr>
          <p:cNvPr id="2016" name="Shape 2016"/>
          <p:cNvSpPr/>
          <p:nvPr/>
        </p:nvSpPr>
        <p:spPr>
          <a:xfrm>
            <a:off x="2198479" y="6582040"/>
            <a:ext cx="1821011" cy="57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neutron source (père)</a:t>
            </a:r>
          </a:p>
          <a:p>
            <a:pPr algn="l">
              <a:lnSpc>
                <a:spcPct val="110000"/>
              </a:lnSpc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neutron produit (fils)</a:t>
            </a:r>
          </a:p>
        </p:txBody>
      </p:sp>
      <p:graphicFrame>
        <p:nvGraphicFramePr>
          <p:cNvPr id="2017" name="Table 2017"/>
          <p:cNvGraphicFramePr/>
          <p:nvPr>
            <p:extLst>
              <p:ext uri="{D42A27DB-BD31-4B8C-83A1-F6EECF244321}">
                <p14:modId xmlns:p14="http://schemas.microsoft.com/office/powerpoint/2010/main" val="1535003015"/>
              </p:ext>
            </p:extLst>
          </p:nvPr>
        </p:nvGraphicFramePr>
        <p:xfrm>
          <a:off x="5075199" y="2907448"/>
          <a:ext cx="2713236" cy="270056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678309"/>
                <a:gridCol w="678309"/>
                <a:gridCol w="678309"/>
                <a:gridCol w="678309"/>
              </a:tblGrid>
              <a:tr h="675140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5140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75140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5140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sp>
        <p:nvSpPr>
          <p:cNvPr id="2018" name="Shape 2018"/>
          <p:cNvSpPr/>
          <p:nvPr/>
        </p:nvSpPr>
        <p:spPr>
          <a:xfrm flipH="1">
            <a:off x="4336868" y="2750267"/>
            <a:ext cx="1" cy="3042917"/>
          </a:xfrm>
          <a:prstGeom prst="line">
            <a:avLst/>
          </a:prstGeom>
          <a:ln w="25400">
            <a:solidFill>
              <a:srgbClr val="575451">
                <a:alpha val="90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043" name="Shape 2043"/>
          <p:cNvSpPr/>
          <p:nvPr/>
        </p:nvSpPr>
        <p:spPr>
          <a:xfrm>
            <a:off x="3741765" y="2252204"/>
            <a:ext cx="2340354" cy="50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1" h="16332" extrusionOk="0">
                <a:moveTo>
                  <a:pt x="0" y="16332"/>
                </a:moveTo>
                <a:cubicBezTo>
                  <a:pt x="14568" y="-3486"/>
                  <a:pt x="21600" y="-5268"/>
                  <a:pt x="21095" y="10985"/>
                </a:cubicBezTo>
              </a:path>
            </a:pathLst>
          </a:custGeom>
          <a:ln w="25400">
            <a:solidFill>
              <a:srgbClr val="53585F"/>
            </a:solidFill>
            <a:miter lim="400000"/>
            <a:tailEnd type="triangle"/>
          </a:ln>
        </p:spPr>
        <p:txBody>
          <a:bodyPr/>
          <a:lstStyle/>
          <a:p>
            <a:endParaRPr sz="3200"/>
          </a:p>
        </p:txBody>
      </p:sp>
      <p:sp>
        <p:nvSpPr>
          <p:cNvPr id="2020" name="Shape 2020"/>
          <p:cNvSpPr/>
          <p:nvPr/>
        </p:nvSpPr>
        <p:spPr>
          <a:xfrm>
            <a:off x="5621811" y="2539244"/>
            <a:ext cx="929479" cy="372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colonne j</a:t>
            </a:r>
          </a:p>
        </p:txBody>
      </p:sp>
      <p:sp>
        <p:nvSpPr>
          <p:cNvPr id="2021" name="Shape 2021"/>
          <p:cNvSpPr/>
          <p:nvPr/>
        </p:nvSpPr>
        <p:spPr>
          <a:xfrm>
            <a:off x="4331373" y="3745344"/>
            <a:ext cx="770304" cy="388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ligne i</a:t>
            </a:r>
          </a:p>
        </p:txBody>
      </p:sp>
      <p:pic>
        <p:nvPicPr>
          <p:cNvPr id="2022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35507" y="3826325"/>
            <a:ext cx="502088" cy="226750"/>
          </a:xfrm>
          <a:prstGeom prst="rect">
            <a:avLst/>
          </a:prstGeom>
          <a:ln w="12700">
            <a:miter lim="400000"/>
          </a:ln>
        </p:spPr>
      </p:pic>
      <p:sp>
        <p:nvSpPr>
          <p:cNvPr id="2023" name="Shape 2023"/>
          <p:cNvSpPr/>
          <p:nvPr/>
        </p:nvSpPr>
        <p:spPr>
          <a:xfrm>
            <a:off x="4458832" y="6591982"/>
            <a:ext cx="388574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rgbClr val="232323"/>
                </a:solidFill>
              </a:defRPr>
            </a:pPr>
            <a:r>
              <a:rPr sz="1600"/>
              <a:t>Elément </a:t>
            </a:r>
            <a:r>
              <a:rPr sz="1600" i="1"/>
              <a:t>     </a:t>
            </a:r>
            <a:r>
              <a:rPr sz="1600"/>
              <a:t>    de la matrice : </a:t>
            </a:r>
          </a:p>
          <a:p>
            <a:pPr>
              <a:defRPr sz="1800">
                <a:solidFill>
                  <a:srgbClr val="232323"/>
                </a:solidFill>
              </a:defRPr>
            </a:pPr>
            <a:r>
              <a:rPr sz="1600" u="sng"/>
              <a:t>production</a:t>
            </a:r>
            <a:r>
              <a:rPr sz="1600"/>
              <a:t> de neutrons vers le volume </a:t>
            </a:r>
            <a:r>
              <a:rPr sz="1600" i="1"/>
              <a:t>i</a:t>
            </a:r>
            <a:r>
              <a:rPr sz="1600"/>
              <a:t> par neutron source </a:t>
            </a:r>
            <a:r>
              <a:rPr sz="1600" u="sng"/>
              <a:t>émis</a:t>
            </a:r>
            <a:r>
              <a:rPr sz="1600"/>
              <a:t> en </a:t>
            </a:r>
            <a:r>
              <a:rPr sz="1600" i="1"/>
              <a:t>j</a:t>
            </a:r>
          </a:p>
        </p:txBody>
      </p:sp>
      <p:sp>
        <p:nvSpPr>
          <p:cNvPr id="2024" name="Shape 2024"/>
          <p:cNvSpPr/>
          <p:nvPr/>
        </p:nvSpPr>
        <p:spPr>
          <a:xfrm>
            <a:off x="5403993" y="5784477"/>
            <a:ext cx="203949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matrice du transport de neutrons</a:t>
            </a:r>
          </a:p>
        </p:txBody>
      </p:sp>
      <p:sp>
        <p:nvSpPr>
          <p:cNvPr id="2025" name="Shape 2025"/>
          <p:cNvSpPr/>
          <p:nvPr/>
        </p:nvSpPr>
        <p:spPr>
          <a:xfrm>
            <a:off x="8400860" y="5784477"/>
            <a:ext cx="123968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distribution quelconque</a:t>
            </a:r>
          </a:p>
        </p:txBody>
      </p:sp>
      <p:sp>
        <p:nvSpPr>
          <p:cNvPr id="2026" name="Shape 2026"/>
          <p:cNvSpPr/>
          <p:nvPr/>
        </p:nvSpPr>
        <p:spPr>
          <a:xfrm>
            <a:off x="9846085" y="5784477"/>
            <a:ext cx="160424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propagation d’une génération</a:t>
            </a:r>
          </a:p>
        </p:txBody>
      </p:sp>
      <p:pic>
        <p:nvPicPr>
          <p:cNvPr id="2027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04086" y="6678806"/>
            <a:ext cx="502088" cy="226749"/>
          </a:xfrm>
          <a:prstGeom prst="rect">
            <a:avLst/>
          </a:prstGeom>
          <a:ln w="12700">
            <a:miter lim="400000"/>
          </a:ln>
        </p:spPr>
      </p:pic>
      <p:sp>
        <p:nvSpPr>
          <p:cNvPr id="2028" name="Shape 2028"/>
          <p:cNvSpPr/>
          <p:nvPr/>
        </p:nvSpPr>
        <p:spPr>
          <a:xfrm>
            <a:off x="3542912" y="1916003"/>
            <a:ext cx="370614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232323"/>
                </a:solidFill>
              </a:defRPr>
            </a:lvl1pPr>
          </a:lstStyle>
          <a:p>
            <a:r>
              <a:rPr sz="1600"/>
              <a:t>correspond à une colonne de la matrice</a:t>
            </a:r>
          </a:p>
        </p:txBody>
      </p:sp>
      <p:sp>
        <p:nvSpPr>
          <p:cNvPr id="2029" name="Shape 2029"/>
          <p:cNvSpPr/>
          <p:nvPr/>
        </p:nvSpPr>
        <p:spPr>
          <a:xfrm>
            <a:off x="947692" y="8166565"/>
            <a:ext cx="357790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solidFill>
                  <a:srgbClr val="232323"/>
                </a:solidFill>
              </a:defRPr>
            </a:pPr>
            <a:r>
              <a:rPr sz="2000"/>
              <a:t>Il s’agit des </a:t>
            </a:r>
            <a:r>
              <a:rPr sz="2000" u="sng"/>
              <a:t>matrices de fission</a:t>
            </a:r>
          </a:p>
        </p:txBody>
      </p:sp>
      <p:pic>
        <p:nvPicPr>
          <p:cNvPr id="2030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77636" y="8209378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4" name="Image 2043"/>
          <p:cNvPicPr>
            <a:picLocks/>
          </p:cNvPicPr>
          <p:nvPr/>
        </p:nvPicPr>
        <p:blipFill>
          <a:blip r:embed="rId9">
            <a:alphaModFix amt="58069"/>
            <a:extLst/>
          </a:blip>
          <a:stretch>
            <a:fillRect/>
          </a:stretch>
        </p:blipFill>
        <p:spPr>
          <a:xfrm>
            <a:off x="4610683" y="8522146"/>
            <a:ext cx="304679" cy="60945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032" name="Shape 2032"/>
          <p:cNvSpPr/>
          <p:nvPr/>
        </p:nvSpPr>
        <p:spPr>
          <a:xfrm>
            <a:off x="3456357" y="9064506"/>
            <a:ext cx="171040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solidFill>
                  <a:srgbClr val="232323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rPr sz="1200"/>
              <a:t>❗️</a:t>
            </a:r>
            <a:r>
              <a:rPr sz="1600">
                <a:latin typeface="+mn-lt"/>
                <a:ea typeface="+mn-ea"/>
                <a:cs typeface="+mn-cs"/>
                <a:sym typeface="Gill Sans Light"/>
              </a:rPr>
              <a:t>notation matrice</a:t>
            </a:r>
            <a:r>
              <a:rPr sz="1200">
                <a:latin typeface="Gill Sans"/>
                <a:ea typeface="Gill Sans"/>
                <a:cs typeface="Gill Sans"/>
                <a:sym typeface="Gill Sans"/>
              </a:rPr>
              <a:t>❗️</a:t>
            </a:r>
          </a:p>
        </p:txBody>
      </p:sp>
      <p:sp>
        <p:nvSpPr>
          <p:cNvPr id="2033" name="Shape 2033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 dirty="0" err="1"/>
              <a:t>Considérations</a:t>
            </a:r>
            <a:r>
              <a:rPr sz="2800" dirty="0"/>
              <a:t> </a:t>
            </a:r>
            <a:r>
              <a:rPr sz="2800" dirty="0" err="1"/>
              <a:t>neutroniques</a:t>
            </a:r>
            <a:r>
              <a:rPr sz="2800" dirty="0"/>
              <a:t> - </a:t>
            </a:r>
            <a:r>
              <a:rPr sz="2800" dirty="0" err="1">
                <a:solidFill>
                  <a:srgbClr val="5A5F5E"/>
                </a:solidFill>
              </a:rPr>
              <a:t>Approche</a:t>
            </a:r>
            <a:r>
              <a:rPr sz="2800" dirty="0">
                <a:solidFill>
                  <a:srgbClr val="5A5F5E"/>
                </a:solidFill>
              </a:rPr>
              <a:t> Transient Fission Matrix </a:t>
            </a:r>
          </a:p>
        </p:txBody>
      </p:sp>
      <p:pic>
        <p:nvPicPr>
          <p:cNvPr id="2034" name="Image 2033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036" name="Image 2035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5351">
            <a:off x="5213807" y="8110479"/>
            <a:ext cx="1636287" cy="169814"/>
          </a:xfrm>
          <a:prstGeom prst="rect">
            <a:avLst/>
          </a:prstGeom>
        </p:spPr>
      </p:pic>
      <p:pic>
        <p:nvPicPr>
          <p:cNvPr id="2038" name="Image 2037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836003">
            <a:off x="5212915" y="8556050"/>
            <a:ext cx="1641592" cy="169814"/>
          </a:xfrm>
          <a:prstGeom prst="rect">
            <a:avLst/>
          </a:prstGeom>
        </p:spPr>
      </p:pic>
      <p:sp>
        <p:nvSpPr>
          <p:cNvPr id="2040" name="Shape 2040"/>
          <p:cNvSpPr/>
          <p:nvPr/>
        </p:nvSpPr>
        <p:spPr>
          <a:xfrm>
            <a:off x="6882330" y="7789474"/>
            <a:ext cx="563913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u="sng"/>
              <a:t>méthode 1</a:t>
            </a:r>
            <a:r>
              <a:rPr sz="1800"/>
              <a:t> : discrétiser les matrices de fission dans le temps</a:t>
            </a:r>
          </a:p>
        </p:txBody>
      </p:sp>
      <p:pic>
        <p:nvPicPr>
          <p:cNvPr id="2041" name="pasted-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966233" y="9271000"/>
            <a:ext cx="215901" cy="2921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2" name="Shape 2042"/>
          <p:cNvSpPr/>
          <p:nvPr/>
        </p:nvSpPr>
        <p:spPr>
          <a:xfrm>
            <a:off x="5338651" y="7624344"/>
            <a:ext cx="118881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 spc="12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400"/>
              <a:t>aspect temporel 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1" grpId="29" animBg="1" advAuto="0"/>
      <p:bldP spid="1977" grpId="12" animBg="1" advAuto="0"/>
      <p:bldP spid="1978" grpId="14" animBg="1" advAuto="0"/>
      <p:bldP spid="1979" grpId="15" animBg="1" advAuto="0"/>
      <p:bldP spid="1980" grpId="11" animBg="1" advAuto="0"/>
      <p:bldP spid="1987" grpId="21" animBg="1" advAuto="0"/>
      <p:bldP spid="1989" grpId="16" animBg="1" advAuto="0"/>
      <p:bldP spid="1998" grpId="13" animBg="1" advAuto="0"/>
      <p:bldP spid="2004" grpId="17" animBg="1" advAuto="0"/>
      <p:bldP spid="2011" grpId="20" animBg="1" advAuto="0"/>
      <p:bldP spid="2017" grpId="3" animBg="1" advAuto="0"/>
      <p:bldP spid="2018" grpId="4" animBg="1" advAuto="0"/>
      <p:bldP spid="2043" grpId="1" animBg="1" advAuto="0"/>
      <p:bldP spid="2020" grpId="2" animBg="1" advAuto="0"/>
      <p:bldP spid="2021" grpId="5" animBg="1" advAuto="0"/>
      <p:bldP spid="2022" grpId="6" animBg="1" advAuto="0"/>
      <p:bldP spid="2023" grpId="10" animBg="1" advAuto="0"/>
      <p:bldP spid="2024" grpId="7" animBg="1" advAuto="0"/>
      <p:bldP spid="2025" grpId="18" animBg="1" advAuto="0"/>
      <p:bldP spid="2026" grpId="19" animBg="1" advAuto="0"/>
      <p:bldP spid="2027" grpId="9" animBg="1" advAuto="0"/>
      <p:bldP spid="2028" grpId="8" animBg="1" advAuto="0"/>
      <p:bldP spid="2029" grpId="23" animBg="1" advAuto="0"/>
      <p:bldP spid="2030" grpId="22" animBg="1" advAuto="0"/>
      <p:bldP spid="2044" grpId="24" animBg="1" advAuto="0"/>
      <p:bldP spid="2032" grpId="25" animBg="1" advAuto="0"/>
      <p:bldP spid="2036" grpId="27" animBg="1" advAuto="0"/>
      <p:bldP spid="2038" grpId="28" animBg="1" advAuto="0"/>
      <p:bldP spid="2040" grpId="26" animBg="1" advAuto="0"/>
      <p:bldP spid="2041" grpId="30" animBg="1" advAuto="0"/>
      <p:bldP spid="2042" grpId="3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Shape 20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048" name="Shape 2048"/>
          <p:cNvSpPr/>
          <p:nvPr/>
        </p:nvSpPr>
        <p:spPr>
          <a:xfrm>
            <a:off x="3770250" y="2061653"/>
            <a:ext cx="54643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>
                <a:solidFill>
                  <a:srgbClr val="232323"/>
                </a:solidFill>
              </a:defRPr>
            </a:lvl1pPr>
          </a:lstStyle>
          <a:p>
            <a:r>
              <a:t>Mais … les neutrons peuvent être prompts ou retardés !</a:t>
            </a:r>
          </a:p>
        </p:txBody>
      </p:sp>
      <p:pic>
        <p:nvPicPr>
          <p:cNvPr id="2049" name="Image 204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2">
            <a:off x="3571037" y="2389822"/>
            <a:ext cx="5862727" cy="38171"/>
          </a:xfrm>
          <a:prstGeom prst="rect">
            <a:avLst/>
          </a:prstGeom>
        </p:spPr>
      </p:pic>
      <p:grpSp>
        <p:nvGrpSpPr>
          <p:cNvPr id="2060" name="Group 2060"/>
          <p:cNvGrpSpPr/>
          <p:nvPr/>
        </p:nvGrpSpPr>
        <p:grpSpPr>
          <a:xfrm>
            <a:off x="282146" y="4049745"/>
            <a:ext cx="6222101" cy="3583818"/>
            <a:chOff x="0" y="0"/>
            <a:chExt cx="6222100" cy="3583817"/>
          </a:xfrm>
        </p:grpSpPr>
        <p:pic>
          <p:nvPicPr>
            <p:cNvPr id="2051" name="toto_cadre_alpha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916" t="8211" b="8211"/>
            <a:stretch>
              <a:fillRect/>
            </a:stretch>
          </p:blipFill>
          <p:spPr>
            <a:xfrm>
              <a:off x="370923" y="265898"/>
              <a:ext cx="5851178" cy="3007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2" name="Shape 2052"/>
            <p:cNvSpPr/>
            <p:nvPr/>
          </p:nvSpPr>
          <p:spPr>
            <a:xfrm rot="16214612">
              <a:off x="-1525975" y="1533931"/>
              <a:ext cx="340933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Distribution en énergie [MeV</a:t>
              </a:r>
              <a:r>
                <a:rPr baseline="31999"/>
                <a:t>-1</a:t>
              </a:r>
              <a:r>
                <a:t>]</a:t>
              </a:r>
            </a:p>
          </p:txBody>
        </p:sp>
        <p:sp>
          <p:nvSpPr>
            <p:cNvPr id="2053" name="Shape 2053"/>
            <p:cNvSpPr/>
            <p:nvPr/>
          </p:nvSpPr>
          <p:spPr>
            <a:xfrm>
              <a:off x="2664656" y="3240917"/>
              <a:ext cx="1621922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Energie [MeV]</a:t>
              </a:r>
            </a:p>
          </p:txBody>
        </p:sp>
        <p:pic>
          <p:nvPicPr>
            <p:cNvPr id="2074" name="Image 2073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78998" y="1303432"/>
              <a:ext cx="1232643" cy="326640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2075" name="Image 207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26092" y="2054060"/>
              <a:ext cx="1232642" cy="326641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2056" name="Shape 2056"/>
            <p:cNvSpPr/>
            <p:nvPr/>
          </p:nvSpPr>
          <p:spPr>
            <a:xfrm>
              <a:off x="2921181" y="1022076"/>
              <a:ext cx="2441791" cy="394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120000"/>
                </a:lnSpc>
                <a:defRPr sz="2000" spc="159">
                  <a:solidFill>
                    <a:srgbClr val="3440FF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spectre retardé : </a:t>
              </a:r>
              <a:r>
                <a:rPr>
                  <a:latin typeface="Athelas"/>
                  <a:ea typeface="Athelas"/>
                  <a:cs typeface="Athelas"/>
                  <a:sym typeface="Athelas"/>
                </a:rPr>
                <a:t>χ</a:t>
              </a:r>
              <a:r>
                <a:rPr baseline="-5999">
                  <a:latin typeface="Athelas"/>
                  <a:ea typeface="Athelas"/>
                  <a:cs typeface="Athelas"/>
                  <a:sym typeface="Athelas"/>
                </a:rPr>
                <a:t>d</a:t>
              </a:r>
            </a:p>
          </p:txBody>
        </p:sp>
        <p:sp>
          <p:nvSpPr>
            <p:cNvPr id="2057" name="Shape 2057"/>
            <p:cNvSpPr/>
            <p:nvPr/>
          </p:nvSpPr>
          <p:spPr>
            <a:xfrm>
              <a:off x="3555333" y="1836865"/>
              <a:ext cx="2448306" cy="394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120000"/>
                </a:lnSpc>
                <a:defRPr sz="2000" spc="159">
                  <a:solidFill>
                    <a:srgbClr val="E82C05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spectre prompt : </a:t>
              </a:r>
              <a:r>
                <a:rPr>
                  <a:latin typeface="Athelas"/>
                  <a:ea typeface="Athelas"/>
                  <a:cs typeface="Athelas"/>
                  <a:sym typeface="Athelas"/>
                </a:rPr>
                <a:t>χ</a:t>
              </a:r>
              <a:r>
                <a:rPr baseline="-5999">
                  <a:latin typeface="Athelas"/>
                  <a:ea typeface="Athelas"/>
                  <a:cs typeface="Athelas"/>
                  <a:sym typeface="Athelas"/>
                </a:rPr>
                <a:t>p</a:t>
              </a:r>
            </a:p>
          </p:txBody>
        </p:sp>
        <p:sp>
          <p:nvSpPr>
            <p:cNvPr id="2058" name="Shape 2058"/>
            <p:cNvSpPr/>
            <p:nvPr/>
          </p:nvSpPr>
          <p:spPr>
            <a:xfrm>
              <a:off x="1512658" y="337786"/>
              <a:ext cx="4368320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120000"/>
                </a:lnSpc>
                <a:defRPr sz="1700" spc="13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Spectre d’émission des neutrons - </a:t>
              </a:r>
              <a:r>
                <a:rPr baseline="31999"/>
                <a:t>233</a:t>
              </a:r>
              <a:r>
                <a:t>U</a:t>
              </a:r>
            </a:p>
          </p:txBody>
        </p:sp>
        <p:sp>
          <p:nvSpPr>
            <p:cNvPr id="2059" name="Shape 2059"/>
            <p:cNvSpPr/>
            <p:nvPr/>
          </p:nvSpPr>
          <p:spPr>
            <a:xfrm>
              <a:off x="4756741" y="3269523"/>
              <a:ext cx="1433469" cy="2856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1200" i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[ENDF/B-VII.1 ]</a:t>
              </a:r>
            </a:p>
          </p:txBody>
        </p:sp>
      </p:grpSp>
      <p:sp>
        <p:nvSpPr>
          <p:cNvPr id="2061" name="Shape 2061"/>
          <p:cNvSpPr/>
          <p:nvPr/>
        </p:nvSpPr>
        <p:spPr>
          <a:xfrm>
            <a:off x="7689130" y="3035682"/>
            <a:ext cx="4454722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232323"/>
                </a:solidFill>
              </a:defRPr>
            </a:pPr>
            <a:r>
              <a:rPr sz="1800"/>
              <a:t>besoin d’opérateurs de transport distincts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6"/>
              </a:buBlip>
              <a:defRPr sz="2000">
                <a:solidFill>
                  <a:srgbClr val="232323"/>
                </a:solidFill>
              </a:defRPr>
            </a:pPr>
            <a:r>
              <a:rPr sz="1800"/>
              <a:t>sur l’émission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/>
              <a:t> ou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d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6"/>
              </a:buBlip>
              <a:defRPr sz="2000">
                <a:solidFill>
                  <a:srgbClr val="232323"/>
                </a:solidFill>
              </a:defRPr>
            </a:pPr>
            <a:r>
              <a:rPr sz="1800"/>
              <a:t>sur la production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ν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/>
              <a:t> ou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ν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d</a:t>
            </a:r>
          </a:p>
        </p:txBody>
      </p:sp>
      <p:sp>
        <p:nvSpPr>
          <p:cNvPr id="2062" name="Shape 2062"/>
          <p:cNvSpPr/>
          <p:nvPr/>
        </p:nvSpPr>
        <p:spPr>
          <a:xfrm>
            <a:off x="86087" y="62562"/>
            <a:ext cx="1283262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Considérations neutroniques - </a:t>
            </a:r>
            <a:r>
              <a:rPr>
                <a:solidFill>
                  <a:srgbClr val="5A5F5E"/>
                </a:solidFill>
              </a:rPr>
              <a:t>Approche Transient Fission Matrix </a:t>
            </a:r>
          </a:p>
        </p:txBody>
      </p:sp>
      <p:pic>
        <p:nvPicPr>
          <p:cNvPr id="2063" name="Image 2062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076" name="Image 2075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80060" y="2966196"/>
            <a:ext cx="2687123" cy="1238762"/>
          </a:xfrm>
          <a:prstGeom prst="rect">
            <a:avLst/>
          </a:prstGeom>
        </p:spPr>
      </p:pic>
      <p:pic>
        <p:nvPicPr>
          <p:cNvPr id="2078" name="Image 2077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156084" y="4246440"/>
            <a:ext cx="699446" cy="2310357"/>
          </a:xfrm>
          <a:prstGeom prst="rect">
            <a:avLst/>
          </a:prstGeom>
        </p:spPr>
      </p:pic>
      <p:grpSp>
        <p:nvGrpSpPr>
          <p:cNvPr id="2069" name="Group 2069"/>
          <p:cNvGrpSpPr/>
          <p:nvPr/>
        </p:nvGrpSpPr>
        <p:grpSpPr>
          <a:xfrm>
            <a:off x="7986745" y="6773171"/>
            <a:ext cx="3863379" cy="562676"/>
            <a:chOff x="0" y="0"/>
            <a:chExt cx="3863378" cy="562674"/>
          </a:xfrm>
        </p:grpSpPr>
        <p:pic>
          <p:nvPicPr>
            <p:cNvPr id="2067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7527" r="6121" b="47631"/>
            <a:stretch>
              <a:fillRect/>
            </a:stretch>
          </p:blipFill>
          <p:spPr>
            <a:xfrm>
              <a:off x="0" y="-1"/>
              <a:ext cx="1810116" cy="545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8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7527" t="51908" r="6121"/>
            <a:stretch>
              <a:fillRect/>
            </a:stretch>
          </p:blipFill>
          <p:spPr>
            <a:xfrm>
              <a:off x="2053262" y="61474"/>
              <a:ext cx="1810117" cy="50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70" name="Shape 2070"/>
          <p:cNvSpPr/>
          <p:nvPr/>
        </p:nvSpPr>
        <p:spPr>
          <a:xfrm>
            <a:off x="8017021" y="7271763"/>
            <a:ext cx="736190" cy="38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>
                <a:solidFill>
                  <a:srgbClr val="E82C05"/>
                </a:solidFill>
              </a:rPr>
              <a:t>p</a:t>
            </a:r>
            <a:r>
              <a:t> ⇾ </a:t>
            </a:r>
            <a:r>
              <a:rPr>
                <a:solidFill>
                  <a:srgbClr val="E82C05"/>
                </a:solidFill>
              </a:rPr>
              <a:t>p</a:t>
            </a:r>
          </a:p>
        </p:txBody>
      </p:sp>
      <p:sp>
        <p:nvSpPr>
          <p:cNvPr id="2071" name="Shape 2071"/>
          <p:cNvSpPr/>
          <p:nvPr/>
        </p:nvSpPr>
        <p:spPr>
          <a:xfrm>
            <a:off x="9066562" y="7271763"/>
            <a:ext cx="736191" cy="38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>
                <a:solidFill>
                  <a:srgbClr val="3440FF"/>
                </a:solidFill>
              </a:rPr>
              <a:t>d</a:t>
            </a:r>
            <a:r>
              <a:t> ⇾ </a:t>
            </a:r>
            <a:r>
              <a:rPr>
                <a:solidFill>
                  <a:srgbClr val="E82C05"/>
                </a:solidFill>
              </a:rPr>
              <a:t>p</a:t>
            </a:r>
          </a:p>
        </p:txBody>
      </p:sp>
      <p:sp>
        <p:nvSpPr>
          <p:cNvPr id="2072" name="Shape 2072"/>
          <p:cNvSpPr/>
          <p:nvPr/>
        </p:nvSpPr>
        <p:spPr>
          <a:xfrm>
            <a:off x="10061418" y="7271763"/>
            <a:ext cx="736190" cy="38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>
                <a:solidFill>
                  <a:srgbClr val="E82C05"/>
                </a:solidFill>
              </a:rPr>
              <a:t>p </a:t>
            </a:r>
            <a:r>
              <a:t>⇾ </a:t>
            </a:r>
            <a:r>
              <a:rPr>
                <a:solidFill>
                  <a:srgbClr val="3440FF"/>
                </a:solidFill>
              </a:rPr>
              <a:t>d</a:t>
            </a:r>
          </a:p>
        </p:txBody>
      </p:sp>
      <p:sp>
        <p:nvSpPr>
          <p:cNvPr id="2073" name="Shape 2073"/>
          <p:cNvSpPr/>
          <p:nvPr/>
        </p:nvSpPr>
        <p:spPr>
          <a:xfrm>
            <a:off x="11100023" y="7271763"/>
            <a:ext cx="736190" cy="38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>
                <a:solidFill>
                  <a:srgbClr val="3440FF"/>
                </a:solidFill>
              </a:rPr>
              <a:t>d</a:t>
            </a:r>
            <a:r>
              <a:t> ⇾ </a:t>
            </a:r>
            <a:r>
              <a:rPr>
                <a:solidFill>
                  <a:srgbClr val="3440FF"/>
                </a:solidFill>
              </a:rPr>
              <a:t>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Shape 2081"/>
          <p:cNvSpPr/>
          <p:nvPr/>
        </p:nvSpPr>
        <p:spPr>
          <a:xfrm>
            <a:off x="8982509" y="7953663"/>
            <a:ext cx="1629334" cy="436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2" h="13399" extrusionOk="0">
                <a:moveTo>
                  <a:pt x="20" y="7351"/>
                </a:moveTo>
                <a:cubicBezTo>
                  <a:pt x="428" y="17863"/>
                  <a:pt x="6241" y="11478"/>
                  <a:pt x="10673" y="11473"/>
                </a:cubicBezTo>
                <a:cubicBezTo>
                  <a:pt x="15188" y="11467"/>
                  <a:pt x="21091" y="17063"/>
                  <a:pt x="21142" y="6624"/>
                </a:cubicBezTo>
                <a:cubicBezTo>
                  <a:pt x="21190" y="-3192"/>
                  <a:pt x="15562" y="884"/>
                  <a:pt x="11111" y="953"/>
                </a:cubicBezTo>
                <a:cubicBezTo>
                  <a:pt x="6079" y="1032"/>
                  <a:pt x="-410" y="-3737"/>
                  <a:pt x="20" y="7351"/>
                </a:cubicBezTo>
                <a:close/>
              </a:path>
            </a:pathLst>
          </a:custGeom>
          <a:solidFill>
            <a:srgbClr val="FF7712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FDFF"/>
                </a:solidFill>
              </a:defRPr>
            </a:pPr>
            <a:endParaRPr sz="3200"/>
          </a:p>
        </p:txBody>
      </p:sp>
      <p:sp>
        <p:nvSpPr>
          <p:cNvPr id="2082" name="Shape 2082"/>
          <p:cNvSpPr/>
          <p:nvPr/>
        </p:nvSpPr>
        <p:spPr>
          <a:xfrm>
            <a:off x="8953343" y="8399667"/>
            <a:ext cx="1710297" cy="491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32" h="18386" extrusionOk="0">
                <a:moveTo>
                  <a:pt x="50" y="10479"/>
                </a:moveTo>
                <a:cubicBezTo>
                  <a:pt x="358" y="14913"/>
                  <a:pt x="1324" y="16033"/>
                  <a:pt x="2552" y="16673"/>
                </a:cubicBezTo>
                <a:cubicBezTo>
                  <a:pt x="4968" y="17932"/>
                  <a:pt x="7927" y="17316"/>
                  <a:pt x="10540" y="17759"/>
                </a:cubicBezTo>
                <a:cubicBezTo>
                  <a:pt x="12852" y="18151"/>
                  <a:pt x="15368" y="18856"/>
                  <a:pt x="17381" y="17929"/>
                </a:cubicBezTo>
                <a:cubicBezTo>
                  <a:pt x="18761" y="17293"/>
                  <a:pt x="19825" y="15858"/>
                  <a:pt x="20194" y="11321"/>
                </a:cubicBezTo>
                <a:cubicBezTo>
                  <a:pt x="21339" y="-2744"/>
                  <a:pt x="15139" y="810"/>
                  <a:pt x="9559" y="2003"/>
                </a:cubicBezTo>
                <a:cubicBezTo>
                  <a:pt x="7307" y="2484"/>
                  <a:pt x="4855" y="-1607"/>
                  <a:pt x="2420" y="723"/>
                </a:cubicBezTo>
                <a:cubicBezTo>
                  <a:pt x="925" y="2154"/>
                  <a:pt x="-261" y="5998"/>
                  <a:pt x="50" y="10479"/>
                </a:cubicBezTo>
                <a:close/>
              </a:path>
            </a:pathLst>
          </a:custGeom>
          <a:solidFill>
            <a:srgbClr val="00F700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FDFF"/>
                </a:solidFill>
              </a:defRPr>
            </a:pPr>
            <a:endParaRPr sz="3200"/>
          </a:p>
        </p:txBody>
      </p:sp>
      <p:sp>
        <p:nvSpPr>
          <p:cNvPr id="2083" name="Shape 2083"/>
          <p:cNvSpPr/>
          <p:nvPr/>
        </p:nvSpPr>
        <p:spPr>
          <a:xfrm>
            <a:off x="7363766" y="5569601"/>
            <a:ext cx="404380" cy="440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87" h="18785" extrusionOk="0">
                <a:moveTo>
                  <a:pt x="213" y="11121"/>
                </a:moveTo>
                <a:cubicBezTo>
                  <a:pt x="2325" y="20741"/>
                  <a:pt x="15229" y="21505"/>
                  <a:pt x="18500" y="12278"/>
                </a:cubicBezTo>
                <a:cubicBezTo>
                  <a:pt x="20535" y="6535"/>
                  <a:pt x="15935" y="104"/>
                  <a:pt x="9575" y="1"/>
                </a:cubicBezTo>
                <a:cubicBezTo>
                  <a:pt x="3594" y="-95"/>
                  <a:pt x="-1065" y="5299"/>
                  <a:pt x="213" y="11121"/>
                </a:cubicBezTo>
                <a:close/>
              </a:path>
            </a:pathLst>
          </a:custGeom>
          <a:solidFill>
            <a:srgbClr val="00F700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FDFF"/>
                </a:solidFill>
              </a:defRPr>
            </a:pPr>
            <a:endParaRPr sz="3200"/>
          </a:p>
        </p:txBody>
      </p:sp>
      <p:sp>
        <p:nvSpPr>
          <p:cNvPr id="2084" name="Shape 2084"/>
          <p:cNvSpPr/>
          <p:nvPr/>
        </p:nvSpPr>
        <p:spPr>
          <a:xfrm>
            <a:off x="8684288" y="7935735"/>
            <a:ext cx="408039" cy="40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9" h="20540" extrusionOk="0">
                <a:moveTo>
                  <a:pt x="11829" y="219"/>
                </a:moveTo>
                <a:cubicBezTo>
                  <a:pt x="6739" y="-1003"/>
                  <a:pt x="2079" y="3035"/>
                  <a:pt x="526" y="8395"/>
                </a:cubicBezTo>
                <a:cubicBezTo>
                  <a:pt x="-503" y="11945"/>
                  <a:pt x="-120" y="15883"/>
                  <a:pt x="2561" y="18307"/>
                </a:cubicBezTo>
                <a:cubicBezTo>
                  <a:pt x="4912" y="20433"/>
                  <a:pt x="8255" y="20597"/>
                  <a:pt x="11422" y="20527"/>
                </a:cubicBezTo>
                <a:cubicBezTo>
                  <a:pt x="14431" y="20460"/>
                  <a:pt x="17656" y="20083"/>
                  <a:pt x="19387" y="17648"/>
                </a:cubicBezTo>
                <a:cubicBezTo>
                  <a:pt x="21097" y="15242"/>
                  <a:pt x="20452" y="12080"/>
                  <a:pt x="19475" y="9248"/>
                </a:cubicBezTo>
                <a:cubicBezTo>
                  <a:pt x="18085" y="5219"/>
                  <a:pt x="15884" y="1193"/>
                  <a:pt x="11829" y="219"/>
                </a:cubicBezTo>
                <a:close/>
              </a:path>
            </a:pathLst>
          </a:custGeom>
          <a:solidFill>
            <a:srgbClr val="8335FD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085" name="Shape 2085"/>
          <p:cNvSpPr/>
          <p:nvPr/>
        </p:nvSpPr>
        <p:spPr>
          <a:xfrm>
            <a:off x="8983604" y="2088956"/>
            <a:ext cx="404381" cy="440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87" h="18785" extrusionOk="0">
                <a:moveTo>
                  <a:pt x="213" y="11121"/>
                </a:moveTo>
                <a:cubicBezTo>
                  <a:pt x="2325" y="20741"/>
                  <a:pt x="15229" y="21505"/>
                  <a:pt x="18500" y="12278"/>
                </a:cubicBezTo>
                <a:cubicBezTo>
                  <a:pt x="20535" y="6535"/>
                  <a:pt x="15935" y="104"/>
                  <a:pt x="9575" y="1"/>
                </a:cubicBezTo>
                <a:cubicBezTo>
                  <a:pt x="3594" y="-95"/>
                  <a:pt x="-1065" y="5299"/>
                  <a:pt x="213" y="11121"/>
                </a:cubicBezTo>
                <a:close/>
              </a:path>
            </a:pathLst>
          </a:custGeom>
          <a:solidFill>
            <a:srgbClr val="FF7712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FDFF"/>
                </a:solidFill>
              </a:defRPr>
            </a:pPr>
            <a:endParaRPr sz="3200"/>
          </a:p>
        </p:txBody>
      </p:sp>
      <p:sp>
        <p:nvSpPr>
          <p:cNvPr id="2086" name="Shape 20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24</a:t>
            </a:fld>
            <a:endParaRPr sz="1600"/>
          </a:p>
        </p:txBody>
      </p:sp>
      <p:pic>
        <p:nvPicPr>
          <p:cNvPr id="2087" name="Image 208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2">
            <a:off x="6293428" y="2252247"/>
            <a:ext cx="822694" cy="169814"/>
          </a:xfrm>
          <a:prstGeom prst="rect">
            <a:avLst/>
          </a:prstGeom>
        </p:spPr>
      </p:pic>
      <p:sp>
        <p:nvSpPr>
          <p:cNvPr id="2089" name="Shape 2089"/>
          <p:cNvSpPr/>
          <p:nvPr/>
        </p:nvSpPr>
        <p:spPr>
          <a:xfrm>
            <a:off x="7838306" y="1393642"/>
            <a:ext cx="321795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4"/>
                </a:solidFill>
              </a:defRPr>
            </a:lvl1pPr>
          </a:lstStyle>
          <a:p>
            <a:r>
              <a:rPr sz="1800"/>
              <a:t>distribution des sources promptes à l’équilibre</a:t>
            </a:r>
          </a:p>
        </p:txBody>
      </p:sp>
      <p:sp>
        <p:nvSpPr>
          <p:cNvPr id="2090" name="Shape 2090"/>
          <p:cNvSpPr/>
          <p:nvPr/>
        </p:nvSpPr>
        <p:spPr>
          <a:xfrm>
            <a:off x="8642169" y="2104957"/>
            <a:ext cx="408038" cy="40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9" h="20540" extrusionOk="0">
                <a:moveTo>
                  <a:pt x="11829" y="219"/>
                </a:moveTo>
                <a:cubicBezTo>
                  <a:pt x="6739" y="-1003"/>
                  <a:pt x="2079" y="3035"/>
                  <a:pt x="526" y="8395"/>
                </a:cubicBezTo>
                <a:cubicBezTo>
                  <a:pt x="-503" y="11945"/>
                  <a:pt x="-120" y="15883"/>
                  <a:pt x="2561" y="18307"/>
                </a:cubicBezTo>
                <a:cubicBezTo>
                  <a:pt x="4912" y="20433"/>
                  <a:pt x="8255" y="20597"/>
                  <a:pt x="11422" y="20527"/>
                </a:cubicBezTo>
                <a:cubicBezTo>
                  <a:pt x="14431" y="20460"/>
                  <a:pt x="17656" y="20083"/>
                  <a:pt x="19387" y="17648"/>
                </a:cubicBezTo>
                <a:cubicBezTo>
                  <a:pt x="21097" y="15242"/>
                  <a:pt x="20452" y="12080"/>
                  <a:pt x="19475" y="9248"/>
                </a:cubicBezTo>
                <a:cubicBezTo>
                  <a:pt x="18085" y="5219"/>
                  <a:pt x="15884" y="1193"/>
                  <a:pt x="11829" y="219"/>
                </a:cubicBezTo>
                <a:close/>
              </a:path>
            </a:pathLst>
          </a:custGeom>
          <a:solidFill>
            <a:srgbClr val="8335FD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091" name="Shape 2091"/>
          <p:cNvSpPr/>
          <p:nvPr/>
        </p:nvSpPr>
        <p:spPr>
          <a:xfrm>
            <a:off x="7676009" y="2503081"/>
            <a:ext cx="23403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9D37FD"/>
                </a:solidFill>
              </a:defRPr>
            </a:lvl1pPr>
          </a:lstStyle>
          <a:p>
            <a:r>
              <a:rPr sz="1800"/>
              <a:t>facteur de multiplication prompt</a:t>
            </a:r>
          </a:p>
        </p:txBody>
      </p:sp>
      <p:sp>
        <p:nvSpPr>
          <p:cNvPr id="2092" name="Shape 2092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Approche Transient Fission Matrix </a:t>
            </a:r>
          </a:p>
        </p:txBody>
      </p:sp>
      <p:pic>
        <p:nvPicPr>
          <p:cNvPr id="2093" name="Image 209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095" name="Image 209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42">
            <a:off x="7427047" y="969368"/>
            <a:ext cx="871272" cy="38111"/>
          </a:xfrm>
          <a:prstGeom prst="rect">
            <a:avLst/>
          </a:prstGeom>
        </p:spPr>
      </p:pic>
      <p:pic>
        <p:nvPicPr>
          <p:cNvPr id="2097" name="Image 209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5314833" y="1250189"/>
            <a:ext cx="2393981" cy="38129"/>
          </a:xfrm>
          <a:prstGeom prst="rect">
            <a:avLst/>
          </a:prstGeom>
        </p:spPr>
      </p:pic>
      <p:sp>
        <p:nvSpPr>
          <p:cNvPr id="2099" name="Shape 2099"/>
          <p:cNvSpPr/>
          <p:nvPr/>
        </p:nvSpPr>
        <p:spPr>
          <a:xfrm>
            <a:off x="5472885" y="826328"/>
            <a:ext cx="2077877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propriétés utiles</a:t>
            </a:r>
          </a:p>
        </p:txBody>
      </p:sp>
      <p:pic>
        <p:nvPicPr>
          <p:cNvPr id="2100" name="Image 209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699958" flipH="1">
            <a:off x="4698837" y="977470"/>
            <a:ext cx="871272" cy="38111"/>
          </a:xfrm>
          <a:prstGeom prst="rect">
            <a:avLst/>
          </a:prstGeom>
        </p:spPr>
      </p:pic>
      <p:pic>
        <p:nvPicPr>
          <p:cNvPr id="210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24645" y="2162077"/>
            <a:ext cx="21463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3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 r="66410"/>
          <a:stretch>
            <a:fillRect/>
          </a:stretch>
        </p:blipFill>
        <p:spPr>
          <a:xfrm>
            <a:off x="5431181" y="2175464"/>
            <a:ext cx="720942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5" name="Shape 2105"/>
          <p:cNvSpPr/>
          <p:nvPr/>
        </p:nvSpPr>
        <p:spPr>
          <a:xfrm>
            <a:off x="865588" y="2095142"/>
            <a:ext cx="4864181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Vecteur propre, valeur propre : </a:t>
            </a:r>
          </a:p>
        </p:txBody>
      </p:sp>
      <p:sp>
        <p:nvSpPr>
          <p:cNvPr id="2106" name="Shape 2106"/>
          <p:cNvSpPr/>
          <p:nvPr/>
        </p:nvSpPr>
        <p:spPr>
          <a:xfrm>
            <a:off x="827657" y="3816549"/>
            <a:ext cx="11214314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Carte d’importance des sources : </a:t>
            </a:r>
            <a:r>
              <a:rPr sz="1800" i="1">
                <a:latin typeface="Gill Sans"/>
                <a:ea typeface="Gill Sans"/>
                <a:cs typeface="Gill Sans"/>
                <a:sym typeface="Gill Sans"/>
              </a:rPr>
              <a:t>(pour le calcul de paramètres effectifs)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7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Le flux adjoint, solution de l’équation adjointe du transport, correspond au transport des neutrons inversé dans le temps.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7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matrice transposée i</a:t>
            </a:r>
            <a:r>
              <a:rPr sz="1800" i="1"/>
              <a:t>←j : </a:t>
            </a:r>
            <a:r>
              <a:rPr sz="1800"/>
              <a:t>i</a:t>
            </a:r>
            <a:r>
              <a:rPr sz="1800" i="1"/>
              <a:t>→j </a:t>
            </a:r>
            <a:r>
              <a:rPr sz="1800"/>
              <a:t>correspond au transport des sources en remontant les générations !</a:t>
            </a:r>
          </a:p>
        </p:txBody>
      </p:sp>
      <p:sp>
        <p:nvSpPr>
          <p:cNvPr id="2107" name="Shape 2107"/>
          <p:cNvSpPr/>
          <p:nvPr/>
        </p:nvSpPr>
        <p:spPr>
          <a:xfrm>
            <a:off x="7814702" y="5390678"/>
            <a:ext cx="501018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00">
                <a:solidFill>
                  <a:srgbClr val="019A00"/>
                </a:solidFill>
              </a:defRPr>
            </a:pPr>
            <a:r>
              <a:rPr sz="1800"/>
              <a:t>carte d’importance des sources promptes </a:t>
            </a:r>
          </a:p>
          <a:p>
            <a:pPr>
              <a:defRPr sz="2000">
                <a:solidFill>
                  <a:srgbClr val="019A00"/>
                </a:solidFill>
              </a:defRPr>
            </a:pPr>
            <a:r>
              <a:rPr sz="1800"/>
              <a:t>(</a:t>
            </a:r>
            <a:r>
              <a:rPr sz="1800" i="1"/>
              <a:t>= combien de neutrons viennent de cette position)</a:t>
            </a:r>
          </a:p>
        </p:txBody>
      </p:sp>
      <p:sp>
        <p:nvSpPr>
          <p:cNvPr id="2108" name="Shape 2108"/>
          <p:cNvSpPr/>
          <p:nvPr/>
        </p:nvSpPr>
        <p:spPr>
          <a:xfrm>
            <a:off x="891421" y="6862681"/>
            <a:ext cx="11214314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Prise en compte des neutrons retardés :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7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On crée une matrice comprenant le transport de tous les neutrons, prompts et retardés</a:t>
            </a:r>
          </a:p>
        </p:txBody>
      </p:sp>
      <p:pic>
        <p:nvPicPr>
          <p:cNvPr id="2110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88411" y="7960655"/>
            <a:ext cx="2857501" cy="9271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1" name="Shape 2111"/>
          <p:cNvSpPr/>
          <p:nvPr/>
        </p:nvSpPr>
        <p:spPr>
          <a:xfrm>
            <a:off x="2229805" y="10151957"/>
            <a:ext cx="2766493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100"/>
              <a:t>\gm{\G_{all}} =  \begin{pmatrix} \gm\Gpp &amp; \gm\Gdp \\ \gm\Gpd &amp; \gm\Gdd \end{pmatrix}</a:t>
            </a:r>
          </a:p>
        </p:txBody>
      </p:sp>
      <p:pic>
        <p:nvPicPr>
          <p:cNvPr id="2112" name="Image 2111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0816587">
            <a:off x="5326544" y="8193393"/>
            <a:ext cx="816065" cy="169814"/>
          </a:xfrm>
          <a:prstGeom prst="rect">
            <a:avLst/>
          </a:prstGeom>
        </p:spPr>
      </p:pic>
      <p:pic>
        <p:nvPicPr>
          <p:cNvPr id="2114" name="Image 2113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60525">
            <a:off x="5287247" y="8533327"/>
            <a:ext cx="857457" cy="169814"/>
          </a:xfrm>
          <a:prstGeom prst="rect">
            <a:avLst/>
          </a:prstGeom>
        </p:spPr>
      </p:pic>
      <p:sp>
        <p:nvSpPr>
          <p:cNvPr id="2116" name="Shape 2116"/>
          <p:cNvSpPr/>
          <p:nvPr/>
        </p:nvSpPr>
        <p:spPr>
          <a:xfrm>
            <a:off x="5736415" y="10533869"/>
            <a:ext cx="2393981" cy="1472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\eq{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	\gm{\G_{all}}      (\gv\N_{p,eq}~\gv\N_{d,eq}     ) &amp;= k (\gv\N_{p,eq}~\gv\N_{d,eq}    ) \\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	\gm{\G_{all}^{tr}} (\gv\N_{p,eq}^*~\gv\N_{d,eq}^* ) &amp;= k (\gv\N_{p,eq}^*~\gv\N_{d,eq}^*)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}</a:t>
            </a:r>
          </a:p>
        </p:txBody>
      </p:sp>
      <p:sp>
        <p:nvSpPr>
          <p:cNvPr id="2117" name="Shape 2117"/>
          <p:cNvSpPr/>
          <p:nvPr/>
        </p:nvSpPr>
        <p:spPr>
          <a:xfrm flipV="1">
            <a:off x="3863468" y="5050625"/>
            <a:ext cx="549708" cy="149897"/>
          </a:xfrm>
          <a:prstGeom prst="line">
            <a:avLst/>
          </a:prstGeom>
          <a:ln w="25400">
            <a:solidFill>
              <a:srgbClr val="686969">
                <a:alpha val="75824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00"/>
          </a:p>
        </p:txBody>
      </p:sp>
      <p:pic>
        <p:nvPicPr>
          <p:cNvPr id="2118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605080" y="5598645"/>
            <a:ext cx="21463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9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280821" y="8015523"/>
            <a:ext cx="4318001" cy="8763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0" name="Shape 2120"/>
          <p:cNvSpPr/>
          <p:nvPr/>
        </p:nvSpPr>
        <p:spPr>
          <a:xfrm>
            <a:off x="3322181" y="7626464"/>
            <a:ext cx="78996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solidFill>
                  <a:srgbClr val="E82C05"/>
                </a:solidFill>
              </a:rPr>
              <a:t>p</a:t>
            </a:r>
            <a:r>
              <a:rPr sz="1800"/>
              <a:t> ⇾ </a:t>
            </a:r>
            <a:r>
              <a:rPr sz="1800">
                <a:solidFill>
                  <a:srgbClr val="E82C05"/>
                </a:solidFill>
              </a:rPr>
              <a:t>p</a:t>
            </a:r>
          </a:p>
        </p:txBody>
      </p:sp>
      <p:sp>
        <p:nvSpPr>
          <p:cNvPr id="2121" name="Shape 2121"/>
          <p:cNvSpPr/>
          <p:nvPr/>
        </p:nvSpPr>
        <p:spPr>
          <a:xfrm>
            <a:off x="4219017" y="7626464"/>
            <a:ext cx="78996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solidFill>
                  <a:srgbClr val="3440FF"/>
                </a:solidFill>
              </a:rPr>
              <a:t>d</a:t>
            </a:r>
            <a:r>
              <a:rPr sz="1800"/>
              <a:t> ⇾ </a:t>
            </a:r>
            <a:r>
              <a:rPr sz="1800">
                <a:solidFill>
                  <a:srgbClr val="E82C05"/>
                </a:solidFill>
              </a:rPr>
              <a:t>p</a:t>
            </a:r>
          </a:p>
        </p:txBody>
      </p:sp>
      <p:sp>
        <p:nvSpPr>
          <p:cNvPr id="2122" name="Shape 2122"/>
          <p:cNvSpPr/>
          <p:nvPr/>
        </p:nvSpPr>
        <p:spPr>
          <a:xfrm>
            <a:off x="3322181" y="8755432"/>
            <a:ext cx="78996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solidFill>
                  <a:srgbClr val="E82C05"/>
                </a:solidFill>
              </a:rPr>
              <a:t>p </a:t>
            </a:r>
            <a:r>
              <a:rPr sz="1800"/>
              <a:t>⇾ </a:t>
            </a:r>
            <a:r>
              <a:rPr sz="1800">
                <a:solidFill>
                  <a:srgbClr val="3440FF"/>
                </a:solidFill>
              </a:rPr>
              <a:t>d</a:t>
            </a:r>
          </a:p>
        </p:txBody>
      </p:sp>
      <p:sp>
        <p:nvSpPr>
          <p:cNvPr id="2123" name="Shape 2123"/>
          <p:cNvSpPr/>
          <p:nvPr/>
        </p:nvSpPr>
        <p:spPr>
          <a:xfrm>
            <a:off x="4219017" y="8755432"/>
            <a:ext cx="78996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solidFill>
                  <a:srgbClr val="3440FF"/>
                </a:solidFill>
              </a:rPr>
              <a:t>d</a:t>
            </a:r>
            <a:r>
              <a:rPr sz="1800"/>
              <a:t> ⇾ </a:t>
            </a:r>
            <a:r>
              <a:rPr sz="1800">
                <a:solidFill>
                  <a:srgbClr val="3440FF"/>
                </a:solidFill>
              </a:rPr>
              <a:t>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1" grpId="8" animBg="1" advAuto="0"/>
      <p:bldP spid="2082" grpId="11" animBg="1" advAuto="0"/>
      <p:bldP spid="2083" grpId="3" animBg="1" advAuto="0"/>
      <p:bldP spid="2084" grpId="7" animBg="1" advAuto="0"/>
      <p:bldP spid="2106" grpId="1" animBg="1" advAuto="0"/>
      <p:bldP spid="2107" grpId="4" animBg="1" advAuto="0"/>
      <p:bldP spid="2108" grpId="6" animBg="1" advAuto="0"/>
      <p:bldP spid="2110" grpId="9" animBg="1" advAuto="0"/>
      <p:bldP spid="2112" grpId="10" animBg="1" advAuto="0"/>
      <p:bldP spid="2114" grpId="12" animBg="1" advAuto="0"/>
      <p:bldP spid="2117" grpId="2" animBg="1" advAuto="0"/>
      <p:bldP spid="2118" grpId="5" animBg="1" advAuto="0"/>
      <p:bldP spid="2119" grpId="13" animBg="1" advAuto="0"/>
      <p:bldP spid="2120" grpId="14" animBg="1" advAuto="0"/>
      <p:bldP spid="2121" grpId="15" animBg="1" advAuto="0"/>
      <p:bldP spid="2122" grpId="16" animBg="1" advAuto="0"/>
      <p:bldP spid="2123" grpId="17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Shape 2125"/>
          <p:cNvSpPr/>
          <p:nvPr/>
        </p:nvSpPr>
        <p:spPr>
          <a:xfrm>
            <a:off x="3922781" y="826328"/>
            <a:ext cx="5178084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Calcul de paramètres cinétiques effectifs </a:t>
            </a:r>
          </a:p>
        </p:txBody>
      </p:sp>
      <p:sp>
        <p:nvSpPr>
          <p:cNvPr id="2126" name="Shape 21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25</a:t>
            </a:fld>
            <a:endParaRPr sz="1600"/>
          </a:p>
        </p:txBody>
      </p:sp>
      <p:pic>
        <p:nvPicPr>
          <p:cNvPr id="2127" name="Image 212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133" name="Shape 2133"/>
          <p:cNvSpPr/>
          <p:nvPr/>
        </p:nvSpPr>
        <p:spPr>
          <a:xfrm>
            <a:off x="10139771" y="10257495"/>
            <a:ext cx="206466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00000"/>
                </a:solidFill>
              </a:defRPr>
            </a:lvl1pPr>
          </a:lstStyle>
          <a:p>
            <a:r>
              <a:rPr sz="1800"/>
              <a:t>classic formulation:</a:t>
            </a:r>
          </a:p>
        </p:txBody>
      </p:sp>
      <p:grpSp>
        <p:nvGrpSpPr>
          <p:cNvPr id="2147" name="Group 2147"/>
          <p:cNvGrpSpPr/>
          <p:nvPr/>
        </p:nvGrpSpPr>
        <p:grpSpPr>
          <a:xfrm>
            <a:off x="3797805" y="1945550"/>
            <a:ext cx="5546417" cy="1799620"/>
            <a:chOff x="43689" y="41105"/>
            <a:chExt cx="5546415" cy="1799619"/>
          </a:xfrm>
        </p:grpSpPr>
        <p:sp>
          <p:nvSpPr>
            <p:cNvPr id="2135" name="Shape 2135"/>
            <p:cNvSpPr/>
            <p:nvPr/>
          </p:nvSpPr>
          <p:spPr>
            <a:xfrm>
              <a:off x="43689" y="41105"/>
              <a:ext cx="4847607" cy="324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000" spc="159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800"/>
                <a:t>Fraction effective de neutrons retardés</a:t>
              </a:r>
            </a:p>
          </p:txBody>
        </p:sp>
        <p:sp>
          <p:nvSpPr>
            <p:cNvPr id="2136" name="Shape 2136"/>
            <p:cNvSpPr/>
            <p:nvPr/>
          </p:nvSpPr>
          <p:spPr>
            <a:xfrm>
              <a:off x="2222019" y="640601"/>
              <a:ext cx="741805" cy="46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3" h="16360" extrusionOk="0">
                  <a:moveTo>
                    <a:pt x="10813" y="2390"/>
                  </a:moveTo>
                  <a:cubicBezTo>
                    <a:pt x="5151" y="-4135"/>
                    <a:pt x="-2229" y="3985"/>
                    <a:pt x="640" y="11368"/>
                  </a:cubicBezTo>
                  <a:cubicBezTo>
                    <a:pt x="2569" y="16332"/>
                    <a:pt x="7547" y="14429"/>
                    <a:pt x="11534" y="15346"/>
                  </a:cubicBezTo>
                  <a:cubicBezTo>
                    <a:pt x="13965" y="15905"/>
                    <a:pt x="16650" y="17465"/>
                    <a:pt x="18335" y="15057"/>
                  </a:cubicBezTo>
                  <a:cubicBezTo>
                    <a:pt x="19371" y="13577"/>
                    <a:pt x="19346" y="11262"/>
                    <a:pt x="18343" y="9715"/>
                  </a:cubicBezTo>
                  <a:cubicBezTo>
                    <a:pt x="17206" y="7961"/>
                    <a:pt x="15327" y="7904"/>
                    <a:pt x="13907" y="6662"/>
                  </a:cubicBezTo>
                  <a:cubicBezTo>
                    <a:pt x="12677" y="5586"/>
                    <a:pt x="11936" y="3685"/>
                    <a:pt x="10813" y="2390"/>
                  </a:cubicBezTo>
                  <a:close/>
                </a:path>
              </a:pathLst>
            </a:custGeom>
            <a:solidFill>
              <a:srgbClr val="4ED12E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137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3757" r="89918" b="15432"/>
            <a:stretch>
              <a:fillRect/>
            </a:stretch>
          </p:blipFill>
          <p:spPr>
            <a:xfrm>
              <a:off x="5084379" y="45195"/>
              <a:ext cx="505725" cy="388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8" name="Shape 2138"/>
            <p:cNvSpPr/>
            <p:nvPr/>
          </p:nvSpPr>
          <p:spPr>
            <a:xfrm>
              <a:off x="1410989" y="1116467"/>
              <a:ext cx="699685" cy="392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1" h="17780" extrusionOk="0">
                  <a:moveTo>
                    <a:pt x="11573" y="725"/>
                  </a:moveTo>
                  <a:cubicBezTo>
                    <a:pt x="4718" y="-2294"/>
                    <a:pt x="-1415" y="4605"/>
                    <a:pt x="287" y="12387"/>
                  </a:cubicBezTo>
                  <a:cubicBezTo>
                    <a:pt x="1801" y="19306"/>
                    <a:pt x="7533" y="17618"/>
                    <a:pt x="12373" y="17554"/>
                  </a:cubicBezTo>
                  <a:cubicBezTo>
                    <a:pt x="14523" y="17525"/>
                    <a:pt x="16840" y="18132"/>
                    <a:pt x="18543" y="16024"/>
                  </a:cubicBezTo>
                  <a:cubicBezTo>
                    <a:pt x="19649" y="14655"/>
                    <a:pt x="20185" y="12425"/>
                    <a:pt x="19927" y="10239"/>
                  </a:cubicBezTo>
                  <a:cubicBezTo>
                    <a:pt x="19563" y="7149"/>
                    <a:pt x="17870" y="5186"/>
                    <a:pt x="16115" y="3692"/>
                  </a:cubicBezTo>
                  <a:cubicBezTo>
                    <a:pt x="14682" y="2472"/>
                    <a:pt x="13152" y="1421"/>
                    <a:pt x="11573" y="725"/>
                  </a:cubicBezTo>
                  <a:close/>
                </a:path>
              </a:pathLst>
            </a:custGeom>
            <a:solidFill>
              <a:srgbClr val="4ED12E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39" name="Shape 2139"/>
            <p:cNvSpPr/>
            <p:nvPr/>
          </p:nvSpPr>
          <p:spPr>
            <a:xfrm>
              <a:off x="3087190" y="1089171"/>
              <a:ext cx="699088" cy="41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18100" extrusionOk="0">
                  <a:moveTo>
                    <a:pt x="295" y="7848"/>
                  </a:moveTo>
                  <a:cubicBezTo>
                    <a:pt x="-90" y="9495"/>
                    <a:pt x="-121" y="11283"/>
                    <a:pt x="337" y="12891"/>
                  </a:cubicBezTo>
                  <a:cubicBezTo>
                    <a:pt x="2168" y="19319"/>
                    <a:pt x="8135" y="18099"/>
                    <a:pt x="13272" y="17833"/>
                  </a:cubicBezTo>
                  <a:cubicBezTo>
                    <a:pt x="15729" y="17706"/>
                    <a:pt x="18410" y="18027"/>
                    <a:pt x="20162" y="15581"/>
                  </a:cubicBezTo>
                  <a:cubicBezTo>
                    <a:pt x="21050" y="14342"/>
                    <a:pt x="21479" y="12593"/>
                    <a:pt x="21358" y="10837"/>
                  </a:cubicBezTo>
                  <a:cubicBezTo>
                    <a:pt x="21144" y="7752"/>
                    <a:pt x="19430" y="5486"/>
                    <a:pt x="17579" y="3784"/>
                  </a:cubicBezTo>
                  <a:cubicBezTo>
                    <a:pt x="10980" y="-2281"/>
                    <a:pt x="2397" y="-1147"/>
                    <a:pt x="295" y="7848"/>
                  </a:cubicBezTo>
                  <a:close/>
                </a:path>
              </a:pathLst>
            </a:custGeom>
            <a:solidFill>
              <a:srgbClr val="4ED12E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40" name="Shape 2140"/>
            <p:cNvSpPr/>
            <p:nvPr/>
          </p:nvSpPr>
          <p:spPr>
            <a:xfrm>
              <a:off x="2927570" y="694474"/>
              <a:ext cx="739286" cy="38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2" h="18041" extrusionOk="0">
                  <a:moveTo>
                    <a:pt x="20297" y="7735"/>
                  </a:moveTo>
                  <a:cubicBezTo>
                    <a:pt x="19315" y="4080"/>
                    <a:pt x="16835" y="3431"/>
                    <a:pt x="14636" y="2525"/>
                  </a:cubicBezTo>
                  <a:cubicBezTo>
                    <a:pt x="9375" y="357"/>
                    <a:pt x="3105" y="-2834"/>
                    <a:pt x="559" y="4953"/>
                  </a:cubicBezTo>
                  <a:cubicBezTo>
                    <a:pt x="-268" y="7481"/>
                    <a:pt x="-171" y="10620"/>
                    <a:pt x="811" y="12993"/>
                  </a:cubicBezTo>
                  <a:cubicBezTo>
                    <a:pt x="2889" y="18012"/>
                    <a:pt x="7035" y="16665"/>
                    <a:pt x="10618" y="17158"/>
                  </a:cubicBezTo>
                  <a:cubicBezTo>
                    <a:pt x="12899" y="17472"/>
                    <a:pt x="15216" y="18766"/>
                    <a:pt x="17389" y="17488"/>
                  </a:cubicBezTo>
                  <a:cubicBezTo>
                    <a:pt x="19858" y="16035"/>
                    <a:pt x="21332" y="11588"/>
                    <a:pt x="20297" y="7735"/>
                  </a:cubicBezTo>
                  <a:close/>
                </a:path>
              </a:pathLst>
            </a:custGeom>
            <a:solidFill>
              <a:srgbClr val="00DEFD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41" name="Shape 2141"/>
            <p:cNvSpPr/>
            <p:nvPr/>
          </p:nvSpPr>
          <p:spPr>
            <a:xfrm>
              <a:off x="2073128" y="1102566"/>
              <a:ext cx="739286" cy="38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2" h="18041" extrusionOk="0">
                  <a:moveTo>
                    <a:pt x="20297" y="7735"/>
                  </a:moveTo>
                  <a:cubicBezTo>
                    <a:pt x="19315" y="4080"/>
                    <a:pt x="16835" y="3431"/>
                    <a:pt x="14636" y="2525"/>
                  </a:cubicBezTo>
                  <a:cubicBezTo>
                    <a:pt x="9375" y="357"/>
                    <a:pt x="3105" y="-2834"/>
                    <a:pt x="559" y="4953"/>
                  </a:cubicBezTo>
                  <a:cubicBezTo>
                    <a:pt x="-268" y="7481"/>
                    <a:pt x="-171" y="10620"/>
                    <a:pt x="811" y="12993"/>
                  </a:cubicBezTo>
                  <a:cubicBezTo>
                    <a:pt x="2889" y="18012"/>
                    <a:pt x="7035" y="16665"/>
                    <a:pt x="10618" y="17158"/>
                  </a:cubicBezTo>
                  <a:cubicBezTo>
                    <a:pt x="12899" y="17472"/>
                    <a:pt x="15216" y="18766"/>
                    <a:pt x="17389" y="17488"/>
                  </a:cubicBezTo>
                  <a:cubicBezTo>
                    <a:pt x="19858" y="16035"/>
                    <a:pt x="21332" y="11588"/>
                    <a:pt x="20297" y="7735"/>
                  </a:cubicBezTo>
                  <a:close/>
                </a:path>
              </a:pathLst>
            </a:custGeom>
            <a:solidFill>
              <a:srgbClr val="00DEFD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42" name="Shape 2142"/>
            <p:cNvSpPr/>
            <p:nvPr/>
          </p:nvSpPr>
          <p:spPr>
            <a:xfrm>
              <a:off x="3743752" y="1104177"/>
              <a:ext cx="739287" cy="38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2" h="18041" extrusionOk="0">
                  <a:moveTo>
                    <a:pt x="20297" y="7735"/>
                  </a:moveTo>
                  <a:cubicBezTo>
                    <a:pt x="19315" y="4080"/>
                    <a:pt x="16835" y="3431"/>
                    <a:pt x="14636" y="2525"/>
                  </a:cubicBezTo>
                  <a:cubicBezTo>
                    <a:pt x="9375" y="357"/>
                    <a:pt x="3105" y="-2834"/>
                    <a:pt x="559" y="4953"/>
                  </a:cubicBezTo>
                  <a:cubicBezTo>
                    <a:pt x="-268" y="7481"/>
                    <a:pt x="-171" y="10620"/>
                    <a:pt x="811" y="12993"/>
                  </a:cubicBezTo>
                  <a:cubicBezTo>
                    <a:pt x="2889" y="18012"/>
                    <a:pt x="7035" y="16665"/>
                    <a:pt x="10618" y="17158"/>
                  </a:cubicBezTo>
                  <a:cubicBezTo>
                    <a:pt x="12899" y="17472"/>
                    <a:pt x="15216" y="18766"/>
                    <a:pt x="17389" y="17488"/>
                  </a:cubicBezTo>
                  <a:cubicBezTo>
                    <a:pt x="19858" y="16035"/>
                    <a:pt x="21332" y="11588"/>
                    <a:pt x="20297" y="7735"/>
                  </a:cubicBezTo>
                  <a:close/>
                </a:path>
              </a:pathLst>
            </a:custGeom>
            <a:solidFill>
              <a:srgbClr val="AA5EFE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43" name="Shape 2143"/>
            <p:cNvSpPr/>
            <p:nvPr/>
          </p:nvSpPr>
          <p:spPr>
            <a:xfrm>
              <a:off x="3244721" y="368179"/>
              <a:ext cx="1164008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B3CD"/>
                  </a:solidFill>
                </a:defRPr>
              </a:lvl1pPr>
            </a:lstStyle>
            <a:p>
              <a:r>
                <a:rPr sz="1800"/>
                <a:t>retardés</a:t>
              </a:r>
            </a:p>
          </p:txBody>
        </p:sp>
        <p:sp>
          <p:nvSpPr>
            <p:cNvPr id="2144" name="Shape 2144"/>
            <p:cNvSpPr/>
            <p:nvPr/>
          </p:nvSpPr>
          <p:spPr>
            <a:xfrm>
              <a:off x="3987127" y="1447023"/>
              <a:ext cx="1164007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AA5EFE"/>
                  </a:solidFill>
                </a:defRPr>
              </a:lvl1pPr>
            </a:lstStyle>
            <a:p>
              <a:r>
                <a:rPr sz="1800"/>
                <a:t>prompts</a:t>
              </a:r>
            </a:p>
          </p:txBody>
        </p:sp>
        <p:pic>
          <p:nvPicPr>
            <p:cNvPr id="2145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5901" y="720762"/>
              <a:ext cx="3975101" cy="736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6" name="Shape 2146"/>
            <p:cNvSpPr/>
            <p:nvPr/>
          </p:nvSpPr>
          <p:spPr>
            <a:xfrm>
              <a:off x="2016928" y="1447023"/>
              <a:ext cx="1164008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B3CD"/>
                  </a:solidFill>
                </a:defRPr>
              </a:lvl1pPr>
            </a:lstStyle>
            <a:p>
              <a:r>
                <a:rPr sz="1800"/>
                <a:t>retardés</a:t>
              </a:r>
            </a:p>
          </p:txBody>
        </p:sp>
      </p:grpSp>
      <p:pic>
        <p:nvPicPr>
          <p:cNvPr id="2149" name="Image 214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900042">
            <a:off x="8939341" y="969368"/>
            <a:ext cx="871273" cy="38111"/>
          </a:xfrm>
          <a:prstGeom prst="rect">
            <a:avLst/>
          </a:prstGeom>
        </p:spPr>
      </p:pic>
      <p:pic>
        <p:nvPicPr>
          <p:cNvPr id="2151" name="Image 215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2">
            <a:off x="3768683" y="1250170"/>
            <a:ext cx="5486280" cy="38167"/>
          </a:xfrm>
          <a:prstGeom prst="rect">
            <a:avLst/>
          </a:prstGeom>
        </p:spPr>
      </p:pic>
      <p:pic>
        <p:nvPicPr>
          <p:cNvPr id="2153" name="Image 215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699958" flipH="1">
            <a:off x="3213033" y="977470"/>
            <a:ext cx="871272" cy="38111"/>
          </a:xfrm>
          <a:prstGeom prst="rect">
            <a:avLst/>
          </a:prstGeom>
        </p:spPr>
      </p:pic>
      <p:sp>
        <p:nvSpPr>
          <p:cNvPr id="2155" name="Shape 2155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Approche Transient Fission Matrix </a:t>
            </a:r>
          </a:p>
        </p:txBody>
      </p:sp>
      <p:sp>
        <p:nvSpPr>
          <p:cNvPr id="2157" name="Shape 2157"/>
          <p:cNvSpPr/>
          <p:nvPr/>
        </p:nvSpPr>
        <p:spPr>
          <a:xfrm>
            <a:off x="2139537" y="8590860"/>
            <a:ext cx="874457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ces paramètres seront très utiles pour valider l’approche développée ! </a:t>
            </a:r>
          </a:p>
        </p:txBody>
      </p:sp>
      <p:grpSp>
        <p:nvGrpSpPr>
          <p:cNvPr id="2170" name="Group 2170"/>
          <p:cNvGrpSpPr/>
          <p:nvPr/>
        </p:nvGrpSpPr>
        <p:grpSpPr>
          <a:xfrm>
            <a:off x="742008" y="4157567"/>
            <a:ext cx="11520782" cy="3661064"/>
            <a:chOff x="-41041" y="-20646"/>
            <a:chExt cx="11520781" cy="3661063"/>
          </a:xfrm>
        </p:grpSpPr>
        <p:sp>
          <p:nvSpPr>
            <p:cNvPr id="2158" name="Shape 2158"/>
            <p:cNvSpPr/>
            <p:nvPr/>
          </p:nvSpPr>
          <p:spPr>
            <a:xfrm>
              <a:off x="3961833" y="2189432"/>
              <a:ext cx="1126005" cy="1129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2" h="20896" extrusionOk="0">
                  <a:moveTo>
                    <a:pt x="12011" y="10334"/>
                  </a:moveTo>
                  <a:cubicBezTo>
                    <a:pt x="9685" y="7576"/>
                    <a:pt x="11998" y="1794"/>
                    <a:pt x="8310" y="215"/>
                  </a:cubicBezTo>
                  <a:cubicBezTo>
                    <a:pt x="6871" y="-401"/>
                    <a:pt x="5364" y="415"/>
                    <a:pt x="4019" y="1284"/>
                  </a:cubicBezTo>
                  <a:cubicBezTo>
                    <a:pt x="902" y="3299"/>
                    <a:pt x="-1027" y="5955"/>
                    <a:pt x="579" y="8541"/>
                  </a:cubicBezTo>
                  <a:cubicBezTo>
                    <a:pt x="2844" y="12188"/>
                    <a:pt x="8912" y="8997"/>
                    <a:pt x="11099" y="12772"/>
                  </a:cubicBezTo>
                  <a:cubicBezTo>
                    <a:pt x="12217" y="14703"/>
                    <a:pt x="11011" y="17334"/>
                    <a:pt x="12009" y="19286"/>
                  </a:cubicBezTo>
                  <a:cubicBezTo>
                    <a:pt x="12816" y="20866"/>
                    <a:pt x="14729" y="21199"/>
                    <a:pt x="16371" y="20648"/>
                  </a:cubicBezTo>
                  <a:cubicBezTo>
                    <a:pt x="18996" y="19768"/>
                    <a:pt x="20573" y="16992"/>
                    <a:pt x="19463" y="14623"/>
                  </a:cubicBezTo>
                  <a:cubicBezTo>
                    <a:pt x="18072" y="11656"/>
                    <a:pt x="13974" y="12662"/>
                    <a:pt x="12011" y="10334"/>
                  </a:cubicBezTo>
                  <a:close/>
                </a:path>
              </a:pathLst>
            </a:custGeom>
            <a:solidFill>
              <a:srgbClr val="4BA90B">
                <a:alpha val="306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59" name="Shape 2159"/>
            <p:cNvSpPr/>
            <p:nvPr/>
          </p:nvSpPr>
          <p:spPr>
            <a:xfrm>
              <a:off x="5135206" y="2818002"/>
              <a:ext cx="1242801" cy="4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2" h="16526" extrusionOk="0">
                  <a:moveTo>
                    <a:pt x="11031" y="4595"/>
                  </a:moveTo>
                  <a:cubicBezTo>
                    <a:pt x="7609" y="5467"/>
                    <a:pt x="3955" y="-3644"/>
                    <a:pt x="1036" y="2047"/>
                  </a:cubicBezTo>
                  <a:cubicBezTo>
                    <a:pt x="-1046" y="6105"/>
                    <a:pt x="164" y="13596"/>
                    <a:pt x="3296" y="15841"/>
                  </a:cubicBezTo>
                  <a:cubicBezTo>
                    <a:pt x="6245" y="17956"/>
                    <a:pt x="9297" y="14497"/>
                    <a:pt x="12375" y="14479"/>
                  </a:cubicBezTo>
                  <a:cubicBezTo>
                    <a:pt x="13572" y="14471"/>
                    <a:pt x="14763" y="14996"/>
                    <a:pt x="15958" y="14804"/>
                  </a:cubicBezTo>
                  <a:cubicBezTo>
                    <a:pt x="17786" y="14510"/>
                    <a:pt x="19510" y="12454"/>
                    <a:pt x="20001" y="8859"/>
                  </a:cubicBezTo>
                  <a:cubicBezTo>
                    <a:pt x="20554" y="4820"/>
                    <a:pt x="19301" y="672"/>
                    <a:pt x="17319" y="71"/>
                  </a:cubicBezTo>
                  <a:cubicBezTo>
                    <a:pt x="15020" y="-626"/>
                    <a:pt x="13280" y="4023"/>
                    <a:pt x="11031" y="4595"/>
                  </a:cubicBezTo>
                  <a:close/>
                </a:path>
              </a:pathLst>
            </a:custGeom>
            <a:solidFill>
              <a:srgbClr val="3440FF">
                <a:alpha val="2379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60" name="Shape 2160"/>
            <p:cNvSpPr/>
            <p:nvPr/>
          </p:nvSpPr>
          <p:spPr>
            <a:xfrm>
              <a:off x="4569543" y="2231292"/>
              <a:ext cx="2388582" cy="5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6" h="19017" extrusionOk="0">
                  <a:moveTo>
                    <a:pt x="13567" y="6869"/>
                  </a:moveTo>
                  <a:cubicBezTo>
                    <a:pt x="11964" y="6650"/>
                    <a:pt x="10764" y="490"/>
                    <a:pt x="9166" y="29"/>
                  </a:cubicBezTo>
                  <a:cubicBezTo>
                    <a:pt x="8136" y="-269"/>
                    <a:pt x="7181" y="1846"/>
                    <a:pt x="6171" y="2633"/>
                  </a:cubicBezTo>
                  <a:cubicBezTo>
                    <a:pt x="5258" y="3345"/>
                    <a:pt x="4325" y="2945"/>
                    <a:pt x="3401" y="2557"/>
                  </a:cubicBezTo>
                  <a:cubicBezTo>
                    <a:pt x="2001" y="1968"/>
                    <a:pt x="482" y="2619"/>
                    <a:pt x="90" y="7660"/>
                  </a:cubicBezTo>
                  <a:cubicBezTo>
                    <a:pt x="-260" y="12175"/>
                    <a:pt x="439" y="17829"/>
                    <a:pt x="1603" y="18525"/>
                  </a:cubicBezTo>
                  <a:cubicBezTo>
                    <a:pt x="3463" y="19637"/>
                    <a:pt x="5152" y="14767"/>
                    <a:pt x="6875" y="15650"/>
                  </a:cubicBezTo>
                  <a:cubicBezTo>
                    <a:pt x="7950" y="16202"/>
                    <a:pt x="8889" y="18623"/>
                    <a:pt x="9937" y="18971"/>
                  </a:cubicBezTo>
                  <a:cubicBezTo>
                    <a:pt x="11447" y="19472"/>
                    <a:pt x="12796" y="15801"/>
                    <a:pt x="14258" y="15892"/>
                  </a:cubicBezTo>
                  <a:cubicBezTo>
                    <a:pt x="16056" y="16003"/>
                    <a:pt x="18153" y="21331"/>
                    <a:pt x="19800" y="17300"/>
                  </a:cubicBezTo>
                  <a:cubicBezTo>
                    <a:pt x="21340" y="13531"/>
                    <a:pt x="19433" y="931"/>
                    <a:pt x="17095" y="2364"/>
                  </a:cubicBezTo>
                  <a:cubicBezTo>
                    <a:pt x="15886" y="3106"/>
                    <a:pt x="14815" y="7041"/>
                    <a:pt x="13567" y="6869"/>
                  </a:cubicBezTo>
                  <a:close/>
                </a:path>
              </a:pathLst>
            </a:custGeom>
            <a:solidFill>
              <a:schemeClr val="accent4">
                <a:alpha val="387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16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05091" y="2200601"/>
              <a:ext cx="3670301" cy="110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2" name="Shape 2162"/>
            <p:cNvSpPr/>
            <p:nvPr/>
          </p:nvSpPr>
          <p:spPr>
            <a:xfrm>
              <a:off x="4392931" y="1778097"/>
              <a:ext cx="4633916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chemeClr val="accent4"/>
                  </a:solidFill>
                </a:defRPr>
              </a:lvl1pPr>
            </a:lstStyle>
            <a:p>
              <a:r>
                <a:rPr sz="1800"/>
                <a:t>temps moyen  x  production  x  sources</a:t>
              </a:r>
            </a:p>
          </p:txBody>
        </p:sp>
        <p:sp>
          <p:nvSpPr>
            <p:cNvPr id="2163" name="Shape 2163"/>
            <p:cNvSpPr/>
            <p:nvPr/>
          </p:nvSpPr>
          <p:spPr>
            <a:xfrm>
              <a:off x="5295305" y="3246716"/>
              <a:ext cx="2388582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3440FF">
                      <a:alpha val="56000"/>
                    </a:srgbClr>
                  </a:solidFill>
                </a:defRPr>
              </a:lvl1pPr>
            </a:lstStyle>
            <a:p>
              <a:r>
                <a:rPr sz="1800"/>
                <a:t>production  x  sources</a:t>
              </a:r>
            </a:p>
          </p:txBody>
        </p:sp>
        <p:sp>
          <p:nvSpPr>
            <p:cNvPr id="2164" name="Shape 2164"/>
            <p:cNvSpPr/>
            <p:nvPr/>
          </p:nvSpPr>
          <p:spPr>
            <a:xfrm>
              <a:off x="2719559" y="629414"/>
              <a:ext cx="4522392" cy="324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000" spc="159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800"/>
                <a:t>Temps de génération prompt effectif</a:t>
              </a:r>
            </a:p>
          </p:txBody>
        </p:sp>
        <p:pic>
          <p:nvPicPr>
            <p:cNvPr id="2165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478373" y="483316"/>
              <a:ext cx="1409701" cy="58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6" name="Shape 2166"/>
            <p:cNvSpPr/>
            <p:nvPr/>
          </p:nvSpPr>
          <p:spPr>
            <a:xfrm>
              <a:off x="-41041" y="1186837"/>
              <a:ext cx="11520781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20000"/>
                </a:lnSpc>
                <a:defRPr sz="2000">
                  <a:solidFill>
                    <a:srgbClr val="232323"/>
                  </a:solidFill>
                </a:defRPr>
              </a:pPr>
              <a:r>
                <a:rPr sz="1800"/>
                <a:t>depuis la matrice des temps de propagation          (local), on extrait la durée de vie prompte effective </a:t>
              </a:r>
              <a:r>
                <a:rPr sz="1800" i="1">
                  <a:latin typeface="Athelas"/>
                  <a:ea typeface="Athelas"/>
                  <a:cs typeface="Athelas"/>
                  <a:sym typeface="Athelas"/>
                </a:rPr>
                <a:t>l</a:t>
              </a:r>
              <a:r>
                <a:rPr sz="1800" i="1" baseline="-5999">
                  <a:latin typeface="Athelas"/>
                  <a:ea typeface="Athelas"/>
                  <a:cs typeface="Athelas"/>
                  <a:sym typeface="Athelas"/>
                </a:rPr>
                <a:t>eff</a:t>
              </a:r>
              <a:r>
                <a:rPr sz="1800"/>
                <a:t> (global) </a:t>
              </a:r>
            </a:p>
          </p:txBody>
        </p:sp>
        <p:pic>
          <p:nvPicPr>
            <p:cNvPr id="2167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617505" y="1313882"/>
              <a:ext cx="5842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8" name="Shape 2168"/>
            <p:cNvSpPr/>
            <p:nvPr/>
          </p:nvSpPr>
          <p:spPr>
            <a:xfrm>
              <a:off x="9647050" y="-20646"/>
              <a:ext cx="1372171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>
                  <a:solidFill>
                    <a:srgbClr val="232323"/>
                  </a:solidFill>
                </a:defRPr>
              </a:lvl1pPr>
            </a:lstStyle>
            <a:p>
              <a:r>
                <a:rPr sz="1800"/>
                <a:t>durée de vie</a:t>
              </a:r>
            </a:p>
          </p:txBody>
        </p:sp>
        <p:pic>
          <p:nvPicPr>
            <p:cNvPr id="2172" name="Image 2171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799595" y="195362"/>
              <a:ext cx="766723" cy="338956"/>
            </a:xfrm>
            <a:prstGeom prst="rect">
              <a:avLst/>
            </a:prstGeom>
            <a:effectLst/>
          </p:spPr>
        </p:pic>
      </p:grpSp>
      <p:sp>
        <p:nvSpPr>
          <p:cNvPr id="2171" name="Shape 2171"/>
          <p:cNvSpPr/>
          <p:nvPr/>
        </p:nvSpPr>
        <p:spPr>
          <a:xfrm>
            <a:off x="3459779" y="3304011"/>
            <a:ext cx="197167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00AA00"/>
                </a:solidFill>
              </a:defRPr>
            </a:lvl1pPr>
          </a:lstStyle>
          <a:p>
            <a:r>
              <a:rPr sz="1800"/>
              <a:t>pondération par l’importance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7" grpId="2" animBg="1" advAuto="0"/>
      <p:bldP spid="2170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Shape 21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26</a:t>
            </a:fld>
            <a:endParaRPr sz="1600"/>
          </a:p>
        </p:txBody>
      </p:sp>
      <p:pic>
        <p:nvPicPr>
          <p:cNvPr id="2176" name="Image 217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42">
            <a:off x="5473779" y="2276500"/>
            <a:ext cx="2057242" cy="38126"/>
          </a:xfrm>
          <a:prstGeom prst="rect">
            <a:avLst/>
          </a:prstGeom>
        </p:spPr>
      </p:pic>
      <p:sp>
        <p:nvSpPr>
          <p:cNvPr id="2178" name="Shape 2178"/>
          <p:cNvSpPr/>
          <p:nvPr/>
        </p:nvSpPr>
        <p:spPr>
          <a:xfrm>
            <a:off x="1119943" y="1378152"/>
            <a:ext cx="4864181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Méthode 1 :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discrétiser les matrices de fission dans le temps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propagation des neutrons devient une série de produits matrice-vecteur</a:t>
            </a:r>
          </a:p>
        </p:txBody>
      </p:sp>
      <p:sp>
        <p:nvSpPr>
          <p:cNvPr id="2179" name="Shape 2179"/>
          <p:cNvSpPr/>
          <p:nvPr/>
        </p:nvSpPr>
        <p:spPr>
          <a:xfrm>
            <a:off x="7180083" y="1378152"/>
            <a:ext cx="4864181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Méthode 2 :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utilisation de la matrice contenant les temps de propagation de </a:t>
            </a:r>
            <a:r>
              <a:rPr sz="1800" i="1"/>
              <a:t>j→i :</a:t>
            </a:r>
          </a:p>
        </p:txBody>
      </p:sp>
      <p:sp>
        <p:nvSpPr>
          <p:cNvPr id="2180" name="Shape 2180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Approche Transient Fission Matrix </a:t>
            </a:r>
          </a:p>
        </p:txBody>
      </p:sp>
      <p:pic>
        <p:nvPicPr>
          <p:cNvPr id="2181" name="Image 218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18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79196" y="2206762"/>
            <a:ext cx="5842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4" name="Image 2183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2">
            <a:off x="94167" y="3643127"/>
            <a:ext cx="6103064" cy="38174"/>
          </a:xfrm>
          <a:prstGeom prst="rect">
            <a:avLst/>
          </a:prstGeom>
        </p:spPr>
      </p:pic>
      <p:pic>
        <p:nvPicPr>
          <p:cNvPr id="2186" name="Image 2185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900042">
            <a:off x="5694001" y="3302160"/>
            <a:ext cx="1165998" cy="38115"/>
          </a:xfrm>
          <a:prstGeom prst="rect">
            <a:avLst/>
          </a:prstGeom>
        </p:spPr>
      </p:pic>
      <p:sp>
        <p:nvSpPr>
          <p:cNvPr id="2188" name="Shape 2188"/>
          <p:cNvSpPr/>
          <p:nvPr/>
        </p:nvSpPr>
        <p:spPr>
          <a:xfrm>
            <a:off x="3425862" y="-941094"/>
            <a:ext cx="2543966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100"/>
              <a:t>\gm\Gpp\gv\N_p(t)\frac{\dif t}{\tpsvieeff}</a:t>
            </a:r>
          </a:p>
        </p:txBody>
      </p:sp>
      <p:sp>
        <p:nvSpPr>
          <p:cNvPr id="2189" name="Shape 2189"/>
          <p:cNvSpPr/>
          <p:nvPr/>
        </p:nvSpPr>
        <p:spPr>
          <a:xfrm>
            <a:off x="3507568" y="-583981"/>
            <a:ext cx="2872581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100"/>
              <a:t>\gm\Gdd\gdsum{f}{}{}\lambda_f\gv P_f(t)\dif t</a:t>
            </a:r>
          </a:p>
        </p:txBody>
      </p:sp>
      <p:grpSp>
        <p:nvGrpSpPr>
          <p:cNvPr id="2202" name="Group 2202"/>
          <p:cNvGrpSpPr/>
          <p:nvPr/>
        </p:nvGrpSpPr>
        <p:grpSpPr>
          <a:xfrm>
            <a:off x="1704370" y="4690590"/>
            <a:ext cx="11040739" cy="1517805"/>
            <a:chOff x="-59525" y="14605"/>
            <a:chExt cx="11040737" cy="1517804"/>
          </a:xfrm>
        </p:grpSpPr>
        <p:pic>
          <p:nvPicPr>
            <p:cNvPr id="2190" name="Image 2189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0211740">
              <a:off x="-59525" y="481662"/>
              <a:ext cx="1143343" cy="169814"/>
            </a:xfrm>
            <a:prstGeom prst="rect">
              <a:avLst/>
            </a:prstGeom>
            <a:effectLst/>
          </p:spPr>
        </p:pic>
        <p:pic>
          <p:nvPicPr>
            <p:cNvPr id="2192" name="Image 2191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106234">
              <a:off x="-49212" y="944503"/>
              <a:ext cx="1107004" cy="169814"/>
            </a:xfrm>
            <a:prstGeom prst="rect">
              <a:avLst/>
            </a:prstGeom>
            <a:effectLst/>
          </p:spPr>
        </p:pic>
        <p:pic>
          <p:nvPicPr>
            <p:cNvPr id="2194" name="Image 2193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0211740">
              <a:off x="6242068" y="481662"/>
              <a:ext cx="1143344" cy="169814"/>
            </a:xfrm>
            <a:prstGeom prst="rect">
              <a:avLst/>
            </a:prstGeom>
            <a:effectLst/>
          </p:spPr>
        </p:pic>
        <p:pic>
          <p:nvPicPr>
            <p:cNvPr id="2196" name="Image 2195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106234">
              <a:off x="6252381" y="944503"/>
              <a:ext cx="1107004" cy="169814"/>
            </a:xfrm>
            <a:prstGeom prst="rect">
              <a:avLst/>
            </a:prstGeom>
            <a:effectLst/>
          </p:spPr>
        </p:pic>
        <p:sp>
          <p:nvSpPr>
            <p:cNvPr id="2198" name="Shape 2198"/>
            <p:cNvSpPr/>
            <p:nvPr/>
          </p:nvSpPr>
          <p:spPr>
            <a:xfrm>
              <a:off x="3306276" y="14605"/>
              <a:ext cx="109220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AA00"/>
                  </a:solidFill>
                </a:defRPr>
              </a:lvl1pPr>
            </a:lstStyle>
            <a:p>
              <a:r>
                <a:rPr sz="1800"/>
                <a:t>création prompt</a:t>
              </a:r>
            </a:p>
          </p:txBody>
        </p:sp>
        <p:sp>
          <p:nvSpPr>
            <p:cNvPr id="2199" name="Shape 2199"/>
            <p:cNvSpPr/>
            <p:nvPr/>
          </p:nvSpPr>
          <p:spPr>
            <a:xfrm>
              <a:off x="3221450" y="875819"/>
              <a:ext cx="126185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AA00"/>
                  </a:solidFill>
                </a:defRPr>
              </a:lvl1pPr>
            </a:lstStyle>
            <a:p>
              <a:r>
                <a:rPr sz="1800"/>
                <a:t>création précurseur</a:t>
              </a:r>
            </a:p>
          </p:txBody>
        </p:sp>
        <p:sp>
          <p:nvSpPr>
            <p:cNvPr id="2200" name="Shape 2200"/>
            <p:cNvSpPr/>
            <p:nvPr/>
          </p:nvSpPr>
          <p:spPr>
            <a:xfrm>
              <a:off x="9719359" y="40233"/>
              <a:ext cx="109220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AA00"/>
                  </a:solidFill>
                </a:defRPr>
              </a:lvl1pPr>
            </a:lstStyle>
            <a:p>
              <a:r>
                <a:rPr sz="1800"/>
                <a:t>création prompt</a:t>
              </a:r>
            </a:p>
          </p:txBody>
        </p:sp>
        <p:sp>
          <p:nvSpPr>
            <p:cNvPr id="2201" name="Shape 2201"/>
            <p:cNvSpPr/>
            <p:nvPr/>
          </p:nvSpPr>
          <p:spPr>
            <a:xfrm>
              <a:off x="9719359" y="857214"/>
              <a:ext cx="126185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AA00"/>
                  </a:solidFill>
                </a:defRPr>
              </a:lvl1pPr>
            </a:lstStyle>
            <a:p>
              <a:r>
                <a:rPr sz="1800"/>
                <a:t>création précurseur</a:t>
              </a:r>
            </a:p>
          </p:txBody>
        </p:sp>
      </p:grpSp>
      <p:sp>
        <p:nvSpPr>
          <p:cNvPr id="2203" name="Shape 2203"/>
          <p:cNvSpPr/>
          <p:nvPr/>
        </p:nvSpPr>
        <p:spPr>
          <a:xfrm>
            <a:off x="-750119" y="-542295"/>
            <a:ext cx="1856277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100"/>
              <a:t>\frac{\dif t}{l_{eff}}\gv{N_p}(t)</a:t>
            </a:r>
          </a:p>
        </p:txBody>
      </p:sp>
      <p:sp>
        <p:nvSpPr>
          <p:cNvPr id="2204" name="Shape 2204"/>
          <p:cNvSpPr/>
          <p:nvPr/>
        </p:nvSpPr>
        <p:spPr>
          <a:xfrm>
            <a:off x="4474727" y="826328"/>
            <a:ext cx="4074192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Approche </a:t>
            </a:r>
            <a:r>
              <a:rPr sz="1800" u="sng"/>
              <a:t>T</a:t>
            </a:r>
            <a:r>
              <a:rPr sz="1800"/>
              <a:t>FM : aspect temporel</a:t>
            </a:r>
          </a:p>
        </p:txBody>
      </p:sp>
      <p:pic>
        <p:nvPicPr>
          <p:cNvPr id="2205" name="Image 2204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42">
            <a:off x="4119414" y="1250174"/>
            <a:ext cx="4784818" cy="38159"/>
          </a:xfrm>
          <a:prstGeom prst="rect">
            <a:avLst/>
          </a:prstGeom>
        </p:spPr>
      </p:pic>
      <p:pic>
        <p:nvPicPr>
          <p:cNvPr id="2207" name="Image 2206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699958" flipH="1">
            <a:off x="3501176" y="977470"/>
            <a:ext cx="871272" cy="38111"/>
          </a:xfrm>
          <a:prstGeom prst="rect">
            <a:avLst/>
          </a:prstGeom>
        </p:spPr>
      </p:pic>
      <p:pic>
        <p:nvPicPr>
          <p:cNvPr id="2209" name="Image 2208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8900042">
            <a:off x="8632352" y="969368"/>
            <a:ext cx="871272" cy="38111"/>
          </a:xfrm>
          <a:prstGeom prst="rect">
            <a:avLst/>
          </a:prstGeom>
        </p:spPr>
      </p:pic>
      <p:grpSp>
        <p:nvGrpSpPr>
          <p:cNvPr id="2218" name="Group 2218"/>
          <p:cNvGrpSpPr/>
          <p:nvPr/>
        </p:nvGrpSpPr>
        <p:grpSpPr>
          <a:xfrm>
            <a:off x="152698" y="6788080"/>
            <a:ext cx="11058689" cy="2569057"/>
            <a:chOff x="-19050" y="-1"/>
            <a:chExt cx="11058688" cy="2569055"/>
          </a:xfrm>
        </p:grpSpPr>
        <p:pic>
          <p:nvPicPr>
            <p:cNvPr id="2212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178337" y="791053"/>
              <a:ext cx="7861301" cy="177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3" name="Shape 2213"/>
            <p:cNvSpPr/>
            <p:nvPr/>
          </p:nvSpPr>
          <p:spPr>
            <a:xfrm>
              <a:off x="131824" y="-1"/>
              <a:ext cx="4823937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 cap="small">
                  <a:solidFill>
                    <a:srgbClr val="232323"/>
                  </a:solidFill>
                </a:defRPr>
              </a:lvl1pPr>
            </a:lstStyle>
            <a:p>
              <a:r>
                <a:rPr sz="2000"/>
                <a:t>Equations de la cinétique neutronique</a:t>
              </a:r>
            </a:p>
          </p:txBody>
        </p:sp>
        <p:pic>
          <p:nvPicPr>
            <p:cNvPr id="2214" name="Image 2213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42">
              <a:off x="-19050" y="386665"/>
              <a:ext cx="5125685" cy="38163"/>
            </a:xfrm>
            <a:prstGeom prst="rect">
              <a:avLst/>
            </a:prstGeom>
            <a:effectLst/>
          </p:spPr>
        </p:pic>
        <p:sp>
          <p:nvSpPr>
            <p:cNvPr id="2216" name="Shape 2216"/>
            <p:cNvSpPr/>
            <p:nvPr/>
          </p:nvSpPr>
          <p:spPr>
            <a:xfrm>
              <a:off x="754798" y="893197"/>
              <a:ext cx="1897955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900">
                  <a:solidFill>
                    <a:srgbClr val="232323"/>
                  </a:solidFill>
                </a:defRPr>
              </a:lvl1pPr>
            </a:lstStyle>
            <a:p>
              <a:r>
                <a:rPr sz="1800"/>
                <a:t>neutrons prompts</a:t>
              </a:r>
            </a:p>
          </p:txBody>
        </p:sp>
        <p:sp>
          <p:nvSpPr>
            <p:cNvPr id="2217" name="Shape 2217"/>
            <p:cNvSpPr/>
            <p:nvPr/>
          </p:nvSpPr>
          <p:spPr>
            <a:xfrm>
              <a:off x="754798" y="1897377"/>
              <a:ext cx="2500685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900">
                  <a:solidFill>
                    <a:srgbClr val="232323"/>
                  </a:solidFill>
                </a:defRPr>
              </a:pPr>
              <a:r>
                <a:rPr sz="1800"/>
                <a:t>famille </a:t>
              </a:r>
              <a:r>
                <a:rPr sz="1800" i="1">
                  <a:latin typeface="Athelas"/>
                  <a:ea typeface="Athelas"/>
                  <a:cs typeface="Athelas"/>
                  <a:sym typeface="Athelas"/>
                </a:rPr>
                <a:t>f</a:t>
              </a:r>
              <a:r>
                <a:rPr sz="1800"/>
                <a:t> de précurseurs</a:t>
              </a:r>
            </a:p>
          </p:txBody>
        </p:sp>
      </p:grpSp>
      <p:sp>
        <p:nvSpPr>
          <p:cNvPr id="2219" name="Shape 2219"/>
          <p:cNvSpPr/>
          <p:nvPr/>
        </p:nvSpPr>
        <p:spPr>
          <a:xfrm>
            <a:off x="979017" y="3078947"/>
            <a:ext cx="514603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i="1">
                <a:solidFill>
                  <a:srgbClr val="5A5F5E"/>
                </a:solidFill>
              </a:defRPr>
            </a:lvl1pPr>
          </a:lstStyle>
          <a:p>
            <a:r>
              <a:rPr sz="1600"/>
              <a:t>Précis, ok même si distribution de sources loin de l’équilibre</a:t>
            </a:r>
          </a:p>
        </p:txBody>
      </p:sp>
      <p:sp>
        <p:nvSpPr>
          <p:cNvPr id="2220" name="Shape 2220"/>
          <p:cNvSpPr/>
          <p:nvPr/>
        </p:nvSpPr>
        <p:spPr>
          <a:xfrm>
            <a:off x="7773761" y="2955837"/>
            <a:ext cx="367682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i="1">
                <a:solidFill>
                  <a:srgbClr val="5A5F5E"/>
                </a:solidFill>
              </a:defRPr>
            </a:lvl1pPr>
          </a:lstStyle>
          <a:p>
            <a:r>
              <a:rPr sz="1600"/>
              <a:t>Rapide, distribution proche de l’équilibre : ok pour calculs classiques de transitoires</a:t>
            </a:r>
          </a:p>
        </p:txBody>
      </p:sp>
      <p:pic>
        <p:nvPicPr>
          <p:cNvPr id="2221" name="Image 2220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0430026">
            <a:off x="10364749" y="2089973"/>
            <a:ext cx="1539274" cy="1826446"/>
          </a:xfrm>
          <a:prstGeom prst="rect">
            <a:avLst/>
          </a:prstGeom>
        </p:spPr>
      </p:pic>
      <p:pic>
        <p:nvPicPr>
          <p:cNvPr id="2223" name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145681" y="5634824"/>
            <a:ext cx="23622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5" name="pasted-image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145681" y="4812133"/>
            <a:ext cx="23622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6" name="pasted-image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851500" y="4688685"/>
            <a:ext cx="22098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8" name="pasted-image.pd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851500" y="5502883"/>
            <a:ext cx="2209801" cy="660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2" name="Group 2232"/>
          <p:cNvGrpSpPr/>
          <p:nvPr/>
        </p:nvGrpSpPr>
        <p:grpSpPr>
          <a:xfrm>
            <a:off x="347930" y="3939597"/>
            <a:ext cx="10969452" cy="2571604"/>
            <a:chOff x="0" y="-5373"/>
            <a:chExt cx="10969450" cy="2571602"/>
          </a:xfrm>
        </p:grpSpPr>
        <p:sp>
          <p:nvSpPr>
            <p:cNvPr id="2229" name="Shape 2229"/>
            <p:cNvSpPr/>
            <p:nvPr/>
          </p:nvSpPr>
          <p:spPr>
            <a:xfrm>
              <a:off x="367191" y="-5373"/>
              <a:ext cx="10602259" cy="671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900">
                  <a:solidFill>
                    <a:srgbClr val="232323"/>
                  </a:solidFill>
                </a:defRPr>
              </a:pPr>
              <a:r>
                <a:rPr sz="1800"/>
                <a:t>La population des sources de neutrons </a:t>
              </a:r>
              <a:r>
                <a:rPr sz="1800" b="1" i="1">
                  <a:latin typeface="Athelas"/>
                  <a:ea typeface="Athelas"/>
                  <a:cs typeface="Athelas"/>
                  <a:sym typeface="Athelas"/>
                </a:rPr>
                <a:t>N</a:t>
              </a:r>
              <a:r>
                <a:rPr sz="1800" b="1" i="1" baseline="-5999">
                  <a:latin typeface="Athelas"/>
                  <a:ea typeface="Athelas"/>
                  <a:cs typeface="Athelas"/>
                  <a:sym typeface="Athelas"/>
                </a:rPr>
                <a:t>p</a:t>
              </a:r>
              <a:r>
                <a:rPr sz="1800" b="1" i="1">
                  <a:latin typeface="Athelas"/>
                  <a:ea typeface="Athelas"/>
                  <a:cs typeface="Athelas"/>
                  <a:sym typeface="Athelas"/>
                </a:rPr>
                <a:t>(t)</a:t>
              </a:r>
              <a:r>
                <a:rPr sz="1800"/>
                <a:t> est associée à leur temps caractéristique de disparition </a:t>
              </a:r>
              <a:r>
                <a:rPr sz="1800" i="1">
                  <a:latin typeface="Athelas"/>
                  <a:ea typeface="Athelas"/>
                  <a:cs typeface="Athelas"/>
                  <a:sym typeface="Athelas"/>
                </a:rPr>
                <a:t>l</a:t>
              </a:r>
              <a:r>
                <a:rPr sz="1800" i="1" baseline="-5999">
                  <a:latin typeface="Athelas"/>
                  <a:ea typeface="Athelas"/>
                  <a:cs typeface="Athelas"/>
                  <a:sym typeface="Athelas"/>
                </a:rPr>
                <a:t>eff</a:t>
              </a:r>
            </a:p>
            <a:p>
              <a:pPr algn="l">
                <a:defRPr sz="1900">
                  <a:solidFill>
                    <a:srgbClr val="232323"/>
                  </a:solidFill>
                </a:defRPr>
              </a:pPr>
              <a:r>
                <a:rPr sz="1800"/>
                <a:t>Durant </a:t>
              </a:r>
              <a:r>
                <a:rPr sz="1800">
                  <a:latin typeface="Athelas"/>
                  <a:ea typeface="Athelas"/>
                  <a:cs typeface="Athelas"/>
                  <a:sym typeface="Athelas"/>
                </a:rPr>
                <a:t>d</a:t>
              </a:r>
              <a:r>
                <a:rPr sz="1800" i="1">
                  <a:latin typeface="Athelas"/>
                  <a:ea typeface="Athelas"/>
                  <a:cs typeface="Athelas"/>
                  <a:sym typeface="Athelas"/>
                </a:rPr>
                <a:t>t </a:t>
              </a:r>
              <a:r>
                <a:rPr sz="1800"/>
                <a:t>:</a:t>
              </a:r>
            </a:p>
          </p:txBody>
        </p:sp>
        <p:sp>
          <p:nvSpPr>
            <p:cNvPr id="2230" name="Shape 2230"/>
            <p:cNvSpPr/>
            <p:nvPr/>
          </p:nvSpPr>
          <p:spPr>
            <a:xfrm>
              <a:off x="0" y="1909640"/>
              <a:ext cx="1206476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chemeClr val="accent4"/>
                  </a:solidFill>
                </a:defRPr>
              </a:lvl1pPr>
            </a:lstStyle>
            <a:p>
              <a:r>
                <a:rPr sz="1800"/>
                <a:t>disparition prompt</a:t>
              </a:r>
            </a:p>
          </p:txBody>
        </p:sp>
        <p:sp>
          <p:nvSpPr>
            <p:cNvPr id="2231" name="Shape 2231"/>
            <p:cNvSpPr/>
            <p:nvPr/>
          </p:nvSpPr>
          <p:spPr>
            <a:xfrm>
              <a:off x="6082027" y="1838895"/>
              <a:ext cx="1498601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chemeClr val="accent4"/>
                  </a:solidFill>
                </a:defRPr>
              </a:lvl1pPr>
            </a:lstStyle>
            <a:p>
              <a:r>
                <a:rPr sz="1800"/>
                <a:t>disparition précurseur</a:t>
              </a:r>
            </a:p>
          </p:txBody>
        </p:sp>
      </p:grpSp>
      <p:pic>
        <p:nvPicPr>
          <p:cNvPr id="2233" name="pasted-image.pd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483442" y="5142644"/>
            <a:ext cx="1181101" cy="67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4" name="pasted-image.pdf"/>
          <p:cNvPicPr>
            <a:picLocks noChangeAspect="1"/>
          </p:cNvPicPr>
          <p:nvPr/>
        </p:nvPicPr>
        <p:blipFill>
          <a:blip r:embed="rId15">
            <a:extLst/>
          </a:blip>
          <a:srcRect l="29256"/>
          <a:stretch>
            <a:fillRect/>
          </a:stretch>
        </p:blipFill>
        <p:spPr>
          <a:xfrm>
            <a:off x="6303594" y="5289160"/>
            <a:ext cx="1671110" cy="622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1" name="Group 2241"/>
          <p:cNvGrpSpPr/>
          <p:nvPr/>
        </p:nvGrpSpPr>
        <p:grpSpPr>
          <a:xfrm>
            <a:off x="485615" y="4689688"/>
            <a:ext cx="11024440" cy="1568440"/>
            <a:chOff x="0" y="0"/>
            <a:chExt cx="11024438" cy="1568439"/>
          </a:xfrm>
        </p:grpSpPr>
        <p:pic>
          <p:nvPicPr>
            <p:cNvPr id="2235" name="pasted-image.pd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662238" y="946139"/>
              <a:ext cx="2362201" cy="622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6" name="pasted-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662238" y="123448"/>
              <a:ext cx="2362201" cy="622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7" name="pasted-image.pdf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368058" y="0"/>
              <a:ext cx="2209801" cy="660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8" name="pasted-image.pdf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368058" y="814197"/>
              <a:ext cx="2209801" cy="660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9" name="pasted-image.pdf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466659"/>
              <a:ext cx="1181100" cy="673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0" name="pasted-image.pdf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29256"/>
            <a:stretch>
              <a:fillRect/>
            </a:stretch>
          </p:blipFill>
          <p:spPr>
            <a:xfrm>
              <a:off x="5820152" y="600474"/>
              <a:ext cx="1671109" cy="622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77017 0.297573" pathEditMode="relative">
                                      <p:cBhvr>
                                        <p:cTn id="44" dur="1000" fill="hold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32425 0.296767" pathEditMode="relative">
                                      <p:cBhvr>
                                        <p:cTn id="47" dur="1000" fill="hold"/>
                                        <p:tgtEl>
                                          <p:spTgt spid="2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734383 0.249556" pathEditMode="relative">
                                      <p:cBhvr>
                                        <p:cTn id="50" dur="1000" fill="hold"/>
                                        <p:tgtEl>
                                          <p:spTgt spid="2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3452 0.352410" pathEditMode="relative">
                                      <p:cBhvr>
                                        <p:cTn id="53" dur="1000" fill="hold"/>
                                        <p:tgtEl>
                                          <p:spTgt spid="2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78832 0.316927" pathEditMode="relative">
                                      <p:cBhvr>
                                        <p:cTn id="56" dur="1000" fill="hold"/>
                                        <p:tgtEl>
                                          <p:spTgt spid="2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31216 0.315315" pathEditMode="relative">
                                      <p:cBhvr>
                                        <p:cTn id="59" dur="1000" fill="hold"/>
                                        <p:tgtEl>
                                          <p:spTgt spid="2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1500" fill="hold"/>
                                        <p:tgtEl>
                                          <p:spTgt spid="2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9" presetClass="exit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6" dur="1000" fill="hold"/>
                                        <p:tgtEl>
                                          <p:spTgt spid="2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9" presetClass="exit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1500" fill="hold"/>
                                        <p:tgtEl>
                                          <p:spTgt spid="2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xit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4" dur="1500" fill="hold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9" presetClass="exit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8" dur="1500" fill="hold"/>
                                        <p:tgtEl>
                                          <p:spTgt spid="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9" presetClass="exit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2" dur="1500" fill="hold"/>
                                        <p:tgtEl>
                                          <p:spTgt spid="2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9" presetClass="entr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500"/>
                                        <p:tgtEl>
                                          <p:spTgt spid="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" grpId="5" animBg="1" advAuto="0"/>
      <p:bldP spid="2218" grpId="25" animBg="1" advAuto="0"/>
      <p:bldP spid="2219" grpId="11" animBg="1" advAuto="0"/>
      <p:bldP spid="2220" grpId="10" animBg="1" advAuto="0"/>
      <p:bldP spid="2221" grpId="1" animBg="1" advAuto="0"/>
      <p:bldP spid="2223" grpId="9" animBg="1" advAuto="0"/>
      <p:bldP spid="2223" grpId="24" animBg="1" advAuto="0"/>
      <p:bldP spid="2225" grpId="7" animBg="1" advAuto="0"/>
      <p:bldP spid="2225" grpId="20" animBg="1" advAuto="0"/>
      <p:bldP spid="2226" grpId="6" animBg="1" advAuto="0"/>
      <p:bldP spid="2226" grpId="19" animBg="1" advAuto="0"/>
      <p:bldP spid="2228" grpId="8" animBg="1" advAuto="0"/>
      <p:bldP spid="2228" grpId="23" animBg="1" advAuto="0"/>
      <p:bldP spid="2232" grpId="2" animBg="1" advAuto="0"/>
      <p:bldP spid="2233" grpId="3" animBg="1" advAuto="0"/>
      <p:bldP spid="2233" grpId="21" animBg="1" advAuto="0"/>
      <p:bldP spid="2234" grpId="4" animBg="1" advAuto="0"/>
      <p:bldP spid="2234" grpId="22" animBg="1" advAuto="0"/>
      <p:bldP spid="2241" grpId="1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Shape 2243"/>
          <p:cNvSpPr/>
          <p:nvPr/>
        </p:nvSpPr>
        <p:spPr>
          <a:xfrm>
            <a:off x="4714280" y="826328"/>
            <a:ext cx="3595087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Implémentations numériques</a:t>
            </a:r>
          </a:p>
        </p:txBody>
      </p:sp>
      <p:pic>
        <p:nvPicPr>
          <p:cNvPr id="2245" name="Image 224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42">
            <a:off x="2551757" y="5198487"/>
            <a:ext cx="7901286" cy="38196"/>
          </a:xfrm>
          <a:prstGeom prst="rect">
            <a:avLst/>
          </a:prstGeom>
        </p:spPr>
      </p:pic>
      <p:sp>
        <p:nvSpPr>
          <p:cNvPr id="2248" name="Shape 2248"/>
          <p:cNvSpPr/>
          <p:nvPr/>
        </p:nvSpPr>
        <p:spPr>
          <a:xfrm>
            <a:off x="6613733" y="1378152"/>
            <a:ext cx="6341712" cy="251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Méthode 2 - condensée en temps : TFM-S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Dans un calcul critique, à chaque neutron source :</a:t>
            </a:r>
            <a:br>
              <a:rPr sz="1800"/>
            </a:br>
            <a:r>
              <a:rPr sz="1800"/>
              <a:t>- on mémorise si prompt ou retardé</a:t>
            </a:r>
            <a:br>
              <a:rPr sz="1800"/>
            </a:br>
            <a:r>
              <a:rPr sz="1800"/>
              <a:t>- on mémorise la position </a:t>
            </a:r>
            <a:r>
              <a:rPr sz="1800" i="1"/>
              <a:t>j</a:t>
            </a:r>
            <a:r>
              <a:rPr sz="1800"/>
              <a:t> de départ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A chaque interaction :</a:t>
            </a:r>
            <a:br>
              <a:rPr sz="1800"/>
            </a:br>
            <a:r>
              <a:rPr sz="1800"/>
              <a:t>- on récupère la position </a:t>
            </a:r>
            <a:r>
              <a:rPr sz="1800" i="1"/>
              <a:t>i</a:t>
            </a:r>
            <a:r>
              <a:rPr sz="1800"/>
              <a:t/>
            </a:r>
            <a:br>
              <a:rPr sz="1800"/>
            </a:br>
            <a:r>
              <a:rPr sz="1800"/>
              <a:t>- on enregistre le taux de fissions et la durée de vie</a:t>
            </a:r>
          </a:p>
        </p:txBody>
      </p:sp>
      <p:sp>
        <p:nvSpPr>
          <p:cNvPr id="2249" name="Shape 2249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Approche Transient Fission Matrix </a:t>
            </a:r>
          </a:p>
        </p:txBody>
      </p:sp>
      <p:pic>
        <p:nvPicPr>
          <p:cNvPr id="2250" name="Image 224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252" name="Image 225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4587590" y="1250180"/>
            <a:ext cx="3848466" cy="38147"/>
          </a:xfrm>
          <a:prstGeom prst="rect">
            <a:avLst/>
          </a:prstGeom>
        </p:spPr>
      </p:pic>
      <p:pic>
        <p:nvPicPr>
          <p:cNvPr id="2254" name="Image 2253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900042">
            <a:off x="8122360" y="969368"/>
            <a:ext cx="871273" cy="38111"/>
          </a:xfrm>
          <a:prstGeom prst="rect">
            <a:avLst/>
          </a:prstGeom>
        </p:spPr>
      </p:pic>
      <p:pic>
        <p:nvPicPr>
          <p:cNvPr id="2256" name="Image 2255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699958" flipH="1">
            <a:off x="4011167" y="977470"/>
            <a:ext cx="871273" cy="38111"/>
          </a:xfrm>
          <a:prstGeom prst="rect">
            <a:avLst/>
          </a:prstGeom>
        </p:spPr>
      </p:pic>
      <p:grpSp>
        <p:nvGrpSpPr>
          <p:cNvPr id="2286" name="Group 2286"/>
          <p:cNvGrpSpPr/>
          <p:nvPr/>
        </p:nvGrpSpPr>
        <p:grpSpPr>
          <a:xfrm>
            <a:off x="1289493" y="2688202"/>
            <a:ext cx="3470932" cy="1145238"/>
            <a:chOff x="0" y="18782"/>
            <a:chExt cx="3470931" cy="1145236"/>
          </a:xfrm>
        </p:grpSpPr>
        <p:grpSp>
          <p:nvGrpSpPr>
            <p:cNvPr id="2275" name="Group 2275"/>
            <p:cNvGrpSpPr/>
            <p:nvPr/>
          </p:nvGrpSpPr>
          <p:grpSpPr>
            <a:xfrm rot="16200000">
              <a:off x="1425660" y="-724878"/>
              <a:ext cx="959539" cy="2693152"/>
              <a:chOff x="-220177" y="0"/>
              <a:chExt cx="959536" cy="2693150"/>
            </a:xfrm>
          </p:grpSpPr>
          <p:graphicFrame>
            <p:nvGraphicFramePr>
              <p:cNvPr id="2258" name="Table 2258"/>
              <p:cNvGraphicFramePr/>
              <p:nvPr>
                <p:extLst>
                  <p:ext uri="{D42A27DB-BD31-4B8C-83A1-F6EECF244321}">
                    <p14:modId xmlns:p14="http://schemas.microsoft.com/office/powerpoint/2010/main" val="3735809879"/>
                  </p:ext>
                </p:extLst>
              </p:nvPr>
            </p:nvGraphicFramePr>
            <p:xfrm>
              <a:off x="-220177" y="523455"/>
              <a:ext cx="760701" cy="1991358"/>
            </p:xfrm>
            <a:graphic>
              <a:graphicData uri="http://schemas.openxmlformats.org/drawingml/2006/table">
                <a:tbl>
                  <a:tblPr bandRow="1">
                    <a:tableStyleId>{4C3C2611-4C71-4FC5-86AE-919BDF0F9419}</a:tableStyleId>
                  </a:tblPr>
                  <a:tblGrid>
                    <a:gridCol w="760705"/>
                  </a:tblGrid>
                  <a:tr h="359646">
                    <a:tc>
                      <a:txBody>
                        <a:bodyPr/>
                        <a:lstStyle/>
                        <a:p>
                          <a:pPr defTabSz="914400">
                            <a:defRPr sz="2600">
                              <a:solidFill>
                                <a:srgbClr val="000000"/>
                              </a:solidFill>
                              <a:latin typeface="Helvetica Light"/>
                              <a:ea typeface="Helvetica Light"/>
                              <a:cs typeface="Helvetica Light"/>
                              <a:sym typeface="Helvetica Light"/>
                            </a:defRPr>
                          </a:pPr>
                          <a:endParaRPr dirty="0"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3797C6"/>
                          </a:solidFill>
                          <a:miter lim="400000"/>
                        </a:lnL>
                        <a:lnR w="12700">
                          <a:solidFill>
                            <a:srgbClr val="3797C6"/>
                          </a:solidFill>
                          <a:miter lim="400000"/>
                        </a:lnR>
                        <a:lnT w="12700">
                          <a:solidFill>
                            <a:srgbClr val="3797C6"/>
                          </a:solidFill>
                          <a:miter lim="400000"/>
                        </a:lnT>
                        <a:lnB w="12700">
                          <a:solidFill>
                            <a:srgbClr val="3797C6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</a:tr>
                  <a:tr h="359646">
                    <a:tc>
                      <a:txBody>
                        <a:bodyPr/>
                        <a:lstStyle/>
                        <a:p>
                          <a:pPr defTabSz="914400">
                            <a:defRPr sz="2600">
                              <a:solidFill>
                                <a:srgbClr val="000000"/>
                              </a:solidFill>
                              <a:latin typeface="Helvetica Light"/>
                              <a:ea typeface="Helvetica Light"/>
                              <a:cs typeface="Helvetica Light"/>
                              <a:sym typeface="Helvetica Light"/>
                            </a:defRPr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3797C6"/>
                          </a:solidFill>
                          <a:miter lim="400000"/>
                        </a:lnL>
                        <a:lnR w="12700">
                          <a:solidFill>
                            <a:srgbClr val="3797C6"/>
                          </a:solidFill>
                          <a:miter lim="400000"/>
                        </a:lnR>
                        <a:lnT w="12700">
                          <a:solidFill>
                            <a:srgbClr val="3797C6"/>
                          </a:solidFill>
                          <a:miter lim="400000"/>
                        </a:lnT>
                        <a:lnB w="12700">
                          <a:solidFill>
                            <a:srgbClr val="3797C6"/>
                          </a:solidFill>
                          <a:miter lim="400000"/>
                        </a:lnB>
                        <a:solidFill>
                          <a:srgbClr val="E3E5E8"/>
                        </a:solidFill>
                      </a:tcPr>
                    </a:tc>
                  </a:tr>
                  <a:tr h="359646">
                    <a:tc>
                      <a:txBody>
                        <a:bodyPr/>
                        <a:lstStyle/>
                        <a:p>
                          <a:pPr defTabSz="914400">
                            <a:defRPr sz="2600">
                              <a:solidFill>
                                <a:srgbClr val="000000"/>
                              </a:solidFill>
                              <a:latin typeface="Helvetica Light"/>
                              <a:ea typeface="Helvetica Light"/>
                              <a:cs typeface="Helvetica Light"/>
                              <a:sym typeface="Helvetica Light"/>
                            </a:defRPr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3797C6"/>
                          </a:solidFill>
                          <a:miter lim="400000"/>
                        </a:lnL>
                        <a:lnR w="12700">
                          <a:solidFill>
                            <a:srgbClr val="3797C6"/>
                          </a:solidFill>
                          <a:miter lim="400000"/>
                        </a:lnR>
                        <a:lnT w="12700">
                          <a:solidFill>
                            <a:srgbClr val="3797C6"/>
                          </a:solidFill>
                          <a:miter lim="400000"/>
                        </a:lnT>
                        <a:lnB w="12700">
                          <a:solidFill>
                            <a:srgbClr val="3797C6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</a:tr>
                  <a:tr h="359646">
                    <a:tc>
                      <a:txBody>
                        <a:bodyPr/>
                        <a:lstStyle/>
                        <a:p>
                          <a:pPr defTabSz="914400">
                            <a:defRPr sz="2600">
                              <a:solidFill>
                                <a:srgbClr val="000000"/>
                              </a:solidFill>
                              <a:latin typeface="Helvetica Light"/>
                              <a:ea typeface="Helvetica Light"/>
                              <a:cs typeface="Helvetica Light"/>
                              <a:sym typeface="Helvetica Light"/>
                            </a:defRPr>
                          </a:pPr>
                          <a:endParaRPr dirty="0"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3797C6"/>
                          </a:solidFill>
                          <a:miter lim="400000"/>
                        </a:lnL>
                        <a:lnR w="12700">
                          <a:solidFill>
                            <a:srgbClr val="3797C6"/>
                          </a:solidFill>
                          <a:miter lim="400000"/>
                        </a:lnR>
                        <a:lnT w="12700">
                          <a:solidFill>
                            <a:srgbClr val="3797C6"/>
                          </a:solidFill>
                          <a:miter lim="400000"/>
                        </a:lnT>
                        <a:lnB w="12700">
                          <a:solidFill>
                            <a:srgbClr val="3797C6"/>
                          </a:solidFill>
                          <a:miter lim="400000"/>
                        </a:lnB>
                        <a:solidFill>
                          <a:srgbClr val="E3E5E8"/>
                        </a:solidFill>
                      </a:tcPr>
                    </a:tc>
                  </a:tr>
                </a:tbl>
              </a:graphicData>
            </a:graphic>
          </p:graphicFrame>
          <p:grpSp>
            <p:nvGrpSpPr>
              <p:cNvPr id="2262" name="Group 2262"/>
              <p:cNvGrpSpPr/>
              <p:nvPr/>
            </p:nvGrpSpPr>
            <p:grpSpPr>
              <a:xfrm>
                <a:off x="187212" y="1658167"/>
                <a:ext cx="411542" cy="401599"/>
                <a:chOff x="0" y="0"/>
                <a:chExt cx="411541" cy="401598"/>
              </a:xfrm>
            </p:grpSpPr>
            <p:sp>
              <p:nvSpPr>
                <p:cNvPr id="2259" name="Shape 2259"/>
                <p:cNvSpPr/>
                <p:nvPr/>
              </p:nvSpPr>
              <p:spPr>
                <a:xfrm>
                  <a:off x="0" y="0"/>
                  <a:ext cx="168819" cy="168819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0" name="Shape 2260"/>
                <p:cNvSpPr/>
                <p:nvPr/>
              </p:nvSpPr>
              <p:spPr>
                <a:xfrm>
                  <a:off x="126903" y="112729"/>
                  <a:ext cx="168819" cy="168819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1" name="Shape 2261"/>
                <p:cNvSpPr/>
                <p:nvPr/>
              </p:nvSpPr>
              <p:spPr>
                <a:xfrm>
                  <a:off x="242722" y="232779"/>
                  <a:ext cx="168820" cy="16882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</p:grpSp>
          <p:grpSp>
            <p:nvGrpSpPr>
              <p:cNvPr id="2265" name="Group 2265"/>
              <p:cNvGrpSpPr/>
              <p:nvPr/>
            </p:nvGrpSpPr>
            <p:grpSpPr>
              <a:xfrm>
                <a:off x="202914" y="2340475"/>
                <a:ext cx="306233" cy="295699"/>
                <a:chOff x="0" y="0"/>
                <a:chExt cx="306231" cy="295697"/>
              </a:xfrm>
            </p:grpSpPr>
            <p:sp>
              <p:nvSpPr>
                <p:cNvPr id="2263" name="Shape 2263"/>
                <p:cNvSpPr/>
                <p:nvPr/>
              </p:nvSpPr>
              <p:spPr>
                <a:xfrm>
                  <a:off x="0" y="0"/>
                  <a:ext cx="168819" cy="168819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4" name="Shape 2264"/>
                <p:cNvSpPr/>
                <p:nvPr/>
              </p:nvSpPr>
              <p:spPr>
                <a:xfrm>
                  <a:off x="137413" y="126879"/>
                  <a:ext cx="168819" cy="168819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</p:grpSp>
          <p:grpSp>
            <p:nvGrpSpPr>
              <p:cNvPr id="2270" name="Group 2270"/>
              <p:cNvGrpSpPr/>
              <p:nvPr/>
            </p:nvGrpSpPr>
            <p:grpSpPr>
              <a:xfrm>
                <a:off x="80261" y="890047"/>
                <a:ext cx="406602" cy="478121"/>
                <a:chOff x="0" y="0"/>
                <a:chExt cx="406600" cy="478120"/>
              </a:xfrm>
            </p:grpSpPr>
            <p:sp>
              <p:nvSpPr>
                <p:cNvPr id="2266" name="Shape 2266"/>
                <p:cNvSpPr/>
                <p:nvPr/>
              </p:nvSpPr>
              <p:spPr>
                <a:xfrm>
                  <a:off x="40181" y="0"/>
                  <a:ext cx="168819" cy="168819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7" name="Shape 2267"/>
                <p:cNvSpPr/>
                <p:nvPr/>
              </p:nvSpPr>
              <p:spPr>
                <a:xfrm>
                  <a:off x="0" y="309302"/>
                  <a:ext cx="168819" cy="168819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8" name="Shape 2268"/>
                <p:cNvSpPr/>
                <p:nvPr/>
              </p:nvSpPr>
              <p:spPr>
                <a:xfrm>
                  <a:off x="237782" y="85812"/>
                  <a:ext cx="168819" cy="168819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9" name="Shape 2269"/>
                <p:cNvSpPr/>
                <p:nvPr/>
              </p:nvSpPr>
              <p:spPr>
                <a:xfrm>
                  <a:off x="233854" y="301892"/>
                  <a:ext cx="168819" cy="168819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</p:grpSp>
          <p:sp>
            <p:nvSpPr>
              <p:cNvPr id="2271" name="Shape 2271"/>
              <p:cNvSpPr/>
              <p:nvPr/>
            </p:nvSpPr>
            <p:spPr>
              <a:xfrm>
                <a:off x="212201" y="1304944"/>
                <a:ext cx="527158" cy="458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8" y="0"/>
                    </a:moveTo>
                    <a:lnTo>
                      <a:pt x="0" y="7840"/>
                    </a:lnTo>
                    <a:lnTo>
                      <a:pt x="8025" y="13327"/>
                    </a:lnTo>
                    <a:lnTo>
                      <a:pt x="21600" y="13725"/>
                    </a:lnTo>
                    <a:lnTo>
                      <a:pt x="17053" y="17196"/>
                    </a:lnTo>
                    <a:lnTo>
                      <a:pt x="12656" y="21600"/>
                    </a:lnTo>
                  </a:path>
                </a:pathLst>
              </a:custGeom>
              <a:noFill/>
              <a:ln w="12700" cap="flat">
                <a:solidFill>
                  <a:srgbClr val="53585F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000"/>
              </a:p>
            </p:txBody>
          </p:sp>
          <p:sp>
            <p:nvSpPr>
              <p:cNvPr id="2272" name="Shape 2272"/>
              <p:cNvSpPr/>
              <p:nvPr/>
            </p:nvSpPr>
            <p:spPr>
              <a:xfrm>
                <a:off x="54859" y="1325442"/>
                <a:ext cx="278422" cy="1367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7" y="0"/>
                    </a:moveTo>
                    <a:lnTo>
                      <a:pt x="9904" y="4569"/>
                    </a:lnTo>
                    <a:lnTo>
                      <a:pt x="2402" y="7788"/>
                    </a:lnTo>
                    <a:lnTo>
                      <a:pt x="5699" y="12449"/>
                    </a:lnTo>
                    <a:lnTo>
                      <a:pt x="21600" y="14143"/>
                    </a:lnTo>
                    <a:lnTo>
                      <a:pt x="0" y="16822"/>
                    </a:lnTo>
                    <a:lnTo>
                      <a:pt x="2473" y="14540"/>
                    </a:lnTo>
                    <a:lnTo>
                      <a:pt x="7244" y="21600"/>
                    </a:lnTo>
                    <a:lnTo>
                      <a:pt x="19720" y="19290"/>
                    </a:lnTo>
                  </a:path>
                </a:pathLst>
              </a:custGeom>
              <a:noFill/>
              <a:ln w="12700" cap="flat">
                <a:solidFill>
                  <a:srgbClr val="53585F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000"/>
              </a:p>
            </p:txBody>
          </p:sp>
          <p:sp>
            <p:nvSpPr>
              <p:cNvPr id="2273" name="Shape 2273"/>
              <p:cNvSpPr/>
              <p:nvPr/>
            </p:nvSpPr>
            <p:spPr>
              <a:xfrm>
                <a:off x="405553" y="491709"/>
                <a:ext cx="270539" cy="554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101" y="8135"/>
                    </a:lnTo>
                    <a:lnTo>
                      <a:pt x="19026" y="20611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53585F"/>
                </a:solidFill>
                <a:prstDash val="solid"/>
                <a:miter lim="400000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000"/>
              </a:p>
            </p:txBody>
          </p:sp>
          <p:sp>
            <p:nvSpPr>
              <p:cNvPr id="2274" name="Shape 2274"/>
              <p:cNvSpPr/>
              <p:nvPr/>
            </p:nvSpPr>
            <p:spPr>
              <a:xfrm>
                <a:off x="74844" y="0"/>
                <a:ext cx="371164" cy="980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44" y="21600"/>
                    </a:moveTo>
                    <a:lnTo>
                      <a:pt x="0" y="21535"/>
                    </a:lnTo>
                    <a:lnTo>
                      <a:pt x="1883" y="8061"/>
                    </a:lnTo>
                    <a:lnTo>
                      <a:pt x="21600" y="6653"/>
                    </a:lnTo>
                    <a:lnTo>
                      <a:pt x="20237" y="0"/>
                    </a:lnTo>
                  </a:path>
                </a:pathLst>
              </a:custGeom>
              <a:noFill/>
              <a:ln w="12700" cap="flat">
                <a:solidFill>
                  <a:srgbClr val="53585F"/>
                </a:solidFill>
                <a:prstDash val="solid"/>
                <a:miter lim="400000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000"/>
              </a:p>
            </p:txBody>
          </p:sp>
        </p:grpSp>
        <p:sp>
          <p:nvSpPr>
            <p:cNvPr id="2276" name="Shape 2276"/>
            <p:cNvSpPr/>
            <p:nvPr/>
          </p:nvSpPr>
          <p:spPr>
            <a:xfrm>
              <a:off x="2766584" y="58559"/>
              <a:ext cx="704347" cy="388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500">
                  <a:solidFill>
                    <a:srgbClr val="53585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1400"/>
                <a:t>fission</a:t>
              </a:r>
            </a:p>
          </p:txBody>
        </p:sp>
        <p:grpSp>
          <p:nvGrpSpPr>
            <p:cNvPr id="2279" name="Group 2279"/>
            <p:cNvGrpSpPr/>
            <p:nvPr/>
          </p:nvGrpSpPr>
          <p:grpSpPr>
            <a:xfrm>
              <a:off x="2491189" y="97116"/>
              <a:ext cx="265088" cy="356209"/>
              <a:chOff x="0" y="0"/>
              <a:chExt cx="265087" cy="356207"/>
            </a:xfrm>
          </p:grpSpPr>
          <p:sp>
            <p:nvSpPr>
              <p:cNvPr id="2277" name="Shape 2277"/>
              <p:cNvSpPr/>
              <p:nvPr/>
            </p:nvSpPr>
            <p:spPr>
              <a:xfrm>
                <a:off x="0" y="0"/>
                <a:ext cx="265088" cy="356208"/>
              </a:xfrm>
              <a:prstGeom prst="rect">
                <a:avLst/>
              </a:prstGeom>
              <a:solidFill>
                <a:srgbClr val="FFFFFF">
                  <a:alpha val="64999"/>
                </a:srgbClr>
              </a:solidFill>
              <a:ln w="12700" cap="flat">
                <a:solidFill>
                  <a:srgbClr val="575451">
                    <a:alpha val="9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rmAutofit/>
              </a:bodyPr>
              <a:lstStyle/>
              <a:p>
                <a:pPr defTabSz="449833">
                  <a:defRPr sz="154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endParaRPr sz="1400"/>
              </a:p>
            </p:txBody>
          </p:sp>
          <p:pic>
            <p:nvPicPr>
              <p:cNvPr id="2278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00150" y="121312"/>
                <a:ext cx="64787" cy="1457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82" name="Group 2282"/>
            <p:cNvGrpSpPr/>
            <p:nvPr/>
          </p:nvGrpSpPr>
          <p:grpSpPr>
            <a:xfrm>
              <a:off x="1812580" y="95799"/>
              <a:ext cx="265089" cy="356208"/>
              <a:chOff x="0" y="0"/>
              <a:chExt cx="265087" cy="356207"/>
            </a:xfrm>
          </p:grpSpPr>
          <p:sp>
            <p:nvSpPr>
              <p:cNvPr id="2280" name="Shape 2280"/>
              <p:cNvSpPr/>
              <p:nvPr/>
            </p:nvSpPr>
            <p:spPr>
              <a:xfrm>
                <a:off x="0" y="0"/>
                <a:ext cx="265088" cy="356208"/>
              </a:xfrm>
              <a:prstGeom prst="rect">
                <a:avLst/>
              </a:prstGeom>
              <a:solidFill>
                <a:srgbClr val="FFFFFF">
                  <a:alpha val="64999"/>
                </a:srgbClr>
              </a:solidFill>
              <a:ln w="12700" cap="flat">
                <a:solidFill>
                  <a:srgbClr val="575451">
                    <a:alpha val="9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rmAutofit/>
              </a:bodyPr>
              <a:lstStyle/>
              <a:p>
                <a:pPr defTabSz="449833">
                  <a:defRPr sz="154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endParaRPr sz="1400"/>
              </a:p>
            </p:txBody>
          </p:sp>
          <p:pic>
            <p:nvPicPr>
              <p:cNvPr id="2281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83954" y="89127"/>
                <a:ext cx="97179" cy="1943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83" name="Shape 2283"/>
            <p:cNvSpPr/>
            <p:nvPr/>
          </p:nvSpPr>
          <p:spPr>
            <a:xfrm>
              <a:off x="24761" y="306767"/>
              <a:ext cx="440826" cy="318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53585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1400"/>
                <a:t>fuite</a:t>
              </a:r>
            </a:p>
          </p:txBody>
        </p:sp>
        <p:sp>
          <p:nvSpPr>
            <p:cNvPr id="2284" name="Shape 2284"/>
            <p:cNvSpPr/>
            <p:nvPr/>
          </p:nvSpPr>
          <p:spPr>
            <a:xfrm>
              <a:off x="0" y="18782"/>
              <a:ext cx="937757" cy="318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53585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1400"/>
                <a:t>absorption</a:t>
              </a:r>
            </a:p>
          </p:txBody>
        </p:sp>
        <p:sp>
          <p:nvSpPr>
            <p:cNvPr id="2285" name="Shape 2285"/>
            <p:cNvSpPr/>
            <p:nvPr/>
          </p:nvSpPr>
          <p:spPr>
            <a:xfrm>
              <a:off x="1323715" y="845983"/>
              <a:ext cx="809517" cy="318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53585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1400" dirty="0" err="1"/>
                <a:t>émission</a:t>
              </a:r>
              <a:endParaRPr sz="1400" dirty="0"/>
            </a:p>
          </p:txBody>
        </p:sp>
      </p:grpSp>
      <p:sp>
        <p:nvSpPr>
          <p:cNvPr id="2287" name="Shape 2287"/>
          <p:cNvSpPr/>
          <p:nvPr/>
        </p:nvSpPr>
        <p:spPr>
          <a:xfrm>
            <a:off x="170596" y="3942069"/>
            <a:ext cx="6267578" cy="2798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4 </a:t>
            </a:r>
            <a:r>
              <a:rPr sz="1800" dirty="0" err="1"/>
              <a:t>calculs</a:t>
            </a:r>
            <a:r>
              <a:rPr sz="1800" dirty="0"/>
              <a:t> (</a:t>
            </a:r>
            <a:r>
              <a:rPr sz="1800" dirty="0" err="1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 dirty="0" err="1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 dirty="0"/>
              <a:t>, </a:t>
            </a:r>
            <a:r>
              <a:rPr sz="1800" dirty="0" err="1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 dirty="0" err="1">
                <a:latin typeface="Athelas"/>
                <a:ea typeface="Athelas"/>
                <a:cs typeface="Athelas"/>
                <a:sym typeface="Athelas"/>
              </a:rPr>
              <a:t>d</a:t>
            </a:r>
            <a:r>
              <a:rPr sz="1800" baseline="-5999" dirty="0">
                <a:latin typeface="Athelas"/>
                <a:ea typeface="Athelas"/>
                <a:cs typeface="Athelas"/>
                <a:sym typeface="Athelas"/>
              </a:rPr>
              <a:t>, </a:t>
            </a:r>
            <a:r>
              <a:rPr sz="1800" dirty="0" err="1">
                <a:latin typeface="Athelas"/>
                <a:ea typeface="Athelas"/>
                <a:cs typeface="Athelas"/>
                <a:sym typeface="Athelas"/>
              </a:rPr>
              <a:t>ν</a:t>
            </a:r>
            <a:r>
              <a:rPr sz="1800" baseline="-5999" dirty="0" err="1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 baseline="-5999" dirty="0">
                <a:latin typeface="Athelas"/>
                <a:ea typeface="Athelas"/>
                <a:cs typeface="Athelas"/>
                <a:sym typeface="Athelas"/>
              </a:rPr>
              <a:t>, </a:t>
            </a:r>
            <a:r>
              <a:rPr sz="1800" dirty="0" err="1">
                <a:latin typeface="Athelas"/>
                <a:ea typeface="Athelas"/>
                <a:cs typeface="Athelas"/>
                <a:sym typeface="Athelas"/>
              </a:rPr>
              <a:t>ν</a:t>
            </a:r>
            <a:r>
              <a:rPr sz="1800" baseline="-5999" dirty="0" err="1">
                <a:latin typeface="Athelas"/>
                <a:ea typeface="Athelas"/>
                <a:cs typeface="Athelas"/>
                <a:sym typeface="Athelas"/>
              </a:rPr>
              <a:t>d</a:t>
            </a:r>
            <a:r>
              <a:rPr sz="1800" dirty="0"/>
              <a:t>) </a:t>
            </a:r>
            <a:r>
              <a:rPr sz="1800" dirty="0" err="1"/>
              <a:t>réalisés</a:t>
            </a:r>
            <a:r>
              <a:rPr sz="1800" dirty="0"/>
              <a:t> avec MCNP par </a:t>
            </a:r>
            <a:r>
              <a:rPr sz="1800" dirty="0" err="1"/>
              <a:t>discrétisation</a:t>
            </a:r>
            <a:r>
              <a:rPr sz="1800" dirty="0"/>
              <a:t> de la </a:t>
            </a:r>
            <a:r>
              <a:rPr sz="1800" dirty="0" err="1"/>
              <a:t>géométrie</a:t>
            </a:r>
            <a:endParaRPr sz="1800" dirty="0"/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Calcul</a:t>
            </a:r>
            <a:r>
              <a:rPr sz="1800" dirty="0"/>
              <a:t> </a:t>
            </a:r>
            <a:r>
              <a:rPr sz="1800" dirty="0" err="1"/>
              <a:t>lourd</a:t>
            </a:r>
            <a:r>
              <a:rPr sz="1800" dirty="0"/>
              <a:t>, avec ~1000 </a:t>
            </a:r>
            <a:r>
              <a:rPr sz="1800" dirty="0" err="1"/>
              <a:t>discrétisations</a:t>
            </a:r>
            <a:r>
              <a:rPr sz="1800" dirty="0"/>
              <a:t> </a:t>
            </a:r>
            <a:r>
              <a:rPr sz="1800" dirty="0" err="1"/>
              <a:t>spatiales</a:t>
            </a:r>
            <a:r>
              <a:rPr sz="1800" dirty="0"/>
              <a:t> et 100 </a:t>
            </a:r>
            <a:r>
              <a:rPr sz="1800" dirty="0" err="1"/>
              <a:t>en</a:t>
            </a:r>
            <a:r>
              <a:rPr sz="1800" dirty="0"/>
              <a:t> temps :</a:t>
            </a:r>
            <a:br>
              <a:rPr sz="1800" dirty="0"/>
            </a:br>
            <a:r>
              <a:rPr sz="1800" dirty="0"/>
              <a:t>- 1000x4 = 4000 </a:t>
            </a:r>
            <a:r>
              <a:rPr sz="1800" dirty="0" err="1"/>
              <a:t>calculs</a:t>
            </a:r>
            <a:r>
              <a:rPr sz="1800" dirty="0"/>
              <a:t> </a:t>
            </a:r>
            <a:r>
              <a:rPr sz="1800" dirty="0" err="1"/>
              <a:t>différents</a:t>
            </a:r>
            <a:r>
              <a:rPr sz="1800" dirty="0"/>
              <a:t/>
            </a:r>
            <a:br>
              <a:rPr sz="1800" dirty="0"/>
            </a:br>
            <a:r>
              <a:rPr sz="1800" dirty="0"/>
              <a:t>- 1000</a:t>
            </a:r>
            <a:r>
              <a:rPr sz="1800" baseline="31999" dirty="0"/>
              <a:t>2</a:t>
            </a:r>
            <a:r>
              <a:rPr sz="1800" dirty="0"/>
              <a:t>x4x100 = 400 millions de double                  </a:t>
            </a:r>
            <a:br>
              <a:rPr sz="1800" dirty="0"/>
            </a:br>
            <a:r>
              <a:rPr sz="1800" dirty="0"/>
              <a:t>                        </a:t>
            </a:r>
            <a:r>
              <a:rPr sz="1800" dirty="0" err="1"/>
              <a:t>soit</a:t>
            </a:r>
            <a:r>
              <a:rPr sz="1800" dirty="0"/>
              <a:t> 3.2 Go …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Géométrie</a:t>
            </a:r>
            <a:r>
              <a:rPr sz="1800" dirty="0"/>
              <a:t> MCNP </a:t>
            </a:r>
            <a:r>
              <a:rPr sz="1800" dirty="0" err="1"/>
              <a:t>limitée</a:t>
            </a:r>
            <a:r>
              <a:rPr sz="1800" dirty="0"/>
              <a:t> :</a:t>
            </a:r>
          </a:p>
        </p:txBody>
      </p:sp>
      <p:pic>
        <p:nvPicPr>
          <p:cNvPr id="2288" name="couplage_mesh3_alpha.png"/>
          <p:cNvPicPr>
            <a:picLocks noChangeAspect="1"/>
          </p:cNvPicPr>
          <p:nvPr/>
        </p:nvPicPr>
        <p:blipFill>
          <a:blip r:embed="rId11">
            <a:extLst/>
          </a:blip>
          <a:srcRect l="4522" t="4522" r="4522" b="4522"/>
          <a:stretch>
            <a:fillRect/>
          </a:stretch>
        </p:blipFill>
        <p:spPr>
          <a:xfrm>
            <a:off x="10185160" y="4056970"/>
            <a:ext cx="2239918" cy="2239918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5000" endPos="40000" dir="5400000" sy="-100000" algn="bl" rotWithShape="0"/>
          </a:effectLst>
        </p:spPr>
      </p:pic>
      <p:pic>
        <p:nvPicPr>
          <p:cNvPr id="2289" name="couplage_mesh2_alpha.png"/>
          <p:cNvPicPr>
            <a:picLocks noChangeAspect="1"/>
          </p:cNvPicPr>
          <p:nvPr/>
        </p:nvPicPr>
        <p:blipFill>
          <a:blip r:embed="rId12">
            <a:extLst/>
          </a:blip>
          <a:srcRect t="23622" b="23622"/>
          <a:stretch>
            <a:fillRect/>
          </a:stretch>
        </p:blipFill>
        <p:spPr>
          <a:xfrm>
            <a:off x="6483350" y="4189328"/>
            <a:ext cx="3743862" cy="1975053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5000" endPos="40000" dir="5400000" sy="-100000" algn="bl" rotWithShape="0"/>
          </a:effectLst>
        </p:spPr>
      </p:pic>
      <p:grpSp>
        <p:nvGrpSpPr>
          <p:cNvPr id="2292" name="Group 2292"/>
          <p:cNvGrpSpPr/>
          <p:nvPr/>
        </p:nvGrpSpPr>
        <p:grpSpPr>
          <a:xfrm>
            <a:off x="896147" y="6928563"/>
            <a:ext cx="4588273" cy="1896269"/>
            <a:chOff x="0" y="0"/>
            <a:chExt cx="4588271" cy="1896268"/>
          </a:xfrm>
        </p:grpSpPr>
        <p:pic>
          <p:nvPicPr>
            <p:cNvPr id="2291" name="geom_msfr_of_2_mcnp_alpha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36486" t="29727" r="8777" b="40357"/>
            <a:stretch>
              <a:fillRect/>
            </a:stretch>
          </p:blipFill>
          <p:spPr>
            <a:xfrm>
              <a:off x="19050" y="19050"/>
              <a:ext cx="4550104" cy="18582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0" name="Image 2289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4588272" cy="1896269"/>
            </a:xfrm>
            <a:prstGeom prst="rect">
              <a:avLst/>
            </a:prstGeom>
            <a:effectLst/>
          </p:spPr>
        </p:pic>
      </p:grpSp>
      <p:sp>
        <p:nvSpPr>
          <p:cNvPr id="2293" name="Shape 2293"/>
          <p:cNvSpPr/>
          <p:nvPr/>
        </p:nvSpPr>
        <p:spPr>
          <a:xfrm>
            <a:off x="6740826" y="6761894"/>
            <a:ext cx="6087526" cy="242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En un seul (unique) calcul on récupère l’ensemble des matrices de fission et celle des temps de propagation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SERPENT est capable d’utiliser un maillage CFD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Possible car il est aisé de modifier les sources de Serpent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Retenue pour les études couplées</a:t>
            </a:r>
          </a:p>
        </p:txBody>
      </p:sp>
      <p:grpSp>
        <p:nvGrpSpPr>
          <p:cNvPr id="2296" name="Group 2296"/>
          <p:cNvGrpSpPr/>
          <p:nvPr/>
        </p:nvGrpSpPr>
        <p:grpSpPr>
          <a:xfrm>
            <a:off x="8622493" y="5237812"/>
            <a:ext cx="265089" cy="356209"/>
            <a:chOff x="0" y="0"/>
            <a:chExt cx="265087" cy="356207"/>
          </a:xfrm>
        </p:grpSpPr>
        <p:sp>
          <p:nvSpPr>
            <p:cNvPr id="2294" name="Shape 2294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295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0150" y="121312"/>
              <a:ext cx="64787" cy="145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99" name="Group 2299"/>
          <p:cNvGrpSpPr/>
          <p:nvPr/>
        </p:nvGrpSpPr>
        <p:grpSpPr>
          <a:xfrm>
            <a:off x="8002742" y="4664719"/>
            <a:ext cx="265088" cy="356209"/>
            <a:chOff x="0" y="0"/>
            <a:chExt cx="265087" cy="356207"/>
          </a:xfrm>
        </p:grpSpPr>
        <p:sp>
          <p:nvSpPr>
            <p:cNvPr id="2297" name="Shape 2297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298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3954" y="89127"/>
              <a:ext cx="97179" cy="194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02" name="Group 2302"/>
          <p:cNvGrpSpPr/>
          <p:nvPr/>
        </p:nvGrpSpPr>
        <p:grpSpPr>
          <a:xfrm>
            <a:off x="11566314" y="4998848"/>
            <a:ext cx="265089" cy="356209"/>
            <a:chOff x="0" y="0"/>
            <a:chExt cx="265087" cy="356207"/>
          </a:xfrm>
        </p:grpSpPr>
        <p:sp>
          <p:nvSpPr>
            <p:cNvPr id="2300" name="Shape 2300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301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0150" y="121312"/>
              <a:ext cx="64787" cy="145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05" name="Group 2305"/>
          <p:cNvGrpSpPr/>
          <p:nvPr/>
        </p:nvGrpSpPr>
        <p:grpSpPr>
          <a:xfrm>
            <a:off x="10869094" y="4998848"/>
            <a:ext cx="265089" cy="356209"/>
            <a:chOff x="0" y="0"/>
            <a:chExt cx="265087" cy="356207"/>
          </a:xfrm>
        </p:grpSpPr>
        <p:sp>
          <p:nvSpPr>
            <p:cNvPr id="2303" name="Shape 2303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304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3954" y="89127"/>
              <a:ext cx="97179" cy="194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06" name="Image 2305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8064719" y="4982578"/>
            <a:ext cx="635930" cy="512367"/>
          </a:xfrm>
          <a:prstGeom prst="rect">
            <a:avLst/>
          </a:prstGeom>
        </p:spPr>
      </p:pic>
      <p:pic>
        <p:nvPicPr>
          <p:cNvPr id="2308" name="Image 2307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6200000">
            <a:off x="11144732" y="4961218"/>
            <a:ext cx="350886" cy="533913"/>
          </a:xfrm>
          <a:prstGeom prst="rect">
            <a:avLst/>
          </a:prstGeom>
        </p:spPr>
      </p:pic>
      <p:sp>
        <p:nvSpPr>
          <p:cNvPr id="2310" name="Shape 2310"/>
          <p:cNvSpPr/>
          <p:nvPr/>
        </p:nvSpPr>
        <p:spPr>
          <a:xfrm>
            <a:off x="655155" y="8984675"/>
            <a:ext cx="50702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13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/>
              <a:t>[A. Laureau et al, </a:t>
            </a:r>
            <a:r>
              <a:rPr sz="1200" i="0"/>
              <a:t>Transient Fission Matrix : Kinetic calculation and kinetic parameters β</a:t>
            </a:r>
            <a:r>
              <a:rPr sz="1200" i="0" baseline="-5999"/>
              <a:t>eff </a:t>
            </a:r>
            <a:r>
              <a:rPr sz="1200" i="0"/>
              <a:t>and Λ</a:t>
            </a:r>
            <a:r>
              <a:rPr sz="1200" i="0" baseline="-5999"/>
              <a:t>eff</a:t>
            </a:r>
            <a:r>
              <a:rPr sz="1200" i="0"/>
              <a:t> Calculation</a:t>
            </a:r>
            <a:r>
              <a:rPr sz="1200"/>
              <a:t>. Annals of Nuclear Energy, Annals of Nuclear Energy, Vol. 85, p. 1035-1044, 2015]</a:t>
            </a:r>
          </a:p>
        </p:txBody>
      </p:sp>
      <p:sp>
        <p:nvSpPr>
          <p:cNvPr id="2247" name="Shape 2247"/>
          <p:cNvSpPr/>
          <p:nvPr/>
        </p:nvSpPr>
        <p:spPr>
          <a:xfrm>
            <a:off x="212257" y="1378152"/>
            <a:ext cx="6184256" cy="1182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 err="1"/>
              <a:t>Méthode</a:t>
            </a:r>
            <a:r>
              <a:rPr sz="1800" dirty="0"/>
              <a:t> 1 - </a:t>
            </a:r>
            <a:r>
              <a:rPr sz="1800" dirty="0" err="1"/>
              <a:t>discrétisée</a:t>
            </a:r>
            <a:r>
              <a:rPr sz="1800" dirty="0"/>
              <a:t> </a:t>
            </a:r>
            <a:r>
              <a:rPr sz="1800" dirty="0" err="1"/>
              <a:t>en</a:t>
            </a:r>
            <a:r>
              <a:rPr sz="1800" dirty="0"/>
              <a:t> temps : TFM-M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Calcul</a:t>
            </a:r>
            <a:r>
              <a:rPr sz="1800" dirty="0"/>
              <a:t> des productions de neutrons sur </a:t>
            </a:r>
            <a:r>
              <a:rPr sz="1800" dirty="0" err="1"/>
              <a:t>une</a:t>
            </a:r>
            <a:r>
              <a:rPr sz="1800" dirty="0"/>
              <a:t> </a:t>
            </a:r>
            <a:r>
              <a:rPr sz="1800" dirty="0" err="1"/>
              <a:t>discrétisation</a:t>
            </a:r>
            <a:r>
              <a:rPr sz="1800" dirty="0"/>
              <a:t> </a:t>
            </a:r>
            <a:r>
              <a:rPr sz="1800" dirty="0" err="1"/>
              <a:t>spatiale</a:t>
            </a:r>
            <a:r>
              <a:rPr sz="1800" dirty="0"/>
              <a:t> </a:t>
            </a:r>
            <a:r>
              <a:rPr sz="1800" u="sng" dirty="0"/>
              <a:t>et</a:t>
            </a:r>
            <a:r>
              <a:rPr sz="1800" dirty="0"/>
              <a:t> </a:t>
            </a:r>
            <a:r>
              <a:rPr sz="1800" dirty="0" err="1"/>
              <a:t>temporelle</a:t>
            </a:r>
            <a:endParaRPr sz="1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8" grpId="1" animBg="1" advAuto="0"/>
      <p:bldP spid="2288" grpId="3" animBg="1" advAuto="0"/>
      <p:bldP spid="2289" grpId="2" animBg="1" advAuto="0"/>
      <p:bldP spid="2293" grpId="10" animBg="1" advAuto="0"/>
      <p:bldP spid="2296" grpId="9" animBg="1" advAuto="0"/>
      <p:bldP spid="2299" grpId="4" animBg="1" advAuto="0"/>
      <p:bldP spid="2302" grpId="8" animBg="1" advAuto="0"/>
      <p:bldP spid="2305" grpId="7" animBg="1" advAuto="0"/>
      <p:bldP spid="2306" grpId="5" animBg="1" advAuto="0"/>
      <p:bldP spid="2308" grpId="6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/>
          <p:nvPr/>
        </p:nvSpPr>
        <p:spPr>
          <a:xfrm>
            <a:off x="5058121" y="3388201"/>
            <a:ext cx="7653613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cinétique gouvernée uniquement par les neutrons prompts :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à chaque génération de durée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Λ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  <a:r>
              <a:rPr sz="1800"/>
              <a:t>, 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population diminue de -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β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  <a:r>
              <a:rPr sz="1800"/>
              <a:t>, </a:t>
            </a:r>
          </a:p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décroissance de la gerbe suit une exponentielle de type :</a:t>
            </a:r>
          </a:p>
        </p:txBody>
      </p:sp>
      <p:sp>
        <p:nvSpPr>
          <p:cNvPr id="2314" name="Shape 2314"/>
          <p:cNvSpPr/>
          <p:nvPr/>
        </p:nvSpPr>
        <p:spPr>
          <a:xfrm>
            <a:off x="5010792" y="1590229"/>
            <a:ext cx="7871402" cy="1644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Observable expérimentale : </a:t>
            </a:r>
            <a:r>
              <a:rPr sz="1800" b="1" i="1">
                <a:latin typeface="Athelas"/>
                <a:ea typeface="Athelas"/>
                <a:cs typeface="Athelas"/>
                <a:sym typeface="Athelas"/>
              </a:rPr>
              <a:t>α</a:t>
            </a:r>
            <a:r>
              <a:rPr sz="1800" b="1" i="1" baseline="-5999">
                <a:latin typeface="Athelas"/>
                <a:ea typeface="Athelas"/>
                <a:cs typeface="Athelas"/>
                <a:sym typeface="Athelas"/>
              </a:rPr>
              <a:t>Rossi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on se place à la criticité :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k=k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+β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=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1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on se place à puissance très faible (peu de précurseurs)</a:t>
            </a:r>
          </a:p>
          <a:p>
            <a:pPr marL="226391" indent="-226391" algn="just">
              <a:lnSpc>
                <a:spcPct val="15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un pulse de neutrons est envoyé dans le système</a:t>
            </a:r>
          </a:p>
        </p:txBody>
      </p:sp>
      <p:sp>
        <p:nvSpPr>
          <p:cNvPr id="2315" name="Shape 2315"/>
          <p:cNvSpPr/>
          <p:nvPr/>
        </p:nvSpPr>
        <p:spPr>
          <a:xfrm>
            <a:off x="4327862" y="7391772"/>
            <a:ext cx="1967316" cy="735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5" h="18119" extrusionOk="0">
                <a:moveTo>
                  <a:pt x="11667" y="1088"/>
                </a:moveTo>
                <a:cubicBezTo>
                  <a:pt x="7994" y="1399"/>
                  <a:pt x="3720" y="-1356"/>
                  <a:pt x="1177" y="4285"/>
                </a:cubicBezTo>
                <a:cubicBezTo>
                  <a:pt x="161" y="6538"/>
                  <a:pt x="-318" y="9243"/>
                  <a:pt x="229" y="12123"/>
                </a:cubicBezTo>
                <a:cubicBezTo>
                  <a:pt x="833" y="15298"/>
                  <a:pt x="2323" y="16737"/>
                  <a:pt x="4003" y="17231"/>
                </a:cubicBezTo>
                <a:cubicBezTo>
                  <a:pt x="6677" y="18017"/>
                  <a:pt x="9548" y="16875"/>
                  <a:pt x="12134" y="17391"/>
                </a:cubicBezTo>
                <a:cubicBezTo>
                  <a:pt x="14618" y="17887"/>
                  <a:pt x="17043" y="19364"/>
                  <a:pt x="19090" y="15813"/>
                </a:cubicBezTo>
                <a:cubicBezTo>
                  <a:pt x="20845" y="12768"/>
                  <a:pt x="21282" y="7061"/>
                  <a:pt x="19937" y="3220"/>
                </a:cubicBezTo>
                <a:cubicBezTo>
                  <a:pt x="18027" y="-2236"/>
                  <a:pt x="14625" y="838"/>
                  <a:pt x="11667" y="1088"/>
                </a:cubicBezTo>
                <a:close/>
              </a:path>
            </a:pathLst>
          </a:custGeom>
          <a:solidFill>
            <a:srgbClr val="4ED12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16" name="Shape 2316"/>
          <p:cNvSpPr/>
          <p:nvPr/>
        </p:nvSpPr>
        <p:spPr>
          <a:xfrm>
            <a:off x="6532994" y="7750876"/>
            <a:ext cx="2140561" cy="35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5" h="18119" extrusionOk="0">
                <a:moveTo>
                  <a:pt x="11667" y="1088"/>
                </a:moveTo>
                <a:cubicBezTo>
                  <a:pt x="7994" y="1399"/>
                  <a:pt x="3720" y="-1356"/>
                  <a:pt x="1177" y="4285"/>
                </a:cubicBezTo>
                <a:cubicBezTo>
                  <a:pt x="161" y="6538"/>
                  <a:pt x="-318" y="9243"/>
                  <a:pt x="229" y="12123"/>
                </a:cubicBezTo>
                <a:cubicBezTo>
                  <a:pt x="833" y="15298"/>
                  <a:pt x="2323" y="16737"/>
                  <a:pt x="4003" y="17231"/>
                </a:cubicBezTo>
                <a:cubicBezTo>
                  <a:pt x="6677" y="18017"/>
                  <a:pt x="9548" y="16875"/>
                  <a:pt x="12134" y="17391"/>
                </a:cubicBezTo>
                <a:cubicBezTo>
                  <a:pt x="14618" y="17887"/>
                  <a:pt x="17043" y="19364"/>
                  <a:pt x="19090" y="15813"/>
                </a:cubicBezTo>
                <a:cubicBezTo>
                  <a:pt x="20845" y="12768"/>
                  <a:pt x="21282" y="7061"/>
                  <a:pt x="19937" y="3220"/>
                </a:cubicBezTo>
                <a:cubicBezTo>
                  <a:pt x="18027" y="-2236"/>
                  <a:pt x="14625" y="838"/>
                  <a:pt x="11667" y="1088"/>
                </a:cubicBezTo>
                <a:close/>
              </a:path>
            </a:pathLst>
          </a:custGeom>
          <a:solidFill>
            <a:srgbClr val="4ED12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17" name="Shape 2317"/>
          <p:cNvSpPr/>
          <p:nvPr/>
        </p:nvSpPr>
        <p:spPr>
          <a:xfrm>
            <a:off x="9461423" y="7353117"/>
            <a:ext cx="1936934" cy="793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8" h="17700" extrusionOk="0">
                <a:moveTo>
                  <a:pt x="10580" y="1768"/>
                </a:moveTo>
                <a:cubicBezTo>
                  <a:pt x="7865" y="1920"/>
                  <a:pt x="5005" y="-880"/>
                  <a:pt x="2608" y="1980"/>
                </a:cubicBezTo>
                <a:cubicBezTo>
                  <a:pt x="1703" y="3061"/>
                  <a:pt x="1049" y="4841"/>
                  <a:pt x="585" y="6808"/>
                </a:cubicBezTo>
                <a:cubicBezTo>
                  <a:pt x="-137" y="9860"/>
                  <a:pt x="-314" y="13525"/>
                  <a:pt x="771" y="15879"/>
                </a:cubicBezTo>
                <a:cubicBezTo>
                  <a:pt x="2180" y="18937"/>
                  <a:pt x="3979" y="17417"/>
                  <a:pt x="5885" y="16515"/>
                </a:cubicBezTo>
                <a:cubicBezTo>
                  <a:pt x="7403" y="15797"/>
                  <a:pt x="9155" y="15899"/>
                  <a:pt x="10710" y="16173"/>
                </a:cubicBezTo>
                <a:cubicBezTo>
                  <a:pt x="13069" y="16589"/>
                  <a:pt x="15496" y="18157"/>
                  <a:pt x="17663" y="16069"/>
                </a:cubicBezTo>
                <a:cubicBezTo>
                  <a:pt x="20253" y="13574"/>
                  <a:pt x="21286" y="6985"/>
                  <a:pt x="19583" y="2700"/>
                </a:cubicBezTo>
                <a:cubicBezTo>
                  <a:pt x="17453" y="-2663"/>
                  <a:pt x="13805" y="1587"/>
                  <a:pt x="10580" y="1768"/>
                </a:cubicBezTo>
                <a:close/>
              </a:path>
            </a:pathLst>
          </a:custGeom>
          <a:solidFill>
            <a:srgbClr val="4ED12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18" name="Shape 2318"/>
          <p:cNvSpPr/>
          <p:nvPr/>
        </p:nvSpPr>
        <p:spPr>
          <a:xfrm>
            <a:off x="6618071" y="7396419"/>
            <a:ext cx="2076156" cy="361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7" h="19982" extrusionOk="0">
                <a:moveTo>
                  <a:pt x="12097" y="1988"/>
                </a:moveTo>
                <a:cubicBezTo>
                  <a:pt x="9598" y="3842"/>
                  <a:pt x="6928" y="2720"/>
                  <a:pt x="4388" y="1766"/>
                </a:cubicBezTo>
                <a:cubicBezTo>
                  <a:pt x="2982" y="1238"/>
                  <a:pt x="1644" y="1217"/>
                  <a:pt x="685" y="5452"/>
                </a:cubicBezTo>
                <a:cubicBezTo>
                  <a:pt x="31" y="8342"/>
                  <a:pt x="-216" y="11437"/>
                  <a:pt x="215" y="13946"/>
                </a:cubicBezTo>
                <a:cubicBezTo>
                  <a:pt x="819" y="17466"/>
                  <a:pt x="2353" y="19068"/>
                  <a:pt x="3759" y="19481"/>
                </a:cubicBezTo>
                <a:cubicBezTo>
                  <a:pt x="6636" y="20326"/>
                  <a:pt x="9757" y="19013"/>
                  <a:pt x="12605" y="19655"/>
                </a:cubicBezTo>
                <a:cubicBezTo>
                  <a:pt x="14800" y="20150"/>
                  <a:pt x="17017" y="20544"/>
                  <a:pt x="19076" y="17204"/>
                </a:cubicBezTo>
                <a:cubicBezTo>
                  <a:pt x="19778" y="16066"/>
                  <a:pt x="20461" y="14557"/>
                  <a:pt x="20902" y="11679"/>
                </a:cubicBezTo>
                <a:cubicBezTo>
                  <a:pt x="21228" y="9552"/>
                  <a:pt x="21384" y="6643"/>
                  <a:pt x="21094" y="4298"/>
                </a:cubicBezTo>
                <a:cubicBezTo>
                  <a:pt x="20886" y="2617"/>
                  <a:pt x="20514" y="2016"/>
                  <a:pt x="20146" y="1616"/>
                </a:cubicBezTo>
                <a:cubicBezTo>
                  <a:pt x="17683" y="-1056"/>
                  <a:pt x="14840" y="-45"/>
                  <a:pt x="12097" y="1988"/>
                </a:cubicBezTo>
                <a:close/>
              </a:path>
            </a:pathLst>
          </a:custGeom>
          <a:solidFill>
            <a:srgbClr val="EB3B00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19" name="Shape 2319"/>
          <p:cNvSpPr/>
          <p:nvPr/>
        </p:nvSpPr>
        <p:spPr>
          <a:xfrm>
            <a:off x="11573432" y="-2349713"/>
            <a:ext cx="5367150" cy="2290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200000"/>
              </a:lnSpc>
              <a:defRPr sz="1800" b="1" spc="14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600"/>
              <a:t>Flattop kinetics calculated parameters:</a:t>
            </a:r>
          </a:p>
          <a:p>
            <a:pPr marL="203752" indent="-203752" algn="l">
              <a:lnSpc>
                <a:spcPct val="200000"/>
              </a:lnSpc>
              <a:buClr>
                <a:srgbClr val="535353"/>
              </a:buClr>
              <a:buSzPct val="82000"/>
              <a:buChar char="-"/>
              <a:defRPr sz="1800" spc="14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600"/>
              <a:t>effective fraction of delayed neutron:</a:t>
            </a:r>
          </a:p>
          <a:p>
            <a:pPr marL="203752" indent="-203752" algn="l">
              <a:lnSpc>
                <a:spcPct val="200000"/>
              </a:lnSpc>
              <a:buClr>
                <a:srgbClr val="535353"/>
              </a:buClr>
              <a:buSzPct val="82000"/>
              <a:buChar char="-"/>
              <a:defRPr sz="1800" spc="14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endParaRPr sz="1600"/>
          </a:p>
          <a:p>
            <a:pPr marL="203752" indent="-203752" algn="l">
              <a:lnSpc>
                <a:spcPct val="200000"/>
              </a:lnSpc>
              <a:buClr>
                <a:srgbClr val="535353"/>
              </a:buClr>
              <a:buSzPct val="82000"/>
              <a:buChar char="-"/>
              <a:defRPr sz="1800" spc="14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600"/>
              <a:t>effective generation time:</a:t>
            </a:r>
          </a:p>
        </p:txBody>
      </p:sp>
      <p:sp>
        <p:nvSpPr>
          <p:cNvPr id="2320" name="Shape 23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28</a:t>
            </a:fld>
            <a:endParaRPr sz="1600"/>
          </a:p>
        </p:txBody>
      </p:sp>
      <p:grpSp>
        <p:nvGrpSpPr>
          <p:cNvPr id="2323" name="Group 2323"/>
          <p:cNvGrpSpPr/>
          <p:nvPr/>
        </p:nvGrpSpPr>
        <p:grpSpPr>
          <a:xfrm>
            <a:off x="323221" y="4419833"/>
            <a:ext cx="4183413" cy="1181102"/>
            <a:chOff x="-1" y="0"/>
            <a:chExt cx="4183411" cy="1181101"/>
          </a:xfrm>
        </p:grpSpPr>
        <p:sp>
          <p:nvSpPr>
            <p:cNvPr id="2322" name="Shape 2322"/>
            <p:cNvSpPr/>
            <p:nvPr/>
          </p:nvSpPr>
          <p:spPr>
            <a:xfrm>
              <a:off x="38100" y="39489"/>
              <a:ext cx="4107210" cy="1025921"/>
            </a:xfrm>
            <a:prstGeom prst="rect">
              <a:avLst/>
            </a:prstGeom>
            <a:solidFill>
              <a:srgbClr val="DADCE0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200" cap="small">
                  <a:solidFill>
                    <a:srgbClr val="232323"/>
                  </a:solidFill>
                </a:defRPr>
              </a:pPr>
              <a:r>
                <a:rPr sz="2000"/>
                <a:t>Experience Flattop - LANL</a:t>
              </a:r>
            </a:p>
            <a:p>
              <a:pPr>
                <a:defRPr sz="2200" cap="small">
                  <a:solidFill>
                    <a:srgbClr val="232323"/>
                  </a:solidFill>
                </a:defRPr>
              </a:pPr>
              <a:r>
                <a:rPr sz="2000"/>
                <a:t>Références : Expérimental + IFP (Serpent classique)</a:t>
              </a:r>
            </a:p>
          </p:txBody>
        </p:sp>
        <p:pic>
          <p:nvPicPr>
            <p:cNvPr id="2321" name="Image 2320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183411" cy="1181101"/>
            </a:xfrm>
            <a:prstGeom prst="rect">
              <a:avLst/>
            </a:prstGeom>
            <a:effectLst/>
          </p:spPr>
        </p:pic>
      </p:grpSp>
      <p:pic>
        <p:nvPicPr>
          <p:cNvPr id="232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22058" y="-1352469"/>
            <a:ext cx="457201" cy="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0" name="flattop.png"/>
          <p:cNvPicPr>
            <a:picLocks noChangeAspect="1"/>
          </p:cNvPicPr>
          <p:nvPr/>
        </p:nvPicPr>
        <p:blipFill>
          <a:blip r:embed="rId5">
            <a:extLst/>
          </a:blip>
          <a:srcRect t="10476" b="10476"/>
          <a:stretch>
            <a:fillRect/>
          </a:stretch>
        </p:blipFill>
        <p:spPr>
          <a:xfrm>
            <a:off x="881402" y="1272728"/>
            <a:ext cx="3067072" cy="3065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1" name="Image 233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9934585">
            <a:off x="3338210" y="2218827"/>
            <a:ext cx="792887" cy="169814"/>
          </a:xfrm>
          <a:prstGeom prst="rect">
            <a:avLst/>
          </a:prstGeom>
        </p:spPr>
      </p:pic>
      <p:sp>
        <p:nvSpPr>
          <p:cNvPr id="2333" name="Shape 2333"/>
          <p:cNvSpPr/>
          <p:nvPr/>
        </p:nvSpPr>
        <p:spPr>
          <a:xfrm>
            <a:off x="4071866" y="1975054"/>
            <a:ext cx="4572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spc="159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Pu</a:t>
            </a:r>
          </a:p>
        </p:txBody>
      </p:sp>
      <p:pic>
        <p:nvPicPr>
          <p:cNvPr id="2334" name="Image 2333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9945912">
            <a:off x="3571183" y="1839043"/>
            <a:ext cx="555997" cy="169814"/>
          </a:xfrm>
          <a:prstGeom prst="rect">
            <a:avLst/>
          </a:prstGeom>
        </p:spPr>
      </p:pic>
      <p:sp>
        <p:nvSpPr>
          <p:cNvPr id="2336" name="Shape 2336"/>
          <p:cNvSpPr/>
          <p:nvPr/>
        </p:nvSpPr>
        <p:spPr>
          <a:xfrm>
            <a:off x="4020477" y="1635887"/>
            <a:ext cx="64902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00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U</a:t>
            </a:r>
            <a:r>
              <a:rPr sz="1800" baseline="-5999"/>
              <a:t>nat</a:t>
            </a:r>
          </a:p>
        </p:txBody>
      </p:sp>
      <p:sp>
        <p:nvSpPr>
          <p:cNvPr id="2337" name="Shape 2337"/>
          <p:cNvSpPr/>
          <p:nvPr/>
        </p:nvSpPr>
        <p:spPr>
          <a:xfrm>
            <a:off x="4696519" y="826328"/>
            <a:ext cx="3630609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Expérience Flattop - statique</a:t>
            </a:r>
          </a:p>
        </p:txBody>
      </p:sp>
      <p:sp>
        <p:nvSpPr>
          <p:cNvPr id="2338" name="Shape 2338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Validation</a:t>
            </a:r>
          </a:p>
        </p:txBody>
      </p:sp>
      <p:pic>
        <p:nvPicPr>
          <p:cNvPr id="2339" name="Image 2338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341" name="Image 2340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42">
            <a:off x="4539970" y="1250179"/>
            <a:ext cx="3943706" cy="38149"/>
          </a:xfrm>
          <a:prstGeom prst="rect">
            <a:avLst/>
          </a:prstGeom>
        </p:spPr>
      </p:pic>
      <p:pic>
        <p:nvPicPr>
          <p:cNvPr id="2343" name="Image 234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900042">
            <a:off x="8156993" y="969368"/>
            <a:ext cx="871272" cy="38111"/>
          </a:xfrm>
          <a:prstGeom prst="rect">
            <a:avLst/>
          </a:prstGeom>
        </p:spPr>
      </p:pic>
      <p:pic>
        <p:nvPicPr>
          <p:cNvPr id="2345" name="Image 2344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699958" flipH="1">
            <a:off x="3909354" y="977470"/>
            <a:ext cx="871272" cy="38111"/>
          </a:xfrm>
          <a:prstGeom prst="rect">
            <a:avLst/>
          </a:prstGeom>
        </p:spPr>
      </p:pic>
      <p:pic>
        <p:nvPicPr>
          <p:cNvPr id="2347" name="Image 2346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446303" y="3444414"/>
            <a:ext cx="608010" cy="318648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sp>
        <p:nvSpPr>
          <p:cNvPr id="2348" name="Shape 2348"/>
          <p:cNvSpPr/>
          <p:nvPr/>
        </p:nvSpPr>
        <p:spPr>
          <a:xfrm>
            <a:off x="2903959" y="8239260"/>
            <a:ext cx="90579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lnSpc>
                <a:spcPct val="150000"/>
              </a:lnSpc>
              <a:buSzPct val="30000"/>
              <a:buBlip>
                <a:blip r:embed="rId2"/>
              </a:buBlip>
              <a:defRPr sz="2000">
                <a:solidFill>
                  <a:srgbClr val="232323"/>
                </a:solidFill>
              </a:defRPr>
            </a:pPr>
            <a:r>
              <a:rPr sz="1800"/>
              <a:t>bon accord entre les méthodes TFM et un calcul de référence </a:t>
            </a:r>
            <a:r>
              <a:rPr sz="1800">
                <a:solidFill>
                  <a:srgbClr val="5A5F5E"/>
                </a:solidFill>
              </a:rPr>
              <a:t>(pas de biais) </a:t>
            </a:r>
            <a:r>
              <a:rPr sz="1800"/>
              <a:t>…</a:t>
            </a:r>
          </a:p>
          <a:p>
            <a:pPr marL="228600" indent="-228600" algn="l">
              <a:lnSpc>
                <a:spcPct val="150000"/>
              </a:lnSpc>
              <a:buSzPct val="30000"/>
              <a:buBlip>
                <a:blip r:embed="rId2"/>
              </a:buBlip>
              <a:defRPr sz="2000">
                <a:solidFill>
                  <a:srgbClr val="232323"/>
                </a:solidFill>
              </a:defRPr>
            </a:pPr>
            <a:r>
              <a:rPr sz="1800"/>
              <a:t>… et avec les mesures expérimentales !</a:t>
            </a:r>
          </a:p>
        </p:txBody>
      </p:sp>
      <p:pic>
        <p:nvPicPr>
          <p:cNvPr id="2349" name="pasted-image.pdf"/>
          <p:cNvPicPr>
            <a:picLocks noChangeAspect="1"/>
          </p:cNvPicPr>
          <p:nvPr/>
        </p:nvPicPr>
        <p:blipFill>
          <a:blip r:embed="rId12">
            <a:extLst/>
          </a:blip>
          <a:srcRect b="34558"/>
          <a:stretch>
            <a:fillRect/>
          </a:stretch>
        </p:blipFill>
        <p:spPr>
          <a:xfrm>
            <a:off x="1120529" y="6111256"/>
            <a:ext cx="10909301" cy="2119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1" name="pasted-image.pdf"/>
          <p:cNvPicPr>
            <a:picLocks noChangeAspect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>
          <a:xfrm>
            <a:off x="10074730" y="4979529"/>
            <a:ext cx="1714501" cy="59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2" name="Image 2351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5995680" flipH="1">
            <a:off x="8487441" y="4146070"/>
            <a:ext cx="885031" cy="2122360"/>
          </a:xfrm>
          <a:prstGeom prst="rect">
            <a:avLst/>
          </a:prstGeom>
        </p:spPr>
      </p:pic>
      <p:pic>
        <p:nvPicPr>
          <p:cNvPr id="2355" name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401665" y="4921021"/>
            <a:ext cx="17399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5" grpId="5" animBg="1" advAuto="0"/>
      <p:bldP spid="2316" grpId="7" animBg="1" advAuto="0"/>
      <p:bldP spid="2317" grpId="4" animBg="1" advAuto="0"/>
      <p:bldP spid="2318" grpId="6" animBg="1" advAuto="0"/>
      <p:bldP spid="2348" grpId="8" animBg="1" advAuto="0"/>
      <p:bldP spid="2349" grpId="3" animBg="1" advAuto="0"/>
      <p:bldP spid="2351" grpId="2" animBg="1" advAuto="0"/>
      <p:bldP spid="2352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2" name="Group 2362"/>
          <p:cNvGrpSpPr/>
          <p:nvPr/>
        </p:nvGrpSpPr>
        <p:grpSpPr>
          <a:xfrm>
            <a:off x="-744424" y="1601546"/>
            <a:ext cx="2549112" cy="2549112"/>
            <a:chOff x="0" y="0"/>
            <a:chExt cx="2549110" cy="2549110"/>
          </a:xfrm>
        </p:grpSpPr>
        <p:sp>
          <p:nvSpPr>
            <p:cNvPr id="2357" name="Shape 2357"/>
            <p:cNvSpPr/>
            <p:nvPr/>
          </p:nvSpPr>
          <p:spPr>
            <a:xfrm>
              <a:off x="0" y="0"/>
              <a:ext cx="2549111" cy="2549111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358" name="Shape 2358"/>
            <p:cNvSpPr/>
            <p:nvPr/>
          </p:nvSpPr>
          <p:spPr>
            <a:xfrm>
              <a:off x="28860" y="28860"/>
              <a:ext cx="2491390" cy="2491390"/>
            </a:xfrm>
            <a:prstGeom prst="ellipse">
              <a:avLst/>
            </a:prstGeom>
            <a:solidFill>
              <a:srgbClr val="D4D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359" name="Shape 2359"/>
            <p:cNvSpPr/>
            <p:nvPr/>
          </p:nvSpPr>
          <p:spPr>
            <a:xfrm>
              <a:off x="888441" y="888441"/>
              <a:ext cx="772229" cy="772229"/>
            </a:xfrm>
            <a:prstGeom prst="ellipse">
              <a:avLst/>
            </a:prstGeom>
            <a:solidFill>
              <a:srgbClr val="FFD9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360" name="Shape 2360"/>
            <p:cNvSpPr/>
            <p:nvPr/>
          </p:nvSpPr>
          <p:spPr>
            <a:xfrm>
              <a:off x="896377" y="896377"/>
              <a:ext cx="756356" cy="756357"/>
            </a:xfrm>
            <a:prstGeom prst="ellipse">
              <a:avLst/>
            </a:prstGeom>
            <a:noFill/>
            <a:ln w="38100" cap="flat">
              <a:solidFill>
                <a:srgbClr val="B0423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361" name="Shape 2361"/>
            <p:cNvSpPr/>
            <p:nvPr/>
          </p:nvSpPr>
          <p:spPr>
            <a:xfrm>
              <a:off x="1192543" y="1192543"/>
              <a:ext cx="164025" cy="164025"/>
            </a:xfrm>
            <a:prstGeom prst="ellipse">
              <a:avLst/>
            </a:prstGeom>
            <a:noFill/>
            <a:ln w="38100" cap="flat">
              <a:solidFill>
                <a:srgbClr val="B04237">
                  <a:alpha val="49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pic>
        <p:nvPicPr>
          <p:cNvPr id="2363" name="latex-image-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563" y="3012340"/>
            <a:ext cx="373165" cy="200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4" name="latex-image-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4989" y="3346003"/>
            <a:ext cx="515320" cy="250299"/>
          </a:xfrm>
          <a:prstGeom prst="rect">
            <a:avLst/>
          </a:prstGeom>
          <a:ln w="12700">
            <a:miter lim="400000"/>
          </a:ln>
        </p:spPr>
      </p:pic>
      <p:sp>
        <p:nvSpPr>
          <p:cNvPr id="2365" name="Shape 2365"/>
          <p:cNvSpPr/>
          <p:nvPr/>
        </p:nvSpPr>
        <p:spPr>
          <a:xfrm>
            <a:off x="2020714" y="5852959"/>
            <a:ext cx="5138755" cy="2606040"/>
          </a:xfrm>
          <a:prstGeom prst="rect">
            <a:avLst/>
          </a:prstGeom>
          <a:solidFill>
            <a:srgbClr val="DBE6EE">
              <a:alpha val="9426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66" name="Shape 2366"/>
          <p:cNvSpPr/>
          <p:nvPr/>
        </p:nvSpPr>
        <p:spPr>
          <a:xfrm>
            <a:off x="898965" y="5857824"/>
            <a:ext cx="1132988" cy="2592439"/>
          </a:xfrm>
          <a:prstGeom prst="rect">
            <a:avLst/>
          </a:prstGeom>
          <a:solidFill>
            <a:srgbClr val="EAE0E5">
              <a:alpha val="888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pic>
        <p:nvPicPr>
          <p:cNvPr id="2367" name="Capture d’écran 2015-02-25 à 17.24.01_alpha.png"/>
          <p:cNvPicPr>
            <a:picLocks noChangeAspect="1"/>
          </p:cNvPicPr>
          <p:nvPr/>
        </p:nvPicPr>
        <p:blipFill>
          <a:blip r:embed="rId5">
            <a:extLst/>
          </a:blip>
          <a:srcRect l="3009" b="5597"/>
          <a:stretch>
            <a:fillRect/>
          </a:stretch>
        </p:blipFill>
        <p:spPr>
          <a:xfrm>
            <a:off x="569123" y="5807760"/>
            <a:ext cx="6630347" cy="2856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8" name="Capture d’écran 2015-02-25 à 17.24.57_alpha.png"/>
          <p:cNvPicPr>
            <a:picLocks noChangeAspect="1"/>
          </p:cNvPicPr>
          <p:nvPr/>
        </p:nvPicPr>
        <p:blipFill>
          <a:blip r:embed="rId6">
            <a:extLst/>
          </a:blip>
          <a:srcRect l="3437" b="5363"/>
          <a:stretch>
            <a:fillRect/>
          </a:stretch>
        </p:blipFill>
        <p:spPr>
          <a:xfrm>
            <a:off x="563710" y="5793661"/>
            <a:ext cx="6658917" cy="2869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9" name="Capture d’écran 2015-02-25 à 17.24.45_alpha.png"/>
          <p:cNvPicPr>
            <a:picLocks noChangeAspect="1"/>
          </p:cNvPicPr>
          <p:nvPr/>
        </p:nvPicPr>
        <p:blipFill>
          <a:blip r:embed="rId7">
            <a:extLst/>
          </a:blip>
          <a:srcRect l="3389" b="6481"/>
          <a:stretch>
            <a:fillRect/>
          </a:stretch>
        </p:blipFill>
        <p:spPr>
          <a:xfrm>
            <a:off x="572297" y="5780880"/>
            <a:ext cx="6629153" cy="2863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0" name="Capture d’écran 2015-02-25 à 16.29.38_cadre_alpha.png"/>
          <p:cNvPicPr>
            <a:picLocks noChangeAspect="1"/>
          </p:cNvPicPr>
          <p:nvPr/>
        </p:nvPicPr>
        <p:blipFill>
          <a:blip r:embed="rId8">
            <a:extLst/>
          </a:blip>
          <a:srcRect l="2937" b="13720"/>
          <a:stretch>
            <a:fillRect/>
          </a:stretch>
        </p:blipFill>
        <p:spPr>
          <a:xfrm>
            <a:off x="5996841" y="1727067"/>
            <a:ext cx="6962335" cy="2661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1" name="Image 2370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42">
            <a:off x="152056" y="4908215"/>
            <a:ext cx="4398054" cy="38154"/>
          </a:xfrm>
          <a:prstGeom prst="rect">
            <a:avLst/>
          </a:prstGeom>
        </p:spPr>
      </p:pic>
      <p:pic>
        <p:nvPicPr>
          <p:cNvPr id="2373" name="Image 237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42">
            <a:off x="3646076" y="2857033"/>
            <a:ext cx="3025425" cy="38137"/>
          </a:xfrm>
          <a:prstGeom prst="rect">
            <a:avLst/>
          </a:prstGeom>
        </p:spPr>
      </p:pic>
      <p:pic>
        <p:nvPicPr>
          <p:cNvPr id="2375" name="Image 2374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8900042">
            <a:off x="4114051" y="4562992"/>
            <a:ext cx="1313596" cy="38116"/>
          </a:xfrm>
          <a:prstGeom prst="rect">
            <a:avLst/>
          </a:prstGeom>
        </p:spPr>
      </p:pic>
      <p:sp>
        <p:nvSpPr>
          <p:cNvPr id="2377" name="Shape 2377"/>
          <p:cNvSpPr/>
          <p:nvPr/>
        </p:nvSpPr>
        <p:spPr>
          <a:xfrm>
            <a:off x="1156447" y="5294226"/>
            <a:ext cx="5488634" cy="449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2000" b="1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800"/>
              <a:t>Evolution spatiale (à différents instants)</a:t>
            </a:r>
          </a:p>
        </p:txBody>
      </p:sp>
      <p:pic>
        <p:nvPicPr>
          <p:cNvPr id="2378" name="Image 2377"/>
          <p:cNvPicPr>
            <a:picLocks/>
          </p:cNvPicPr>
          <p:nvPr/>
        </p:nvPicPr>
        <p:blipFill>
          <a:blip r:embed="rId12">
            <a:alphaModFix amt="74948"/>
            <a:extLst/>
          </a:blip>
          <a:stretch>
            <a:fillRect/>
          </a:stretch>
        </p:blipFill>
        <p:spPr>
          <a:xfrm>
            <a:off x="297019" y="2626954"/>
            <a:ext cx="466225" cy="406438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sp>
        <p:nvSpPr>
          <p:cNvPr id="2379" name="Shape 2379"/>
          <p:cNvSpPr/>
          <p:nvPr/>
        </p:nvSpPr>
        <p:spPr>
          <a:xfrm flipV="1">
            <a:off x="8453146" y="2018448"/>
            <a:ext cx="1" cy="2168552"/>
          </a:xfrm>
          <a:prstGeom prst="line">
            <a:avLst/>
          </a:prstGeom>
          <a:ln w="25400">
            <a:solidFill>
              <a:srgbClr val="FF2A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0" name="Shape 2380"/>
          <p:cNvSpPr/>
          <p:nvPr/>
        </p:nvSpPr>
        <p:spPr>
          <a:xfrm flipV="1">
            <a:off x="8776782" y="2016139"/>
            <a:ext cx="1" cy="2153641"/>
          </a:xfrm>
          <a:prstGeom prst="line">
            <a:avLst/>
          </a:prstGeom>
          <a:ln w="25400">
            <a:solidFill>
              <a:srgbClr val="94703C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1" name="Shape 2381"/>
          <p:cNvSpPr/>
          <p:nvPr/>
        </p:nvSpPr>
        <p:spPr>
          <a:xfrm flipV="1">
            <a:off x="9034185" y="1995776"/>
            <a:ext cx="1" cy="2189456"/>
          </a:xfrm>
          <a:prstGeom prst="line">
            <a:avLst/>
          </a:prstGeom>
          <a:ln w="25400">
            <a:solidFill>
              <a:srgbClr val="2BBE54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2" name="Shape 2382"/>
          <p:cNvSpPr/>
          <p:nvPr/>
        </p:nvSpPr>
        <p:spPr>
          <a:xfrm flipV="1">
            <a:off x="9169449" y="2002418"/>
            <a:ext cx="1" cy="2175612"/>
          </a:xfrm>
          <a:prstGeom prst="line">
            <a:avLst/>
          </a:prstGeom>
          <a:ln w="25400">
            <a:solidFill>
              <a:srgbClr val="2C7393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3" name="Shape 23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29</a:t>
            </a:fld>
            <a:endParaRPr sz="1600"/>
          </a:p>
        </p:txBody>
      </p:sp>
      <p:sp>
        <p:nvSpPr>
          <p:cNvPr id="2384" name="Shape 2384"/>
          <p:cNvSpPr/>
          <p:nvPr/>
        </p:nvSpPr>
        <p:spPr>
          <a:xfrm>
            <a:off x="4512747" y="6091823"/>
            <a:ext cx="2082433" cy="855854"/>
          </a:xfrm>
          <a:prstGeom prst="rect">
            <a:avLst/>
          </a:prstGeom>
          <a:solidFill>
            <a:srgbClr val="FFFFFF"/>
          </a:solidFill>
          <a:ln w="12700">
            <a:solidFill>
              <a:srgbClr val="68696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85" name="Shape 2385"/>
          <p:cNvSpPr/>
          <p:nvPr/>
        </p:nvSpPr>
        <p:spPr>
          <a:xfrm>
            <a:off x="5377839" y="6141363"/>
            <a:ext cx="1036078" cy="85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150000"/>
              </a:lnSpc>
              <a:defRPr sz="1800">
                <a:solidFill>
                  <a:srgbClr val="232323"/>
                </a:solidFill>
              </a:defRPr>
            </a:pPr>
            <a:r>
              <a:rPr sz="1600"/>
              <a:t>Référence</a:t>
            </a:r>
          </a:p>
          <a:p>
            <a:pPr algn="l">
              <a:defRPr sz="1800">
                <a:solidFill>
                  <a:srgbClr val="232323"/>
                </a:solidFill>
              </a:defRPr>
            </a:pPr>
            <a:r>
              <a:rPr sz="1600"/>
              <a:t>TFM-M</a:t>
            </a:r>
          </a:p>
        </p:txBody>
      </p:sp>
      <p:sp>
        <p:nvSpPr>
          <p:cNvPr id="2386" name="Shape 2386"/>
          <p:cNvSpPr/>
          <p:nvPr/>
        </p:nvSpPr>
        <p:spPr>
          <a:xfrm>
            <a:off x="4761821" y="6705379"/>
            <a:ext cx="528001" cy="1"/>
          </a:xfrm>
          <a:prstGeom prst="line">
            <a:avLst/>
          </a:prstGeom>
          <a:ln w="25400">
            <a:solidFill>
              <a:srgbClr val="F11218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7" name="Shape 2387"/>
          <p:cNvSpPr/>
          <p:nvPr/>
        </p:nvSpPr>
        <p:spPr>
          <a:xfrm>
            <a:off x="4760926" y="6328355"/>
            <a:ext cx="528002" cy="1"/>
          </a:xfrm>
          <a:prstGeom prst="line">
            <a:avLst/>
          </a:prstGeom>
          <a:ln w="25400">
            <a:solidFill>
              <a:srgbClr val="FF001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8" name="Shape 2388"/>
          <p:cNvSpPr/>
          <p:nvPr/>
        </p:nvSpPr>
        <p:spPr>
          <a:xfrm>
            <a:off x="7376564" y="6504654"/>
            <a:ext cx="342901" cy="1"/>
          </a:xfrm>
          <a:prstGeom prst="line">
            <a:avLst/>
          </a:prstGeom>
          <a:ln w="25400">
            <a:solidFill>
              <a:srgbClr val="FF2A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9" name="Shape 2389"/>
          <p:cNvSpPr/>
          <p:nvPr/>
        </p:nvSpPr>
        <p:spPr>
          <a:xfrm flipH="1">
            <a:off x="7379220" y="6605418"/>
            <a:ext cx="337589" cy="1"/>
          </a:xfrm>
          <a:prstGeom prst="line">
            <a:avLst/>
          </a:prstGeom>
          <a:ln w="25400">
            <a:solidFill>
              <a:srgbClr val="895C1C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0" name="Shape 2390"/>
          <p:cNvSpPr/>
          <p:nvPr/>
        </p:nvSpPr>
        <p:spPr>
          <a:xfrm flipH="1">
            <a:off x="7376564" y="7323525"/>
            <a:ext cx="342901" cy="1"/>
          </a:xfrm>
          <a:prstGeom prst="line">
            <a:avLst/>
          </a:prstGeom>
          <a:ln w="25400">
            <a:solidFill>
              <a:srgbClr val="2CBD54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1" name="Shape 2391"/>
          <p:cNvSpPr/>
          <p:nvPr/>
        </p:nvSpPr>
        <p:spPr>
          <a:xfrm flipH="1">
            <a:off x="7376564" y="7415001"/>
            <a:ext cx="342901" cy="1"/>
          </a:xfrm>
          <a:prstGeom prst="line">
            <a:avLst/>
          </a:prstGeom>
          <a:ln w="25400">
            <a:solidFill>
              <a:srgbClr val="055B8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2" name="Shape 2392"/>
          <p:cNvSpPr/>
          <p:nvPr/>
        </p:nvSpPr>
        <p:spPr>
          <a:xfrm>
            <a:off x="10509770" y="2119419"/>
            <a:ext cx="2091964" cy="855854"/>
          </a:xfrm>
          <a:prstGeom prst="rect">
            <a:avLst/>
          </a:prstGeom>
          <a:solidFill>
            <a:srgbClr val="FFFFFF"/>
          </a:solidFill>
          <a:ln w="12700">
            <a:solidFill>
              <a:srgbClr val="68696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93" name="Shape 2393"/>
          <p:cNvSpPr/>
          <p:nvPr/>
        </p:nvSpPr>
        <p:spPr>
          <a:xfrm>
            <a:off x="11374862" y="2168960"/>
            <a:ext cx="1124138" cy="85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150000"/>
              </a:lnSpc>
              <a:defRPr sz="1800">
                <a:solidFill>
                  <a:srgbClr val="232323"/>
                </a:solidFill>
              </a:defRPr>
            </a:pPr>
            <a:r>
              <a:rPr sz="1600"/>
              <a:t>Référence</a:t>
            </a:r>
          </a:p>
          <a:p>
            <a:pPr algn="l">
              <a:defRPr sz="1800">
                <a:solidFill>
                  <a:srgbClr val="232323"/>
                </a:solidFill>
              </a:defRPr>
            </a:pPr>
            <a:r>
              <a:rPr sz="1600"/>
              <a:t>TFM-M</a:t>
            </a:r>
          </a:p>
        </p:txBody>
      </p:sp>
      <p:sp>
        <p:nvSpPr>
          <p:cNvPr id="2394" name="Shape 2394"/>
          <p:cNvSpPr/>
          <p:nvPr/>
        </p:nvSpPr>
        <p:spPr>
          <a:xfrm>
            <a:off x="10753114" y="2377785"/>
            <a:ext cx="528002" cy="1"/>
          </a:xfrm>
          <a:prstGeom prst="line">
            <a:avLst/>
          </a:prstGeom>
          <a:ln w="25400">
            <a:solidFill>
              <a:srgbClr val="F11218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5" name="Shape 2395"/>
          <p:cNvSpPr/>
          <p:nvPr/>
        </p:nvSpPr>
        <p:spPr>
          <a:xfrm>
            <a:off x="10753114" y="2750146"/>
            <a:ext cx="528002" cy="1"/>
          </a:xfrm>
          <a:prstGeom prst="line">
            <a:avLst/>
          </a:prstGeom>
          <a:ln w="25400">
            <a:solidFill>
              <a:srgbClr val="003FF7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6" name="Shape 2396"/>
          <p:cNvSpPr/>
          <p:nvPr/>
        </p:nvSpPr>
        <p:spPr>
          <a:xfrm flipV="1">
            <a:off x="9601590" y="1993987"/>
            <a:ext cx="1" cy="2190596"/>
          </a:xfrm>
          <a:prstGeom prst="line">
            <a:avLst/>
          </a:prstGeom>
          <a:ln w="25400">
            <a:solidFill>
              <a:srgbClr val="4F5EDA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7" name="Shape 2397"/>
          <p:cNvSpPr/>
          <p:nvPr/>
        </p:nvSpPr>
        <p:spPr>
          <a:xfrm flipH="1">
            <a:off x="7376614" y="7511869"/>
            <a:ext cx="342901" cy="1"/>
          </a:xfrm>
          <a:prstGeom prst="line">
            <a:avLst/>
          </a:prstGeom>
          <a:ln w="25400">
            <a:solidFill>
              <a:srgbClr val="1730F4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8" name="Shape 2398"/>
          <p:cNvSpPr/>
          <p:nvPr/>
        </p:nvSpPr>
        <p:spPr>
          <a:xfrm>
            <a:off x="1144236" y="6089911"/>
            <a:ext cx="1025281" cy="378016"/>
          </a:xfrm>
          <a:prstGeom prst="ellipse">
            <a:avLst/>
          </a:prstGeom>
          <a:solidFill>
            <a:srgbClr val="FFFFFF">
              <a:alpha val="39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FF000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0.4ns</a:t>
            </a:r>
          </a:p>
        </p:txBody>
      </p:sp>
      <p:sp>
        <p:nvSpPr>
          <p:cNvPr id="2399" name="Shape 2399"/>
          <p:cNvSpPr/>
          <p:nvPr/>
        </p:nvSpPr>
        <p:spPr>
          <a:xfrm>
            <a:off x="1231428" y="6804486"/>
            <a:ext cx="639302" cy="348903"/>
          </a:xfrm>
          <a:prstGeom prst="ellipse">
            <a:avLst/>
          </a:prstGeom>
          <a:solidFill>
            <a:srgbClr val="FFFFFF">
              <a:alpha val="39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875A1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1ns</a:t>
            </a:r>
          </a:p>
        </p:txBody>
      </p:sp>
      <p:sp>
        <p:nvSpPr>
          <p:cNvPr id="2400" name="Shape 2400"/>
          <p:cNvSpPr/>
          <p:nvPr/>
        </p:nvSpPr>
        <p:spPr>
          <a:xfrm>
            <a:off x="1505262" y="7164127"/>
            <a:ext cx="629705" cy="383057"/>
          </a:xfrm>
          <a:prstGeom prst="ellipse">
            <a:avLst/>
          </a:prstGeom>
          <a:solidFill>
            <a:srgbClr val="FFFFFF">
              <a:alpha val="39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13B8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2ns</a:t>
            </a:r>
          </a:p>
        </p:txBody>
      </p:sp>
      <p:sp>
        <p:nvSpPr>
          <p:cNvPr id="2401" name="Shape 2401"/>
          <p:cNvSpPr/>
          <p:nvPr/>
        </p:nvSpPr>
        <p:spPr>
          <a:xfrm>
            <a:off x="1803969" y="7424173"/>
            <a:ext cx="640109" cy="344311"/>
          </a:xfrm>
          <a:prstGeom prst="ellipse">
            <a:avLst/>
          </a:prstGeom>
          <a:solidFill>
            <a:srgbClr val="FFFFFF">
              <a:alpha val="39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0F5F8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3ns</a:t>
            </a:r>
          </a:p>
        </p:txBody>
      </p:sp>
      <p:sp>
        <p:nvSpPr>
          <p:cNvPr id="2402" name="Shape 2402"/>
          <p:cNvSpPr/>
          <p:nvPr/>
        </p:nvSpPr>
        <p:spPr>
          <a:xfrm>
            <a:off x="2262866" y="7549942"/>
            <a:ext cx="747741" cy="348903"/>
          </a:xfrm>
          <a:prstGeom prst="ellipse">
            <a:avLst/>
          </a:prstGeom>
          <a:solidFill>
            <a:srgbClr val="FFFFFF">
              <a:alpha val="39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1630D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10ns</a:t>
            </a:r>
          </a:p>
        </p:txBody>
      </p:sp>
      <p:sp>
        <p:nvSpPr>
          <p:cNvPr id="2403" name="Shape 2403"/>
          <p:cNvSpPr/>
          <p:nvPr/>
        </p:nvSpPr>
        <p:spPr>
          <a:xfrm flipH="1">
            <a:off x="1144236" y="6377475"/>
            <a:ext cx="258169" cy="147491"/>
          </a:xfrm>
          <a:prstGeom prst="line">
            <a:avLst/>
          </a:prstGeom>
          <a:ln w="12700">
            <a:solidFill>
              <a:srgbClr val="FF2A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404" name="Shape 2404"/>
          <p:cNvSpPr/>
          <p:nvPr/>
        </p:nvSpPr>
        <p:spPr>
          <a:xfrm flipV="1">
            <a:off x="1316151" y="7165025"/>
            <a:ext cx="106456" cy="261113"/>
          </a:xfrm>
          <a:prstGeom prst="line">
            <a:avLst/>
          </a:prstGeom>
          <a:ln w="12700">
            <a:solidFill>
              <a:srgbClr val="94703C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405" name="Shape 2405"/>
          <p:cNvSpPr/>
          <p:nvPr/>
        </p:nvSpPr>
        <p:spPr>
          <a:xfrm flipV="1">
            <a:off x="1601858" y="7558191"/>
            <a:ext cx="108484" cy="284695"/>
          </a:xfrm>
          <a:prstGeom prst="line">
            <a:avLst/>
          </a:prstGeom>
          <a:ln w="12700">
            <a:solidFill>
              <a:srgbClr val="2BBE54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406" name="Shape 2406"/>
          <p:cNvSpPr/>
          <p:nvPr/>
        </p:nvSpPr>
        <p:spPr>
          <a:xfrm flipV="1">
            <a:off x="1824815" y="7734903"/>
            <a:ext cx="114264" cy="139438"/>
          </a:xfrm>
          <a:prstGeom prst="line">
            <a:avLst/>
          </a:prstGeom>
          <a:ln w="12700">
            <a:solidFill>
              <a:srgbClr val="2C7393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407" name="Shape 2407"/>
          <p:cNvSpPr/>
          <p:nvPr/>
        </p:nvSpPr>
        <p:spPr>
          <a:xfrm flipH="1">
            <a:off x="2032902" y="7812987"/>
            <a:ext cx="326456" cy="90565"/>
          </a:xfrm>
          <a:prstGeom prst="line">
            <a:avLst/>
          </a:prstGeom>
          <a:ln w="12700">
            <a:solidFill>
              <a:srgbClr val="4F5EDA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grpSp>
        <p:nvGrpSpPr>
          <p:cNvPr id="2410" name="Group 2410"/>
          <p:cNvGrpSpPr/>
          <p:nvPr/>
        </p:nvGrpSpPr>
        <p:grpSpPr>
          <a:xfrm>
            <a:off x="194079" y="3751788"/>
            <a:ext cx="3469794" cy="838201"/>
            <a:chOff x="0" y="0"/>
            <a:chExt cx="3469793" cy="838200"/>
          </a:xfrm>
        </p:grpSpPr>
        <p:sp>
          <p:nvSpPr>
            <p:cNvPr id="2409" name="Shape 2409"/>
            <p:cNvSpPr/>
            <p:nvPr/>
          </p:nvSpPr>
          <p:spPr>
            <a:xfrm>
              <a:off x="38100" y="12700"/>
              <a:ext cx="3393594" cy="736600"/>
            </a:xfrm>
            <a:prstGeom prst="rect">
              <a:avLst/>
            </a:prstGeom>
            <a:solidFill>
              <a:srgbClr val="DADCE0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100" cap="small">
                  <a:solidFill>
                    <a:srgbClr val="232323"/>
                  </a:solidFill>
                </a:defRPr>
              </a:pPr>
              <a:r>
                <a:rPr sz="2000"/>
                <a:t>Référence : Cinétique </a:t>
              </a:r>
            </a:p>
            <a:p>
              <a:pPr>
                <a:defRPr sz="2100" cap="small">
                  <a:solidFill>
                    <a:srgbClr val="232323"/>
                  </a:solidFill>
                </a:defRPr>
              </a:pPr>
              <a:r>
                <a:rPr sz="2000"/>
                <a:t>Monte Carlo - Serpent</a:t>
              </a:r>
            </a:p>
          </p:txBody>
        </p:sp>
        <p:pic>
          <p:nvPicPr>
            <p:cNvPr id="2408" name="Image 2407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-1"/>
              <a:ext cx="3469794" cy="838201"/>
            </a:xfrm>
            <a:prstGeom prst="rect">
              <a:avLst/>
            </a:prstGeom>
            <a:effectLst/>
          </p:spPr>
        </p:pic>
      </p:grpSp>
      <p:sp>
        <p:nvSpPr>
          <p:cNvPr id="2411" name="Shape 2411"/>
          <p:cNvSpPr/>
          <p:nvPr/>
        </p:nvSpPr>
        <p:spPr>
          <a:xfrm>
            <a:off x="2046226" y="1747587"/>
            <a:ext cx="3080420" cy="12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étude de la propagation d’une gerbe de neutrons prompts issue d’un pulse émis au centre du système</a:t>
            </a:r>
          </a:p>
        </p:txBody>
      </p:sp>
      <p:sp>
        <p:nvSpPr>
          <p:cNvPr id="2412" name="Shape 2412"/>
          <p:cNvSpPr/>
          <p:nvPr/>
        </p:nvSpPr>
        <p:spPr>
          <a:xfrm>
            <a:off x="4526023" y="826328"/>
            <a:ext cx="3971600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Expérience Flattop - dynamique</a:t>
            </a:r>
          </a:p>
        </p:txBody>
      </p:sp>
      <p:sp>
        <p:nvSpPr>
          <p:cNvPr id="2413" name="Shape 2413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Validation</a:t>
            </a:r>
          </a:p>
        </p:txBody>
      </p:sp>
      <p:pic>
        <p:nvPicPr>
          <p:cNvPr id="2414" name="Image 2413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416" name="Image 2415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42">
            <a:off x="4368706" y="1250177"/>
            <a:ext cx="4286234" cy="38153"/>
          </a:xfrm>
          <a:prstGeom prst="rect">
            <a:avLst/>
          </a:prstGeom>
        </p:spPr>
      </p:pic>
      <p:pic>
        <p:nvPicPr>
          <p:cNvPr id="2418" name="Image 2417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8900042">
            <a:off x="8330158" y="969368"/>
            <a:ext cx="871272" cy="38111"/>
          </a:xfrm>
          <a:prstGeom prst="rect">
            <a:avLst/>
          </a:prstGeom>
        </p:spPr>
      </p:pic>
      <p:pic>
        <p:nvPicPr>
          <p:cNvPr id="2420" name="Image 2419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2699958" flipH="1">
            <a:off x="3803370" y="977470"/>
            <a:ext cx="871272" cy="38111"/>
          </a:xfrm>
          <a:prstGeom prst="rect">
            <a:avLst/>
          </a:prstGeom>
        </p:spPr>
      </p:pic>
      <p:pic>
        <p:nvPicPr>
          <p:cNvPr id="2422" name="Image 2421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9740717">
            <a:off x="489876" y="2527848"/>
            <a:ext cx="1538718" cy="169814"/>
          </a:xfrm>
          <a:prstGeom prst="rect">
            <a:avLst/>
          </a:prstGeom>
        </p:spPr>
      </p:pic>
      <p:sp>
        <p:nvSpPr>
          <p:cNvPr id="2424" name="Shape 2424"/>
          <p:cNvSpPr/>
          <p:nvPr/>
        </p:nvSpPr>
        <p:spPr>
          <a:xfrm rot="16214612">
            <a:off x="4333886" y="2724163"/>
            <a:ext cx="2725806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/>
              <a:t>Taux de production de neutrons [ns</a:t>
            </a:r>
            <a:r>
              <a:rPr sz="1400" baseline="31999"/>
              <a:t>-1</a:t>
            </a:r>
            <a:r>
              <a:rPr sz="1400"/>
              <a:t>]</a:t>
            </a:r>
          </a:p>
        </p:txBody>
      </p:sp>
      <p:sp>
        <p:nvSpPr>
          <p:cNvPr id="2425" name="Shape 2425"/>
          <p:cNvSpPr/>
          <p:nvPr/>
        </p:nvSpPr>
        <p:spPr>
          <a:xfrm>
            <a:off x="9026504" y="4368417"/>
            <a:ext cx="1151597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Temps [ns]</a:t>
            </a:r>
          </a:p>
        </p:txBody>
      </p:sp>
      <p:sp>
        <p:nvSpPr>
          <p:cNvPr id="2426" name="Shape 2426"/>
          <p:cNvSpPr/>
          <p:nvPr/>
        </p:nvSpPr>
        <p:spPr>
          <a:xfrm>
            <a:off x="6884283" y="1523659"/>
            <a:ext cx="5322099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b="1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800"/>
              <a:t>Evolution en temps (intégrée en espace)</a:t>
            </a:r>
          </a:p>
        </p:txBody>
      </p:sp>
      <p:sp>
        <p:nvSpPr>
          <p:cNvPr id="2427" name="Shape 2427"/>
          <p:cNvSpPr/>
          <p:nvPr/>
        </p:nvSpPr>
        <p:spPr>
          <a:xfrm>
            <a:off x="6397683" y="4723733"/>
            <a:ext cx="3776868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Comportement temporel identique</a:t>
            </a:r>
          </a:p>
        </p:txBody>
      </p:sp>
      <p:sp>
        <p:nvSpPr>
          <p:cNvPr id="2428" name="Shape 2428"/>
          <p:cNvSpPr/>
          <p:nvPr/>
        </p:nvSpPr>
        <p:spPr>
          <a:xfrm>
            <a:off x="1535572" y="9063546"/>
            <a:ext cx="4387098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Distribution spatiale en très bon accord</a:t>
            </a:r>
          </a:p>
        </p:txBody>
      </p:sp>
      <p:sp>
        <p:nvSpPr>
          <p:cNvPr id="2429" name="Shape 2429"/>
          <p:cNvSpPr/>
          <p:nvPr/>
        </p:nvSpPr>
        <p:spPr>
          <a:xfrm rot="16214612">
            <a:off x="-1275777" y="6929737"/>
            <a:ext cx="300103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/>
              <a:t>Taux de production de neutrons normalisé [ns</a:t>
            </a:r>
            <a:r>
              <a:rPr sz="1400" baseline="31999"/>
              <a:t>-1</a:t>
            </a:r>
            <a:r>
              <a:rPr sz="1400"/>
              <a:t>]</a:t>
            </a:r>
          </a:p>
        </p:txBody>
      </p:sp>
      <p:sp>
        <p:nvSpPr>
          <p:cNvPr id="2430" name="Shape 2430"/>
          <p:cNvSpPr/>
          <p:nvPr/>
        </p:nvSpPr>
        <p:spPr>
          <a:xfrm>
            <a:off x="8017375" y="6343342"/>
            <a:ext cx="4887620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La gerbe est limitée à la zone du Pu : </a:t>
            </a:r>
            <a:r>
              <a:rPr sz="1600">
                <a:latin typeface="Athelas"/>
                <a:ea typeface="Athelas"/>
                <a:cs typeface="Athelas"/>
                <a:sym typeface="Athelas"/>
              </a:rPr>
              <a:t>k</a:t>
            </a:r>
            <a:r>
              <a:rPr sz="1600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600"/>
              <a:t>&gt;&gt;1</a:t>
            </a:r>
          </a:p>
        </p:txBody>
      </p:sp>
      <p:sp>
        <p:nvSpPr>
          <p:cNvPr id="2431" name="Shape 2431"/>
          <p:cNvSpPr/>
          <p:nvPr/>
        </p:nvSpPr>
        <p:spPr>
          <a:xfrm>
            <a:off x="8034343" y="7231423"/>
            <a:ext cx="3948004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La gerbe est arrivée à l’U</a:t>
            </a:r>
            <a:r>
              <a:rPr sz="1600" baseline="-5999"/>
              <a:t>nat</a:t>
            </a:r>
            <a:r>
              <a:rPr sz="1600"/>
              <a:t> : </a:t>
            </a:r>
            <a:r>
              <a:rPr sz="1600">
                <a:latin typeface="Athelas"/>
                <a:ea typeface="Athelas"/>
                <a:cs typeface="Athelas"/>
                <a:sym typeface="Athelas"/>
              </a:rPr>
              <a:t>k</a:t>
            </a:r>
            <a:r>
              <a:rPr sz="1600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600"/>
              <a:t>&lt;&lt;1</a:t>
            </a:r>
          </a:p>
        </p:txBody>
      </p:sp>
      <p:sp>
        <p:nvSpPr>
          <p:cNvPr id="2432" name="Shape 2432"/>
          <p:cNvSpPr/>
          <p:nvPr/>
        </p:nvSpPr>
        <p:spPr>
          <a:xfrm>
            <a:off x="8023903" y="8141875"/>
            <a:ext cx="4813915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A l’équilibre, la distribution tend vers son équilibre, </a:t>
            </a:r>
            <a:r>
              <a:rPr sz="1600">
                <a:latin typeface="Athelas"/>
                <a:ea typeface="Athelas"/>
                <a:cs typeface="Athelas"/>
                <a:sym typeface="Athelas"/>
              </a:rPr>
              <a:t>k</a:t>
            </a:r>
            <a:r>
              <a:rPr sz="1600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600"/>
              <a:t>~0.997</a:t>
            </a:r>
          </a:p>
        </p:txBody>
      </p:sp>
      <p:sp>
        <p:nvSpPr>
          <p:cNvPr id="2433" name="Shape 2433"/>
          <p:cNvSpPr/>
          <p:nvPr/>
        </p:nvSpPr>
        <p:spPr>
          <a:xfrm>
            <a:off x="3298002" y="8681463"/>
            <a:ext cx="1172437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Rayon [cm]</a:t>
            </a:r>
          </a:p>
        </p:txBody>
      </p:sp>
      <p:pic>
        <p:nvPicPr>
          <p:cNvPr id="2434" name="latex-image-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5432" y="5906671"/>
            <a:ext cx="373165" cy="200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5" name="latex-image-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45168" y="5930353"/>
            <a:ext cx="515321" cy="250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3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4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4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4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4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4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4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" grpId="10" animBg="1" advAuto="0"/>
      <p:bldP spid="2366" grpId="27" animBg="1" advAuto="0"/>
      <p:bldP spid="2367" grpId="11" animBg="1" advAuto="0"/>
      <p:bldP spid="2367" grpId="34" animBg="1" advAuto="0"/>
      <p:bldP spid="2368" grpId="44" animBg="1" advAuto="0"/>
      <p:bldP spid="2369" grpId="33" animBg="1" advAuto="0"/>
      <p:bldP spid="2369" grpId="46" animBg="1" advAuto="0"/>
      <p:bldP spid="2370" grpId="1" animBg="1" advAuto="0"/>
      <p:bldP spid="2377" grpId="30" animBg="1" advAuto="0"/>
      <p:bldP spid="2379" grpId="25" animBg="1" advAuto="0"/>
      <p:bldP spid="2380" grpId="26" animBg="1" advAuto="0"/>
      <p:bldP spid="2381" grpId="35" animBg="1" advAuto="0"/>
      <p:bldP spid="2382" grpId="32" animBg="1" advAuto="0"/>
      <p:bldP spid="2384" grpId="16" animBg="1" advAuto="0"/>
      <p:bldP spid="2385" grpId="17" animBg="1" advAuto="0"/>
      <p:bldP spid="2386" grpId="19" animBg="1" advAuto="0"/>
      <p:bldP spid="2387" grpId="20" animBg="1" advAuto="0"/>
      <p:bldP spid="2388" grpId="21" animBg="1" advAuto="0"/>
      <p:bldP spid="2389" grpId="22" animBg="1" advAuto="0"/>
      <p:bldP spid="2390" grpId="36" animBg="1" advAuto="0"/>
      <p:bldP spid="2391" grpId="37" animBg="1" advAuto="0"/>
      <p:bldP spid="2392" grpId="2" animBg="1" advAuto="0"/>
      <p:bldP spid="2393" grpId="3" animBg="1" advAuto="0"/>
      <p:bldP spid="2394" grpId="8" animBg="1" advAuto="0"/>
      <p:bldP spid="2395" grpId="9" animBg="1" advAuto="0"/>
      <p:bldP spid="2396" grpId="43" animBg="1" advAuto="0"/>
      <p:bldP spid="2397" grpId="45" animBg="1" advAuto="0"/>
      <p:bldP spid="2398" grpId="29" animBg="1" advAuto="0"/>
      <p:bldP spid="2399" grpId="24" animBg="1" advAuto="0"/>
      <p:bldP spid="2400" grpId="40" animBg="1" advAuto="0"/>
      <p:bldP spid="2401" grpId="41" animBg="1" advAuto="0"/>
      <p:bldP spid="2402" grpId="48" animBg="1" advAuto="0"/>
      <p:bldP spid="2403" grpId="28" animBg="1" advAuto="0"/>
      <p:bldP spid="2404" grpId="23" animBg="1" advAuto="0"/>
      <p:bldP spid="2405" grpId="38" animBg="1" advAuto="0"/>
      <p:bldP spid="2406" grpId="39" animBg="1" advAuto="0"/>
      <p:bldP spid="2407" grpId="47" animBg="1" advAuto="0"/>
      <p:bldP spid="2424" grpId="4" animBg="1" advAuto="0"/>
      <p:bldP spid="2425" grpId="5" animBg="1" advAuto="0"/>
      <p:bldP spid="2426" grpId="6" animBg="1" advAuto="0"/>
      <p:bldP spid="2427" grpId="7" animBg="1" advAuto="0"/>
      <p:bldP spid="2428" grpId="15" animBg="1" advAuto="0"/>
      <p:bldP spid="2429" grpId="12" animBg="1" advAuto="0"/>
      <p:bldP spid="2430" grpId="18" animBg="1" advAuto="0"/>
      <p:bldP spid="2431" grpId="42" animBg="1" advAuto="0"/>
      <p:bldP spid="2432" grpId="49" animBg="1" advAuto="0"/>
      <p:bldP spid="2433" grpId="31" animBg="1" advAuto="0"/>
      <p:bldP spid="2434" grpId="13" animBg="1" advAuto="0"/>
      <p:bldP spid="2435" grpId="1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6629468" y="6349055"/>
            <a:ext cx="5695465" cy="385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19251" extrusionOk="0">
                <a:moveTo>
                  <a:pt x="21365" y="14945"/>
                </a:moveTo>
                <a:cubicBezTo>
                  <a:pt x="21532" y="11989"/>
                  <a:pt x="21498" y="7948"/>
                  <a:pt x="21320" y="5048"/>
                </a:cubicBezTo>
                <a:cubicBezTo>
                  <a:pt x="20946" y="-1029"/>
                  <a:pt x="20268" y="426"/>
                  <a:pt x="19660" y="1879"/>
                </a:cubicBezTo>
                <a:cubicBezTo>
                  <a:pt x="17941" y="5988"/>
                  <a:pt x="16255" y="2412"/>
                  <a:pt x="14526" y="905"/>
                </a:cubicBezTo>
                <a:cubicBezTo>
                  <a:pt x="12921" y="-494"/>
                  <a:pt x="11310" y="3515"/>
                  <a:pt x="9688" y="3412"/>
                </a:cubicBezTo>
                <a:cubicBezTo>
                  <a:pt x="7946" y="3301"/>
                  <a:pt x="6202" y="-1603"/>
                  <a:pt x="4458" y="543"/>
                </a:cubicBezTo>
                <a:cubicBezTo>
                  <a:pt x="3396" y="1849"/>
                  <a:pt x="2355" y="5467"/>
                  <a:pt x="1336" y="3532"/>
                </a:cubicBezTo>
                <a:cubicBezTo>
                  <a:pt x="941" y="2782"/>
                  <a:pt x="511" y="1486"/>
                  <a:pt x="210" y="4836"/>
                </a:cubicBezTo>
                <a:cubicBezTo>
                  <a:pt x="-13" y="7324"/>
                  <a:pt x="-68" y="11533"/>
                  <a:pt x="92" y="14696"/>
                </a:cubicBezTo>
                <a:cubicBezTo>
                  <a:pt x="361" y="19997"/>
                  <a:pt x="861" y="18830"/>
                  <a:pt x="1350" y="17382"/>
                </a:cubicBezTo>
                <a:cubicBezTo>
                  <a:pt x="2903" y="12784"/>
                  <a:pt x="4724" y="17264"/>
                  <a:pt x="6476" y="17064"/>
                </a:cubicBezTo>
                <a:cubicBezTo>
                  <a:pt x="8369" y="16847"/>
                  <a:pt x="10238" y="15121"/>
                  <a:pt x="12139" y="16458"/>
                </a:cubicBezTo>
                <a:cubicBezTo>
                  <a:pt x="14419" y="18061"/>
                  <a:pt x="16873" y="18658"/>
                  <a:pt x="19019" y="19216"/>
                </a:cubicBezTo>
                <a:cubicBezTo>
                  <a:pt x="19536" y="19351"/>
                  <a:pt x="20045" y="19053"/>
                  <a:pt x="20483" y="19120"/>
                </a:cubicBezTo>
                <a:cubicBezTo>
                  <a:pt x="20814" y="19171"/>
                  <a:pt x="21137" y="19004"/>
                  <a:pt x="21365" y="14945"/>
                </a:cubicBezTo>
                <a:close/>
              </a:path>
            </a:pathLst>
          </a:custGeom>
          <a:solidFill>
            <a:schemeClr val="accent3">
              <a:alpha val="387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 rot="10800000" flipH="1">
            <a:off x="6615582" y="7398449"/>
            <a:ext cx="2738336" cy="407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18349" extrusionOk="0">
                <a:moveTo>
                  <a:pt x="19546" y="3111"/>
                </a:moveTo>
                <a:cubicBezTo>
                  <a:pt x="17131" y="-1031"/>
                  <a:pt x="14744" y="3533"/>
                  <a:pt x="12269" y="3829"/>
                </a:cubicBezTo>
                <a:cubicBezTo>
                  <a:pt x="9860" y="4118"/>
                  <a:pt x="7402" y="-87"/>
                  <a:pt x="4972" y="1"/>
                </a:cubicBezTo>
                <a:cubicBezTo>
                  <a:pt x="3947" y="39"/>
                  <a:pt x="2932" y="796"/>
                  <a:pt x="1923" y="1335"/>
                </a:cubicBezTo>
                <a:cubicBezTo>
                  <a:pt x="1352" y="1640"/>
                  <a:pt x="745" y="1996"/>
                  <a:pt x="351" y="4395"/>
                </a:cubicBezTo>
                <a:cubicBezTo>
                  <a:pt x="-261" y="8117"/>
                  <a:pt x="-40" y="14151"/>
                  <a:pt x="767" y="15695"/>
                </a:cubicBezTo>
                <a:cubicBezTo>
                  <a:pt x="1279" y="16676"/>
                  <a:pt x="1770" y="15111"/>
                  <a:pt x="2278" y="14189"/>
                </a:cubicBezTo>
                <a:cubicBezTo>
                  <a:pt x="3662" y="11678"/>
                  <a:pt x="5159" y="14781"/>
                  <a:pt x="6605" y="16016"/>
                </a:cubicBezTo>
                <a:cubicBezTo>
                  <a:pt x="8753" y="17849"/>
                  <a:pt x="10841" y="15812"/>
                  <a:pt x="13040" y="15416"/>
                </a:cubicBezTo>
                <a:cubicBezTo>
                  <a:pt x="14866" y="15088"/>
                  <a:pt x="16865" y="12698"/>
                  <a:pt x="18345" y="15879"/>
                </a:cubicBezTo>
                <a:cubicBezTo>
                  <a:pt x="19544" y="18455"/>
                  <a:pt x="20641" y="20569"/>
                  <a:pt x="21048" y="13839"/>
                </a:cubicBezTo>
                <a:cubicBezTo>
                  <a:pt x="21339" y="9029"/>
                  <a:pt x="20528" y="4796"/>
                  <a:pt x="19546" y="3111"/>
                </a:cubicBezTo>
                <a:close/>
              </a:path>
            </a:pathLst>
          </a:custGeom>
          <a:solidFill>
            <a:srgbClr val="3440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0" name="Image 169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54403" y="7608762"/>
            <a:ext cx="1297371" cy="126685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7" name="Image 15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60" name="generation_alph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3710" y="1266109"/>
            <a:ext cx="9895519" cy="357511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493069" y="5969274"/>
            <a:ext cx="5787076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 err="1"/>
              <a:t>Objectifs</a:t>
            </a:r>
            <a:r>
              <a:rPr sz="1800" dirty="0"/>
              <a:t> de la </a:t>
            </a:r>
            <a:r>
              <a:rPr sz="1800" dirty="0" err="1"/>
              <a:t>génération</a:t>
            </a:r>
            <a:r>
              <a:rPr sz="1800" dirty="0"/>
              <a:t> IV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amélioration</a:t>
            </a:r>
            <a:r>
              <a:rPr sz="1800" dirty="0"/>
              <a:t> de la </a:t>
            </a:r>
            <a:r>
              <a:rPr sz="1800" dirty="0" err="1"/>
              <a:t>sûreté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résistance à la </a:t>
            </a:r>
            <a:r>
              <a:rPr sz="1800" dirty="0" err="1"/>
              <a:t>prolifération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diminution des </a:t>
            </a:r>
            <a:r>
              <a:rPr sz="1800" dirty="0" err="1"/>
              <a:t>coûts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durabilité</a:t>
            </a:r>
            <a:r>
              <a:rPr sz="1800" dirty="0"/>
              <a:t> : </a:t>
            </a:r>
            <a:r>
              <a:rPr sz="1600" spc="144" dirty="0" err="1">
                <a:solidFill>
                  <a:srgbClr val="5A5F5E"/>
                </a:solidFill>
              </a:rPr>
              <a:t>meilleure</a:t>
            </a:r>
            <a:r>
              <a:rPr sz="1600" spc="144" dirty="0">
                <a:solidFill>
                  <a:srgbClr val="5A5F5E"/>
                </a:solidFill>
              </a:rPr>
              <a:t> </a:t>
            </a:r>
            <a:r>
              <a:rPr sz="1600" spc="144" dirty="0" err="1">
                <a:solidFill>
                  <a:srgbClr val="5A5F5E"/>
                </a:solidFill>
              </a:rPr>
              <a:t>utilisation</a:t>
            </a:r>
            <a:r>
              <a:rPr sz="1600" spc="144" dirty="0">
                <a:solidFill>
                  <a:srgbClr val="5A5F5E"/>
                </a:solidFill>
              </a:rPr>
              <a:t> des </a:t>
            </a:r>
            <a:r>
              <a:rPr sz="1600" spc="144" dirty="0" err="1">
                <a:solidFill>
                  <a:srgbClr val="5A5F5E"/>
                </a:solidFill>
              </a:rPr>
              <a:t>ressources</a:t>
            </a:r>
            <a:r>
              <a:rPr sz="1600" spc="144" dirty="0">
                <a:solidFill>
                  <a:srgbClr val="5A5F5E"/>
                </a:solidFill>
              </a:rPr>
              <a:t> et </a:t>
            </a:r>
            <a:r>
              <a:rPr sz="1600" spc="144" dirty="0" err="1">
                <a:solidFill>
                  <a:srgbClr val="5A5F5E"/>
                </a:solidFill>
              </a:rPr>
              <a:t>minimisation</a:t>
            </a:r>
            <a:r>
              <a:rPr sz="1600" spc="144" dirty="0">
                <a:solidFill>
                  <a:srgbClr val="5A5F5E"/>
                </a:solidFill>
              </a:rPr>
              <a:t> des </a:t>
            </a:r>
            <a:r>
              <a:rPr sz="1600" spc="144" dirty="0" err="1">
                <a:solidFill>
                  <a:srgbClr val="5A5F5E"/>
                </a:solidFill>
              </a:rPr>
              <a:t>déchets</a:t>
            </a:r>
            <a:endParaRPr sz="1600" spc="144" dirty="0">
              <a:solidFill>
                <a:srgbClr val="5A5F5E"/>
              </a:solidFill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6588166" y="4848671"/>
            <a:ext cx="4828567" cy="500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3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[Generation IV International Forum, Technology Roadmap Update for Generation IV Nuclear Energy Systems. Rapport technique, 2014]</a:t>
            </a:r>
          </a:p>
        </p:txBody>
      </p:sp>
      <p:sp>
        <p:nvSpPr>
          <p:cNvPr id="163" name="Shape 163"/>
          <p:cNvSpPr/>
          <p:nvPr/>
        </p:nvSpPr>
        <p:spPr>
          <a:xfrm>
            <a:off x="1890216" y="8226342"/>
            <a:ext cx="397818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 dirty="0" err="1"/>
              <a:t>développement</a:t>
            </a:r>
            <a:r>
              <a:rPr sz="1600" dirty="0"/>
              <a:t> </a:t>
            </a:r>
            <a:r>
              <a:rPr sz="1600" dirty="0" err="1"/>
              <a:t>avancé</a:t>
            </a:r>
            <a:r>
              <a:rPr sz="1600" dirty="0"/>
              <a:t>, au </a:t>
            </a:r>
            <a:r>
              <a:rPr sz="1600" dirty="0" err="1"/>
              <a:t>stade</a:t>
            </a:r>
            <a:r>
              <a:rPr sz="1600" dirty="0"/>
              <a:t> de </a:t>
            </a:r>
            <a:r>
              <a:rPr sz="1600" dirty="0" err="1"/>
              <a:t>démonstrateur</a:t>
            </a:r>
            <a:r>
              <a:rPr sz="1600" dirty="0"/>
              <a:t> (</a:t>
            </a:r>
            <a:r>
              <a:rPr sz="1600" dirty="0" err="1"/>
              <a:t>projet</a:t>
            </a:r>
            <a:r>
              <a:rPr sz="1600" dirty="0"/>
              <a:t> ASTRID)</a:t>
            </a:r>
          </a:p>
        </p:txBody>
      </p:sp>
      <p:sp>
        <p:nvSpPr>
          <p:cNvPr id="164" name="Shape 164"/>
          <p:cNvSpPr/>
          <p:nvPr/>
        </p:nvSpPr>
        <p:spPr>
          <a:xfrm>
            <a:off x="8773912" y="8887222"/>
            <a:ext cx="397818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 dirty="0" err="1"/>
              <a:t>recherche</a:t>
            </a:r>
            <a:r>
              <a:rPr sz="1600" dirty="0"/>
              <a:t> / </a:t>
            </a:r>
            <a:r>
              <a:rPr sz="1600" dirty="0" err="1"/>
              <a:t>ingénierie</a:t>
            </a:r>
            <a:r>
              <a:rPr sz="1600" dirty="0"/>
              <a:t> </a:t>
            </a:r>
            <a:r>
              <a:rPr sz="1600" dirty="0" err="1"/>
              <a:t>conceptuelle</a:t>
            </a:r>
            <a:endParaRPr sz="1600" dirty="0"/>
          </a:p>
        </p:txBody>
      </p:sp>
      <p:sp>
        <p:nvSpPr>
          <p:cNvPr id="165" name="Shape 165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Cadre - </a:t>
            </a:r>
            <a:r>
              <a:rPr>
                <a:solidFill>
                  <a:srgbClr val="5A5F5E"/>
                </a:solidFill>
              </a:rPr>
              <a:t>Les réacteurs nucléaires</a:t>
            </a:r>
          </a:p>
        </p:txBody>
      </p:sp>
      <p:sp>
        <p:nvSpPr>
          <p:cNvPr id="166" name="Shape 166"/>
          <p:cNvSpPr/>
          <p:nvPr/>
        </p:nvSpPr>
        <p:spPr>
          <a:xfrm>
            <a:off x="6388555" y="5968488"/>
            <a:ext cx="6229994" cy="242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/>
              <a:t>Six concepts </a:t>
            </a:r>
            <a:r>
              <a:rPr sz="1800" dirty="0" err="1"/>
              <a:t>ont</a:t>
            </a:r>
            <a:r>
              <a:rPr sz="1800" dirty="0"/>
              <a:t> </a:t>
            </a:r>
            <a:r>
              <a:rPr sz="1800" dirty="0" err="1"/>
              <a:t>été</a:t>
            </a:r>
            <a:r>
              <a:rPr sz="1800" dirty="0"/>
              <a:t> </a:t>
            </a:r>
            <a:r>
              <a:rPr sz="1800" dirty="0" err="1"/>
              <a:t>retenus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neutrons </a:t>
            </a:r>
            <a:r>
              <a:rPr sz="1800" dirty="0" err="1"/>
              <a:t>rapides</a:t>
            </a:r>
            <a:r>
              <a:rPr sz="1800" dirty="0"/>
              <a:t> </a:t>
            </a:r>
            <a:r>
              <a:rPr sz="1800" dirty="0" err="1"/>
              <a:t>refroidi</a:t>
            </a:r>
            <a:r>
              <a:rPr sz="1800" dirty="0"/>
              <a:t> au sodium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neutrons </a:t>
            </a:r>
            <a:r>
              <a:rPr sz="1800" dirty="0" err="1"/>
              <a:t>rapides</a:t>
            </a:r>
            <a:r>
              <a:rPr sz="1800" dirty="0"/>
              <a:t> </a:t>
            </a:r>
            <a:r>
              <a:rPr sz="1800" dirty="0" err="1"/>
              <a:t>refroidi</a:t>
            </a:r>
            <a:r>
              <a:rPr sz="1800" dirty="0"/>
              <a:t> au </a:t>
            </a:r>
            <a:r>
              <a:rPr sz="1800" dirty="0" err="1"/>
              <a:t>gaz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neutrons </a:t>
            </a:r>
            <a:r>
              <a:rPr sz="1800" dirty="0" err="1"/>
              <a:t>rapides</a:t>
            </a:r>
            <a:r>
              <a:rPr sz="1800" dirty="0"/>
              <a:t> </a:t>
            </a:r>
            <a:r>
              <a:rPr sz="1800" dirty="0" err="1"/>
              <a:t>refroidi</a:t>
            </a:r>
            <a:r>
              <a:rPr sz="1800" dirty="0"/>
              <a:t> au </a:t>
            </a:r>
            <a:r>
              <a:rPr sz="1800" dirty="0" err="1"/>
              <a:t>plomb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</a:t>
            </a:r>
            <a:r>
              <a:rPr sz="1800" dirty="0" err="1"/>
              <a:t>sels</a:t>
            </a:r>
            <a:r>
              <a:rPr sz="1800" dirty="0"/>
              <a:t> </a:t>
            </a:r>
            <a:r>
              <a:rPr sz="1800" dirty="0" err="1"/>
              <a:t>fondus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</a:t>
            </a:r>
            <a:r>
              <a:rPr sz="1800" dirty="0" err="1"/>
              <a:t>très</a:t>
            </a:r>
            <a:r>
              <a:rPr sz="1800" dirty="0"/>
              <a:t> haute </a:t>
            </a:r>
            <a:r>
              <a:rPr sz="1800" dirty="0" err="1"/>
              <a:t>température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eau </a:t>
            </a:r>
            <a:r>
              <a:rPr sz="1800" dirty="0" err="1"/>
              <a:t>supercritique</a:t>
            </a:r>
            <a:endParaRPr sz="1800" dirty="0"/>
          </a:p>
        </p:txBody>
      </p:sp>
      <p:sp>
        <p:nvSpPr>
          <p:cNvPr id="167" name="Shape 167"/>
          <p:cNvSpPr/>
          <p:nvPr/>
        </p:nvSpPr>
        <p:spPr>
          <a:xfrm>
            <a:off x="3771610" y="3879918"/>
            <a:ext cx="422084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t>Réacteurs actuels en France</a:t>
            </a:r>
          </a:p>
        </p:txBody>
      </p:sp>
      <p:sp>
        <p:nvSpPr>
          <p:cNvPr id="168" name="Shape 168"/>
          <p:cNvSpPr/>
          <p:nvPr/>
        </p:nvSpPr>
        <p:spPr>
          <a:xfrm>
            <a:off x="8497298" y="3879918"/>
            <a:ext cx="101030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t>EPR</a:t>
            </a:r>
          </a:p>
        </p:txBody>
      </p:sp>
      <p:pic>
        <p:nvPicPr>
          <p:cNvPr id="171" name="Image 17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14971" y="6589630"/>
            <a:ext cx="2018880" cy="170521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 advAuto="0"/>
      <p:bldP spid="155" grpId="4" animBg="1" advAuto="0"/>
      <p:bldP spid="170" grpId="5" animBg="1" advAuto="0"/>
      <p:bldP spid="163" grpId="2" animBg="1" advAuto="0"/>
      <p:bldP spid="164" grpId="6" animBg="1" advAuto="0"/>
      <p:bldP spid="171" grpId="3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" name="Image 243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1028559"/>
            <a:ext cx="11658114" cy="50941"/>
          </a:xfrm>
          <a:prstGeom prst="rect">
            <a:avLst/>
          </a:prstGeom>
        </p:spPr>
      </p:pic>
      <p:sp>
        <p:nvSpPr>
          <p:cNvPr id="2439" name="Shape 2439"/>
          <p:cNvSpPr/>
          <p:nvPr/>
        </p:nvSpPr>
        <p:spPr>
          <a:xfrm>
            <a:off x="2972711" y="28132"/>
            <a:ext cx="7059378" cy="99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rPr sz="2800"/>
              <a:t>Sommaire</a:t>
            </a:r>
          </a:p>
        </p:txBody>
      </p:sp>
      <p:sp>
        <p:nvSpPr>
          <p:cNvPr id="2440" name="Shape 24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30</a:t>
            </a:fld>
            <a:endParaRPr sz="1600"/>
          </a:p>
        </p:txBody>
      </p:sp>
      <p:sp>
        <p:nvSpPr>
          <p:cNvPr id="2441" name="Shape 2441"/>
          <p:cNvSpPr/>
          <p:nvPr/>
        </p:nvSpPr>
        <p:spPr>
          <a:xfrm>
            <a:off x="2562052" y="2324040"/>
            <a:ext cx="6766228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/>
              <a:t>Cadre</a:t>
            </a:r>
            <a:br>
              <a:rPr sz="2400"/>
            </a:br>
            <a:r>
              <a:rPr sz="2000"/>
              <a:t>- Les réacteurs nucléaires</a:t>
            </a:r>
            <a:br>
              <a:rPr sz="2000"/>
            </a:br>
            <a:r>
              <a:rPr sz="2000"/>
              <a:t>- Objectifs de ce travail</a:t>
            </a:r>
            <a:br>
              <a:rPr sz="2000"/>
            </a:br>
            <a:endParaRPr sz="20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/>
              <a:t>Elements de physique</a:t>
            </a:r>
            <a:r>
              <a:rPr sz="2000"/>
              <a:t/>
            </a:r>
            <a:br>
              <a:rPr sz="2000"/>
            </a:br>
            <a:r>
              <a:rPr sz="2000"/>
              <a:t>- thermohydraulique</a:t>
            </a:r>
            <a:br>
              <a:rPr sz="2000"/>
            </a:br>
            <a:r>
              <a:rPr sz="2000"/>
              <a:t>- neutronique</a:t>
            </a:r>
            <a:br>
              <a:rPr sz="2000"/>
            </a:br>
            <a:endParaRPr sz="20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/>
              <a:t>Considérations neutroniques</a:t>
            </a:r>
            <a:r>
              <a:rPr sz="2000"/>
              <a:t/>
            </a:r>
            <a:br>
              <a:rPr sz="2000"/>
            </a:br>
            <a:r>
              <a:rPr sz="2000"/>
              <a:t>- Décomposition du flux neutronique</a:t>
            </a:r>
            <a:br>
              <a:rPr sz="2000"/>
            </a:br>
            <a:r>
              <a:rPr sz="2000"/>
              <a:t>- Approche Transient Fission Matrix</a:t>
            </a:r>
            <a:r>
              <a:rPr sz="2400"/>
              <a:t> </a:t>
            </a:r>
            <a:r>
              <a:rPr sz="2000"/>
              <a:t/>
            </a:r>
            <a:br>
              <a:rPr sz="2000"/>
            </a:br>
            <a:r>
              <a:rPr sz="2000"/>
              <a:t>- Validation : experience Flattop</a:t>
            </a:r>
          </a:p>
          <a:p>
            <a:pPr algn="l">
              <a:defRPr sz="2700" cap="small">
                <a:solidFill>
                  <a:srgbClr val="000000"/>
                </a:solidFill>
              </a:defRPr>
            </a:pPr>
            <a:endParaRPr sz="2000"/>
          </a:p>
          <a:p>
            <a:pPr marL="477078" indent="-477078" algn="l">
              <a:buSzPct val="100000"/>
              <a:buAutoNum type="romanUcPeriod" startAt="4"/>
              <a:defRPr sz="2700" cap="small">
                <a:solidFill>
                  <a:srgbClr val="000000"/>
                </a:solidFill>
              </a:defRPr>
            </a:pPr>
            <a:r>
              <a:rPr sz="2400"/>
              <a:t>Application au couplage - MSFR</a:t>
            </a:r>
            <a:r>
              <a:rPr sz="2000"/>
              <a:t/>
            </a:r>
            <a:br>
              <a:rPr sz="2000"/>
            </a:br>
            <a:r>
              <a:rPr sz="2000"/>
              <a:t>- Interpolation des matrices de fission</a:t>
            </a:r>
            <a:br>
              <a:rPr sz="2000"/>
            </a:br>
            <a:r>
              <a:rPr sz="2000"/>
              <a:t>- Strategie générale du couplage</a:t>
            </a:r>
            <a:br>
              <a:rPr sz="2000"/>
            </a:br>
            <a:r>
              <a:rPr sz="2000"/>
              <a:t>- Etude de transitoires du MSFR</a:t>
            </a:r>
          </a:p>
        </p:txBody>
      </p:sp>
      <p:sp>
        <p:nvSpPr>
          <p:cNvPr id="2442" name="Shape 2442"/>
          <p:cNvSpPr/>
          <p:nvPr/>
        </p:nvSpPr>
        <p:spPr>
          <a:xfrm rot="20315859">
            <a:off x="9283886" y="24431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5A5F5E"/>
                </a:solidFill>
              </a:defRPr>
            </a:lvl1pPr>
          </a:lstStyle>
          <a:p>
            <a:r>
              <a:rPr sz="2000"/>
              <a:t>Introduction</a:t>
            </a:r>
          </a:p>
        </p:txBody>
      </p:sp>
      <p:sp>
        <p:nvSpPr>
          <p:cNvPr id="2443" name="Shape 2443"/>
          <p:cNvSpPr/>
          <p:nvPr/>
        </p:nvSpPr>
        <p:spPr>
          <a:xfrm rot="20315859">
            <a:off x="9108031" y="4840917"/>
            <a:ext cx="277530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/>
              <a:t>Développement de modèles neutroniques</a:t>
            </a:r>
          </a:p>
        </p:txBody>
      </p:sp>
      <p:sp>
        <p:nvSpPr>
          <p:cNvPr id="2444" name="Shape 2444"/>
          <p:cNvSpPr/>
          <p:nvPr/>
        </p:nvSpPr>
        <p:spPr>
          <a:xfrm rot="20315859">
            <a:off x="9246006" y="6692751"/>
            <a:ext cx="277530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000000"/>
                </a:solidFill>
              </a:defRPr>
            </a:lvl1pPr>
          </a:lstStyle>
          <a:p>
            <a:pPr>
              <a:defRPr sz="2700"/>
            </a:pPr>
            <a:r>
              <a:rPr sz="2000"/>
              <a:t>Application dans le cadre de couplage à la thermohydraulique</a:t>
            </a:r>
          </a:p>
        </p:txBody>
      </p:sp>
      <p:sp>
        <p:nvSpPr>
          <p:cNvPr id="2445" name="Shape 2445"/>
          <p:cNvSpPr/>
          <p:nvPr/>
        </p:nvSpPr>
        <p:spPr>
          <a:xfrm rot="20315859">
            <a:off x="9283886" y="37660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/>
              <a:t>Boîte à outils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Shape 2447"/>
          <p:cNvSpPr/>
          <p:nvPr/>
        </p:nvSpPr>
        <p:spPr>
          <a:xfrm>
            <a:off x="8233895" y="6096801"/>
            <a:ext cx="1338827" cy="82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53" h="19523" extrusionOk="0">
                <a:moveTo>
                  <a:pt x="20408" y="9834"/>
                </a:moveTo>
                <a:cubicBezTo>
                  <a:pt x="19898" y="6868"/>
                  <a:pt x="18107" y="5085"/>
                  <a:pt x="16453" y="3392"/>
                </a:cubicBezTo>
                <a:cubicBezTo>
                  <a:pt x="13831" y="708"/>
                  <a:pt x="10649" y="-1655"/>
                  <a:pt x="8551" y="1529"/>
                </a:cubicBezTo>
                <a:cubicBezTo>
                  <a:pt x="7975" y="2403"/>
                  <a:pt x="7664" y="3614"/>
                  <a:pt x="7046" y="4422"/>
                </a:cubicBezTo>
                <a:cubicBezTo>
                  <a:pt x="5277" y="6739"/>
                  <a:pt x="2111" y="4542"/>
                  <a:pt x="564" y="7296"/>
                </a:cubicBezTo>
                <a:cubicBezTo>
                  <a:pt x="-663" y="9480"/>
                  <a:pt x="217" y="12743"/>
                  <a:pt x="2201" y="14341"/>
                </a:cubicBezTo>
                <a:cubicBezTo>
                  <a:pt x="3972" y="15766"/>
                  <a:pt x="6115" y="15520"/>
                  <a:pt x="8024" y="16401"/>
                </a:cubicBezTo>
                <a:cubicBezTo>
                  <a:pt x="9566" y="17113"/>
                  <a:pt x="10890" y="18498"/>
                  <a:pt x="12393" y="19124"/>
                </a:cubicBezTo>
                <a:cubicBezTo>
                  <a:pt x="14364" y="19945"/>
                  <a:pt x="16426" y="19488"/>
                  <a:pt x="18118" y="17855"/>
                </a:cubicBezTo>
                <a:cubicBezTo>
                  <a:pt x="19988" y="16052"/>
                  <a:pt x="20937" y="12916"/>
                  <a:pt x="20408" y="9834"/>
                </a:cubicBezTo>
                <a:close/>
              </a:path>
            </a:pathLst>
          </a:custGeom>
          <a:solidFill>
            <a:srgbClr val="5D8ED6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48" name="Shape 2448"/>
          <p:cNvSpPr/>
          <p:nvPr/>
        </p:nvSpPr>
        <p:spPr>
          <a:xfrm>
            <a:off x="5422709" y="6266703"/>
            <a:ext cx="1758816" cy="498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49" h="15460" extrusionOk="0">
                <a:moveTo>
                  <a:pt x="19694" y="12905"/>
                </a:moveTo>
                <a:cubicBezTo>
                  <a:pt x="20884" y="10465"/>
                  <a:pt x="21110" y="6642"/>
                  <a:pt x="20152" y="3837"/>
                </a:cubicBezTo>
                <a:cubicBezTo>
                  <a:pt x="18068" y="-2264"/>
                  <a:pt x="13953" y="2099"/>
                  <a:pt x="10471" y="1832"/>
                </a:cubicBezTo>
                <a:cubicBezTo>
                  <a:pt x="6508" y="1528"/>
                  <a:pt x="1671" y="-3390"/>
                  <a:pt x="210" y="4280"/>
                </a:cubicBezTo>
                <a:cubicBezTo>
                  <a:pt x="-490" y="7952"/>
                  <a:pt x="631" y="11980"/>
                  <a:pt x="2491" y="13500"/>
                </a:cubicBezTo>
                <a:cubicBezTo>
                  <a:pt x="4756" y="15349"/>
                  <a:pt x="7229" y="13221"/>
                  <a:pt x="9641" y="13394"/>
                </a:cubicBezTo>
                <a:cubicBezTo>
                  <a:pt x="13186" y="13649"/>
                  <a:pt x="17107" y="18210"/>
                  <a:pt x="19694" y="12905"/>
                </a:cubicBezTo>
                <a:close/>
              </a:path>
            </a:pathLst>
          </a:custGeom>
          <a:solidFill>
            <a:srgbClr val="5D8ED6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49" name="Shape 2449"/>
          <p:cNvSpPr/>
          <p:nvPr/>
        </p:nvSpPr>
        <p:spPr>
          <a:xfrm>
            <a:off x="4601802" y="2376256"/>
            <a:ext cx="266419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cap="small">
                <a:solidFill>
                  <a:srgbClr val="000000"/>
                </a:solidFill>
              </a:defRPr>
            </a:lvl1pPr>
          </a:lstStyle>
          <a:p>
            <a:r>
              <a:rPr sz="2400"/>
              <a:t>One more thing…</a:t>
            </a:r>
          </a:p>
        </p:txBody>
      </p:sp>
      <p:sp>
        <p:nvSpPr>
          <p:cNvPr id="2451" name="Shape 24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31</a:t>
            </a:fld>
            <a:endParaRPr sz="1600"/>
          </a:p>
        </p:txBody>
      </p:sp>
      <p:pic>
        <p:nvPicPr>
          <p:cNvPr id="2452" name="Image 245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42">
            <a:off x="5862427" y="6925862"/>
            <a:ext cx="407428" cy="123501"/>
          </a:xfrm>
          <a:prstGeom prst="rect">
            <a:avLst/>
          </a:prstGeom>
        </p:spPr>
      </p:pic>
      <p:pic>
        <p:nvPicPr>
          <p:cNvPr id="2454" name="Image 245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42">
            <a:off x="7342076" y="5959355"/>
            <a:ext cx="444621" cy="123501"/>
          </a:xfrm>
          <a:prstGeom prst="rect">
            <a:avLst/>
          </a:prstGeom>
        </p:spPr>
      </p:pic>
      <p:sp>
        <p:nvSpPr>
          <p:cNvPr id="2456" name="Shape 2456"/>
          <p:cNvSpPr/>
          <p:nvPr/>
        </p:nvSpPr>
        <p:spPr>
          <a:xfrm>
            <a:off x="6856452" y="5163065"/>
            <a:ext cx="141586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232323"/>
                </a:solidFill>
              </a:defRPr>
            </a:lvl1pPr>
          </a:lstStyle>
          <a:p>
            <a:r>
              <a:rPr sz="1600"/>
              <a:t>variation avec la densité </a:t>
            </a:r>
          </a:p>
        </p:txBody>
      </p:sp>
      <p:sp>
        <p:nvSpPr>
          <p:cNvPr id="2457" name="Shape 2457"/>
          <p:cNvSpPr/>
          <p:nvPr/>
        </p:nvSpPr>
        <p:spPr>
          <a:xfrm>
            <a:off x="8628503" y="5175976"/>
            <a:ext cx="250841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232323"/>
                </a:solidFill>
              </a:defRPr>
            </a:lvl1pPr>
          </a:lstStyle>
          <a:p>
            <a:r>
              <a:rPr sz="1600"/>
              <a:t>variation avec le Doppler (sections efficaces)</a:t>
            </a:r>
          </a:p>
        </p:txBody>
      </p:sp>
      <p:pic>
        <p:nvPicPr>
          <p:cNvPr id="2458" name="Image 245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42">
            <a:off x="9660401" y="5972266"/>
            <a:ext cx="444621" cy="123501"/>
          </a:xfrm>
          <a:prstGeom prst="rect">
            <a:avLst/>
          </a:prstGeom>
        </p:spPr>
      </p:pic>
      <p:pic>
        <p:nvPicPr>
          <p:cNvPr id="2460" name="Image 245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42">
            <a:off x="8712060" y="6999501"/>
            <a:ext cx="303131" cy="123502"/>
          </a:xfrm>
          <a:prstGeom prst="rect">
            <a:avLst/>
          </a:prstGeom>
        </p:spPr>
      </p:pic>
      <p:sp>
        <p:nvSpPr>
          <p:cNvPr id="2463" name="Shape 2463"/>
          <p:cNvSpPr/>
          <p:nvPr/>
        </p:nvSpPr>
        <p:spPr>
          <a:xfrm>
            <a:off x="1591191" y="3796197"/>
            <a:ext cx="982320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232323"/>
                </a:solidFill>
              </a:defRPr>
            </a:pPr>
            <a:r>
              <a:rPr sz="1800"/>
              <a:t>Durant un calcul couplé, la distribution de température du combustible est amenée à évoluer …</a:t>
            </a:r>
          </a:p>
          <a:p>
            <a:pPr>
              <a:lnSpc>
                <a:spcPct val="150000"/>
              </a:lnSpc>
              <a:defRPr sz="2000">
                <a:solidFill>
                  <a:srgbClr val="232323"/>
                </a:solidFill>
              </a:defRPr>
            </a:pPr>
            <a:r>
              <a:rPr sz="1800" i="1"/>
              <a:t>Comment prendre en compte ce phénomène </a:t>
            </a:r>
            <a:r>
              <a:rPr sz="1800" i="1">
                <a:solidFill>
                  <a:srgbClr val="3440FF"/>
                </a:solidFill>
              </a:rPr>
              <a:t>tout en évitant de recalculer les matrices</a:t>
            </a:r>
            <a:r>
              <a:rPr sz="1800" i="1"/>
              <a:t> ?</a:t>
            </a:r>
          </a:p>
        </p:txBody>
      </p:sp>
      <p:sp>
        <p:nvSpPr>
          <p:cNvPr id="2464" name="Shape 2464"/>
          <p:cNvSpPr/>
          <p:nvPr/>
        </p:nvSpPr>
        <p:spPr>
          <a:xfrm>
            <a:off x="3814594" y="8024971"/>
            <a:ext cx="517449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i="1">
                <a:solidFill>
                  <a:srgbClr val="232323"/>
                </a:solidFill>
              </a:defRPr>
            </a:pPr>
            <a:r>
              <a:rPr sz="1800"/>
              <a:t>Quelle température d’interpolation </a:t>
            </a:r>
            <a:r>
              <a:rPr sz="2000" b="1">
                <a:solidFill>
                  <a:srgbClr val="5A5F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sz="2000" b="1" baseline="-5999">
                <a:solidFill>
                  <a:srgbClr val="5A5F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</a:t>
            </a:r>
            <a:r>
              <a:rPr sz="1800" b="1" baseline="-5999">
                <a:solidFill>
                  <a:srgbClr val="5A5F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1800"/>
              <a:t>utiliser ?</a:t>
            </a:r>
          </a:p>
        </p:txBody>
      </p:sp>
      <p:sp>
        <p:nvSpPr>
          <p:cNvPr id="2465" name="Shape 2465"/>
          <p:cNvSpPr/>
          <p:nvPr/>
        </p:nvSpPr>
        <p:spPr>
          <a:xfrm>
            <a:off x="5233542" y="2999074"/>
            <a:ext cx="548387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cap="small">
                <a:solidFill>
                  <a:srgbClr val="000000"/>
                </a:solidFill>
              </a:defRPr>
            </a:lvl1pPr>
          </a:lstStyle>
          <a:p>
            <a:r>
              <a:rPr sz="2400"/>
              <a:t>Et pour des calculs de transitoire ?</a:t>
            </a:r>
          </a:p>
        </p:txBody>
      </p:sp>
      <p:sp>
        <p:nvSpPr>
          <p:cNvPr id="2466" name="Shape 2466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Interpolation des matrices de fission</a:t>
            </a:r>
          </a:p>
        </p:txBody>
      </p:sp>
      <p:pic>
        <p:nvPicPr>
          <p:cNvPr id="2467" name="Image 246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469" name="Shape 2469"/>
          <p:cNvSpPr/>
          <p:nvPr/>
        </p:nvSpPr>
        <p:spPr>
          <a:xfrm>
            <a:off x="5093119" y="7079868"/>
            <a:ext cx="194604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232323"/>
                </a:solidFill>
              </a:defRPr>
            </a:lvl1pPr>
          </a:lstStyle>
          <a:p>
            <a:r>
              <a:rPr sz="1600"/>
              <a:t>dépendance linéaire</a:t>
            </a:r>
          </a:p>
        </p:txBody>
      </p:sp>
      <p:sp>
        <p:nvSpPr>
          <p:cNvPr id="2470" name="Shape 2470"/>
          <p:cNvSpPr/>
          <p:nvPr/>
        </p:nvSpPr>
        <p:spPr>
          <a:xfrm>
            <a:off x="7654268" y="7204617"/>
            <a:ext cx="249808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232323"/>
                </a:solidFill>
              </a:defRPr>
            </a:lvl1pPr>
          </a:lstStyle>
          <a:p>
            <a:r>
              <a:rPr sz="1600"/>
              <a:t>dépendance logarithmique</a:t>
            </a:r>
          </a:p>
        </p:txBody>
      </p:sp>
      <p:pic>
        <p:nvPicPr>
          <p:cNvPr id="2471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05478" y="6161518"/>
            <a:ext cx="7235562" cy="6716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4" name="Group 2474"/>
          <p:cNvGrpSpPr/>
          <p:nvPr/>
        </p:nvGrpSpPr>
        <p:grpSpPr>
          <a:xfrm>
            <a:off x="70688" y="1378103"/>
            <a:ext cx="4352581" cy="2553212"/>
            <a:chOff x="0" y="0"/>
            <a:chExt cx="4352579" cy="2553211"/>
          </a:xfrm>
        </p:grpSpPr>
        <p:pic>
          <p:nvPicPr>
            <p:cNvPr id="2472" name="mix2_2_alpha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95187"/>
            <a:stretch>
              <a:fillRect/>
            </a:stretch>
          </p:blipFill>
          <p:spPr>
            <a:xfrm>
              <a:off x="3958236" y="23055"/>
              <a:ext cx="394344" cy="2530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3" name="new4_alpha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r="20792"/>
            <a:stretch>
              <a:fillRect/>
            </a:stretch>
          </p:blipFill>
          <p:spPr>
            <a:xfrm>
              <a:off x="0" y="0"/>
              <a:ext cx="3862681" cy="2462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75" name="Shape 2475"/>
          <p:cNvSpPr/>
          <p:nvPr/>
        </p:nvSpPr>
        <p:spPr>
          <a:xfrm>
            <a:off x="1559657" y="5706889"/>
            <a:ext cx="3307700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Interpolation de matrices :</a:t>
            </a:r>
          </a:p>
        </p:txBody>
      </p:sp>
      <p:grpSp>
        <p:nvGrpSpPr>
          <p:cNvPr id="2478" name="Group 2478"/>
          <p:cNvGrpSpPr/>
          <p:nvPr/>
        </p:nvGrpSpPr>
        <p:grpSpPr>
          <a:xfrm>
            <a:off x="882542" y="1234192"/>
            <a:ext cx="2169484" cy="533402"/>
            <a:chOff x="-1" y="0"/>
            <a:chExt cx="2169483" cy="533401"/>
          </a:xfrm>
        </p:grpSpPr>
        <p:sp>
          <p:nvSpPr>
            <p:cNvPr id="2477" name="Shape 2477"/>
            <p:cNvSpPr/>
            <p:nvPr/>
          </p:nvSpPr>
          <p:spPr>
            <a:xfrm>
              <a:off x="38100" y="23416"/>
              <a:ext cx="2093282" cy="410368"/>
            </a:xfrm>
            <a:prstGeom prst="rect">
              <a:avLst/>
            </a:prstGeom>
            <a:solidFill>
              <a:srgbClr val="DADCE0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100" cap="small">
                  <a:solidFill>
                    <a:srgbClr val="232323"/>
                  </a:solidFill>
                </a:defRPr>
              </a:lvl1pPr>
            </a:lstStyle>
            <a:p>
              <a:r>
                <a:rPr sz="2000"/>
                <a:t>Initial / Final</a:t>
              </a:r>
            </a:p>
          </p:txBody>
        </p:sp>
        <p:pic>
          <p:nvPicPr>
            <p:cNvPr id="2476" name="Image 2475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2169483" cy="533401"/>
            </a:xfrm>
            <a:prstGeom prst="rect">
              <a:avLst/>
            </a:prstGeom>
            <a:effectLst/>
          </p:spPr>
        </p:pic>
      </p:grpSp>
      <p:grpSp>
        <p:nvGrpSpPr>
          <p:cNvPr id="2481" name="Group 2481"/>
          <p:cNvGrpSpPr/>
          <p:nvPr/>
        </p:nvGrpSpPr>
        <p:grpSpPr>
          <a:xfrm>
            <a:off x="2563875" y="2978449"/>
            <a:ext cx="265089" cy="356208"/>
            <a:chOff x="0" y="0"/>
            <a:chExt cx="265087" cy="356207"/>
          </a:xfrm>
        </p:grpSpPr>
        <p:sp>
          <p:nvSpPr>
            <p:cNvPr id="2479" name="Shape 2479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480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0150" y="121312"/>
              <a:ext cx="64787" cy="145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84" name="Group 2484"/>
          <p:cNvGrpSpPr/>
          <p:nvPr/>
        </p:nvGrpSpPr>
        <p:grpSpPr>
          <a:xfrm>
            <a:off x="1966605" y="2135584"/>
            <a:ext cx="265088" cy="356208"/>
            <a:chOff x="0" y="0"/>
            <a:chExt cx="265087" cy="356207"/>
          </a:xfrm>
        </p:grpSpPr>
        <p:sp>
          <p:nvSpPr>
            <p:cNvPr id="2482" name="Shape 2482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483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3954" y="89127"/>
              <a:ext cx="97179" cy="194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85" name="Image 2484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2029017" y="2453007"/>
            <a:ext cx="633042" cy="510349"/>
          </a:xfrm>
          <a:prstGeom prst="rect">
            <a:avLst/>
          </a:prstGeom>
        </p:spPr>
      </p:pic>
      <p:sp>
        <p:nvSpPr>
          <p:cNvPr id="2487" name="Shape 2487"/>
          <p:cNvSpPr/>
          <p:nvPr/>
        </p:nvSpPr>
        <p:spPr>
          <a:xfrm>
            <a:off x="4049219" y="1689508"/>
            <a:ext cx="177934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 cap="small">
                <a:solidFill>
                  <a:srgbClr val="000000"/>
                </a:solidFill>
              </a:defRPr>
            </a:lvl1pPr>
          </a:lstStyle>
          <a:p>
            <a:r>
              <a:rPr sz="1200"/>
              <a:t>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9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b="24557"/>
          <a:stretch>
            <a:fillRect/>
          </a:stretch>
        </p:blipFill>
        <p:spPr>
          <a:xfrm>
            <a:off x="1228674" y="8206031"/>
            <a:ext cx="7272326" cy="980259"/>
          </a:xfrm>
          <a:prstGeom prst="rect">
            <a:avLst/>
          </a:prstGeom>
          <a:ln w="12700">
            <a:miter lim="400000"/>
          </a:ln>
        </p:spPr>
      </p:pic>
      <p:sp>
        <p:nvSpPr>
          <p:cNvPr id="2490" name="Shape 2490"/>
          <p:cNvSpPr/>
          <p:nvPr/>
        </p:nvSpPr>
        <p:spPr>
          <a:xfrm>
            <a:off x="7441738" y="1553856"/>
            <a:ext cx="701614" cy="292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30" h="19927" extrusionOk="0">
                <a:moveTo>
                  <a:pt x="19236" y="13833"/>
                </a:moveTo>
                <a:cubicBezTo>
                  <a:pt x="20260" y="9837"/>
                  <a:pt x="20860" y="5328"/>
                  <a:pt x="18440" y="2497"/>
                </a:cubicBezTo>
                <a:cubicBezTo>
                  <a:pt x="16058" y="-289"/>
                  <a:pt x="12398" y="683"/>
                  <a:pt x="9112" y="390"/>
                </a:cubicBezTo>
                <a:cubicBezTo>
                  <a:pt x="6199" y="130"/>
                  <a:pt x="2949" y="-834"/>
                  <a:pt x="1154" y="1770"/>
                </a:cubicBezTo>
                <a:cubicBezTo>
                  <a:pt x="-174" y="3695"/>
                  <a:pt x="274" y="6359"/>
                  <a:pt x="224" y="8880"/>
                </a:cubicBezTo>
                <a:cubicBezTo>
                  <a:pt x="153" y="12460"/>
                  <a:pt x="-740" y="16541"/>
                  <a:pt x="1624" y="18702"/>
                </a:cubicBezTo>
                <a:cubicBezTo>
                  <a:pt x="3883" y="20766"/>
                  <a:pt x="6633" y="19017"/>
                  <a:pt x="9332" y="19066"/>
                </a:cubicBezTo>
                <a:cubicBezTo>
                  <a:pt x="11525" y="19105"/>
                  <a:pt x="13958" y="20701"/>
                  <a:pt x="16153" y="19448"/>
                </a:cubicBezTo>
                <a:cubicBezTo>
                  <a:pt x="17915" y="18443"/>
                  <a:pt x="18660" y="16083"/>
                  <a:pt x="19236" y="13833"/>
                </a:cubicBezTo>
                <a:close/>
              </a:path>
            </a:pathLst>
          </a:custGeom>
          <a:solidFill>
            <a:srgbClr val="4BA90B">
              <a:alpha val="2620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BA90B"/>
                </a:solidFill>
              </a:defRPr>
            </a:pPr>
            <a:endParaRPr sz="3200"/>
          </a:p>
        </p:txBody>
      </p:sp>
      <p:sp>
        <p:nvSpPr>
          <p:cNvPr id="2491" name="Shape 2491"/>
          <p:cNvSpPr/>
          <p:nvPr/>
        </p:nvSpPr>
        <p:spPr>
          <a:xfrm>
            <a:off x="10002057" y="1557266"/>
            <a:ext cx="701614" cy="292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30" h="19927" extrusionOk="0">
                <a:moveTo>
                  <a:pt x="19236" y="13833"/>
                </a:moveTo>
                <a:cubicBezTo>
                  <a:pt x="20260" y="9837"/>
                  <a:pt x="20860" y="5328"/>
                  <a:pt x="18440" y="2497"/>
                </a:cubicBezTo>
                <a:cubicBezTo>
                  <a:pt x="16058" y="-289"/>
                  <a:pt x="12398" y="683"/>
                  <a:pt x="9112" y="390"/>
                </a:cubicBezTo>
                <a:cubicBezTo>
                  <a:pt x="6199" y="130"/>
                  <a:pt x="2949" y="-834"/>
                  <a:pt x="1154" y="1770"/>
                </a:cubicBezTo>
                <a:cubicBezTo>
                  <a:pt x="-174" y="3695"/>
                  <a:pt x="274" y="6359"/>
                  <a:pt x="224" y="8880"/>
                </a:cubicBezTo>
                <a:cubicBezTo>
                  <a:pt x="153" y="12460"/>
                  <a:pt x="-740" y="16541"/>
                  <a:pt x="1624" y="18702"/>
                </a:cubicBezTo>
                <a:cubicBezTo>
                  <a:pt x="3883" y="20766"/>
                  <a:pt x="6633" y="19017"/>
                  <a:pt x="9332" y="19066"/>
                </a:cubicBezTo>
                <a:cubicBezTo>
                  <a:pt x="11525" y="19105"/>
                  <a:pt x="13958" y="20701"/>
                  <a:pt x="16153" y="19448"/>
                </a:cubicBezTo>
                <a:cubicBezTo>
                  <a:pt x="17915" y="18443"/>
                  <a:pt x="18660" y="16083"/>
                  <a:pt x="19236" y="13833"/>
                </a:cubicBezTo>
                <a:close/>
              </a:path>
            </a:pathLst>
          </a:custGeom>
          <a:solidFill>
            <a:srgbClr val="E79900">
              <a:alpha val="2620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BA90B"/>
                </a:solidFill>
              </a:defRPr>
            </a:pPr>
            <a:endParaRPr sz="3200"/>
          </a:p>
        </p:txBody>
      </p:sp>
      <p:sp>
        <p:nvSpPr>
          <p:cNvPr id="2492" name="Shape 2492"/>
          <p:cNvSpPr/>
          <p:nvPr/>
        </p:nvSpPr>
        <p:spPr>
          <a:xfrm>
            <a:off x="4262741" y="8179816"/>
            <a:ext cx="4361468" cy="991811"/>
          </a:xfrm>
          <a:prstGeom prst="rect">
            <a:avLst/>
          </a:prstGeom>
          <a:solidFill>
            <a:srgbClr val="F2F3F5">
              <a:alpha val="8895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93" name="Shape 2493"/>
          <p:cNvSpPr/>
          <p:nvPr/>
        </p:nvSpPr>
        <p:spPr>
          <a:xfrm>
            <a:off x="5624899" y="8169281"/>
            <a:ext cx="3023659" cy="991811"/>
          </a:xfrm>
          <a:prstGeom prst="rect">
            <a:avLst/>
          </a:prstGeom>
          <a:solidFill>
            <a:srgbClr val="F2F3F5">
              <a:alpha val="8895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94" name="Shape 2494"/>
          <p:cNvSpPr/>
          <p:nvPr/>
        </p:nvSpPr>
        <p:spPr>
          <a:xfrm>
            <a:off x="7019075" y="8143861"/>
            <a:ext cx="1628496" cy="1042652"/>
          </a:xfrm>
          <a:prstGeom prst="rect">
            <a:avLst/>
          </a:prstGeom>
          <a:solidFill>
            <a:srgbClr val="F2F3F5">
              <a:alpha val="8895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95" name="Shape 2495"/>
          <p:cNvSpPr/>
          <p:nvPr/>
        </p:nvSpPr>
        <p:spPr>
          <a:xfrm>
            <a:off x="2148257" y="826328"/>
            <a:ext cx="8727133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Cas d’étude : réacteur 1D de 200 cm avec le sel combustible du MSFR</a:t>
            </a:r>
          </a:p>
        </p:txBody>
      </p:sp>
      <p:sp>
        <p:nvSpPr>
          <p:cNvPr id="2496" name="Shape 2496"/>
          <p:cNvSpPr/>
          <p:nvPr/>
        </p:nvSpPr>
        <p:spPr>
          <a:xfrm>
            <a:off x="5231495" y="-834069"/>
            <a:ext cx="565288" cy="353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96" h="20157" extrusionOk="0">
                <a:moveTo>
                  <a:pt x="7505" y="246"/>
                </a:moveTo>
                <a:cubicBezTo>
                  <a:pt x="4678" y="749"/>
                  <a:pt x="1603" y="1654"/>
                  <a:pt x="454" y="5780"/>
                </a:cubicBezTo>
                <a:cubicBezTo>
                  <a:pt x="-1668" y="13400"/>
                  <a:pt x="3957" y="20801"/>
                  <a:pt x="10907" y="20112"/>
                </a:cubicBezTo>
                <a:cubicBezTo>
                  <a:pt x="15459" y="19660"/>
                  <a:pt x="19932" y="16079"/>
                  <a:pt x="19793" y="9442"/>
                </a:cubicBezTo>
                <a:cubicBezTo>
                  <a:pt x="19623" y="1337"/>
                  <a:pt x="13374" y="-799"/>
                  <a:pt x="7505" y="246"/>
                </a:cubicBezTo>
                <a:close/>
              </a:path>
            </a:pathLst>
          </a:custGeom>
          <a:solidFill>
            <a:srgbClr val="5D8ED6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97" name="Shape 2497"/>
          <p:cNvSpPr/>
          <p:nvPr/>
        </p:nvSpPr>
        <p:spPr>
          <a:xfrm>
            <a:off x="7759938" y="-968815"/>
            <a:ext cx="585176" cy="283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61" h="20529" extrusionOk="0">
                <a:moveTo>
                  <a:pt x="7216" y="6"/>
                </a:moveTo>
                <a:cubicBezTo>
                  <a:pt x="4429" y="86"/>
                  <a:pt x="1252" y="26"/>
                  <a:pt x="275" y="5600"/>
                </a:cubicBezTo>
                <a:cubicBezTo>
                  <a:pt x="-1332" y="14769"/>
                  <a:pt x="4362" y="19481"/>
                  <a:pt x="10218" y="20260"/>
                </a:cubicBezTo>
                <a:cubicBezTo>
                  <a:pt x="13603" y="20710"/>
                  <a:pt x="17486" y="21415"/>
                  <a:pt x="18591" y="14706"/>
                </a:cubicBezTo>
                <a:cubicBezTo>
                  <a:pt x="20268" y="4525"/>
                  <a:pt x="13848" y="-185"/>
                  <a:pt x="7216" y="6"/>
                </a:cubicBezTo>
                <a:close/>
              </a:path>
            </a:pathLst>
          </a:custGeom>
          <a:solidFill>
            <a:srgbClr val="5D8ED6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pic>
        <p:nvPicPr>
          <p:cNvPr id="249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5070" y="-934107"/>
            <a:ext cx="5676993" cy="526979"/>
          </a:xfrm>
          <a:prstGeom prst="rect">
            <a:avLst/>
          </a:prstGeom>
          <a:ln w="12700">
            <a:miter lim="400000"/>
          </a:ln>
        </p:spPr>
      </p:pic>
      <p:sp>
        <p:nvSpPr>
          <p:cNvPr id="2499" name="Shape 24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32</a:t>
            </a:fld>
            <a:endParaRPr sz="1600"/>
          </a:p>
        </p:txBody>
      </p:sp>
      <p:pic>
        <p:nvPicPr>
          <p:cNvPr id="2500" name="31_cadre_alpha.png"/>
          <p:cNvPicPr>
            <a:picLocks noChangeAspect="1"/>
          </p:cNvPicPr>
          <p:nvPr/>
        </p:nvPicPr>
        <p:blipFill>
          <a:blip r:embed="rId4">
            <a:extLst/>
          </a:blip>
          <a:srcRect l="6543" t="7178" b="16661"/>
          <a:stretch>
            <a:fillRect/>
          </a:stretch>
        </p:blipFill>
        <p:spPr>
          <a:xfrm>
            <a:off x="6083261" y="2237006"/>
            <a:ext cx="4414348" cy="2651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1" name="30_cadre_alpha.png"/>
          <p:cNvPicPr>
            <a:picLocks noChangeAspect="1"/>
          </p:cNvPicPr>
          <p:nvPr/>
        </p:nvPicPr>
        <p:blipFill>
          <a:blip r:embed="rId5">
            <a:extLst/>
          </a:blip>
          <a:srcRect l="7074" t="7027" b="16453"/>
          <a:stretch>
            <a:fillRect/>
          </a:stretch>
        </p:blipFill>
        <p:spPr>
          <a:xfrm>
            <a:off x="1468425" y="2229028"/>
            <a:ext cx="4383487" cy="2660078"/>
          </a:xfrm>
          <a:prstGeom prst="rect">
            <a:avLst/>
          </a:prstGeom>
          <a:ln w="12700">
            <a:miter lim="400000"/>
          </a:ln>
        </p:spPr>
      </p:pic>
      <p:sp>
        <p:nvSpPr>
          <p:cNvPr id="2502" name="Shape 2502"/>
          <p:cNvSpPr/>
          <p:nvPr/>
        </p:nvSpPr>
        <p:spPr>
          <a:xfrm flipV="1">
            <a:off x="4083636" y="2342714"/>
            <a:ext cx="2617312" cy="505109"/>
          </a:xfrm>
          <a:prstGeom prst="line">
            <a:avLst/>
          </a:prstGeom>
          <a:ln w="25400">
            <a:solidFill>
              <a:srgbClr val="AA5EFE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03" name="Shape 2503"/>
          <p:cNvSpPr/>
          <p:nvPr/>
        </p:nvSpPr>
        <p:spPr>
          <a:xfrm>
            <a:off x="4083635" y="3168026"/>
            <a:ext cx="2602655" cy="1442447"/>
          </a:xfrm>
          <a:prstGeom prst="line">
            <a:avLst/>
          </a:prstGeom>
          <a:ln w="25400">
            <a:solidFill>
              <a:srgbClr val="AA5EFE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04" name="Shape 2504"/>
          <p:cNvSpPr/>
          <p:nvPr/>
        </p:nvSpPr>
        <p:spPr>
          <a:xfrm rot="16200000">
            <a:off x="-353211" y="3056231"/>
            <a:ext cx="2805696" cy="100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400"/>
              <a:t>propagation des sources (1</a:t>
            </a:r>
            <a:r>
              <a:rPr sz="1400" baseline="31999"/>
              <a:t>ère</a:t>
            </a:r>
            <a:r>
              <a:rPr sz="1400"/>
              <a:t> génération)</a:t>
            </a:r>
          </a:p>
        </p:txBody>
      </p:sp>
      <p:pic>
        <p:nvPicPr>
          <p:cNvPr id="2505" name="32.png"/>
          <p:cNvPicPr>
            <a:picLocks noChangeAspect="1"/>
          </p:cNvPicPr>
          <p:nvPr/>
        </p:nvPicPr>
        <p:blipFill>
          <a:blip r:embed="rId6">
            <a:extLst/>
          </a:blip>
          <a:srcRect l="13041" t="69039" r="84765" b="27968"/>
          <a:stretch>
            <a:fillRect/>
          </a:stretch>
        </p:blipFill>
        <p:spPr>
          <a:xfrm>
            <a:off x="5788148" y="4722133"/>
            <a:ext cx="104689" cy="117684"/>
          </a:xfrm>
          <a:prstGeom prst="rect">
            <a:avLst/>
          </a:prstGeom>
          <a:ln w="12700">
            <a:miter lim="400000"/>
          </a:ln>
        </p:spPr>
      </p:pic>
      <p:sp>
        <p:nvSpPr>
          <p:cNvPr id="2506" name="Shape 2506"/>
          <p:cNvSpPr/>
          <p:nvPr/>
        </p:nvSpPr>
        <p:spPr>
          <a:xfrm>
            <a:off x="3218617" y="4354671"/>
            <a:ext cx="61234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200"/>
              <a:t>900 K </a:t>
            </a:r>
          </a:p>
        </p:txBody>
      </p:sp>
      <p:sp>
        <p:nvSpPr>
          <p:cNvPr id="2507" name="Shape 2507"/>
          <p:cNvSpPr/>
          <p:nvPr/>
        </p:nvSpPr>
        <p:spPr>
          <a:xfrm>
            <a:off x="3898532" y="4354671"/>
            <a:ext cx="710130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200"/>
              <a:t>1200 K </a:t>
            </a:r>
          </a:p>
        </p:txBody>
      </p:sp>
      <p:sp>
        <p:nvSpPr>
          <p:cNvPr id="2508" name="Shape 2508"/>
          <p:cNvSpPr/>
          <p:nvPr/>
        </p:nvSpPr>
        <p:spPr>
          <a:xfrm>
            <a:off x="3225580" y="4817427"/>
            <a:ext cx="130003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400"/>
              <a:t>Position [cm]</a:t>
            </a:r>
          </a:p>
        </p:txBody>
      </p:sp>
      <p:sp>
        <p:nvSpPr>
          <p:cNvPr id="2509" name="Shape 2509"/>
          <p:cNvSpPr/>
          <p:nvPr/>
        </p:nvSpPr>
        <p:spPr>
          <a:xfrm>
            <a:off x="7939833" y="4817427"/>
            <a:ext cx="130003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400"/>
              <a:t>Position [cm]</a:t>
            </a:r>
          </a:p>
        </p:txBody>
      </p:sp>
      <p:sp>
        <p:nvSpPr>
          <p:cNvPr id="2510" name="Shape 2510"/>
          <p:cNvSpPr/>
          <p:nvPr/>
        </p:nvSpPr>
        <p:spPr>
          <a:xfrm>
            <a:off x="9128417" y="3148299"/>
            <a:ext cx="126182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>
                <a:solidFill>
                  <a:srgbClr val="3440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200"/>
              <a:t>interpolation</a:t>
            </a:r>
          </a:p>
        </p:txBody>
      </p:sp>
      <p:sp>
        <p:nvSpPr>
          <p:cNvPr id="2511" name="Shape 2511"/>
          <p:cNvSpPr/>
          <p:nvPr/>
        </p:nvSpPr>
        <p:spPr>
          <a:xfrm>
            <a:off x="8075134" y="3115983"/>
            <a:ext cx="294427" cy="264652"/>
          </a:xfrm>
          <a:prstGeom prst="line">
            <a:avLst/>
          </a:prstGeom>
          <a:ln w="12700">
            <a:solidFill>
              <a:srgbClr val="E82C0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12" name="Shape 2512"/>
          <p:cNvSpPr/>
          <p:nvPr/>
        </p:nvSpPr>
        <p:spPr>
          <a:xfrm>
            <a:off x="6620947" y="2572444"/>
            <a:ext cx="1760295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400">
                <a:solidFill>
                  <a:srgbClr val="E82C05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200"/>
              <a:t>référence </a:t>
            </a:r>
          </a:p>
          <a:p>
            <a:pPr>
              <a:defRPr sz="1200">
                <a:solidFill>
                  <a:srgbClr val="E82C05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100"/>
              <a:t>(</a:t>
            </a:r>
            <a:r>
              <a:rPr sz="1050" i="1"/>
              <a:t>ce que l’on veut obtenir</a:t>
            </a:r>
            <a:r>
              <a:rPr sz="1100"/>
              <a:t>)</a:t>
            </a:r>
          </a:p>
        </p:txBody>
      </p:sp>
      <p:sp>
        <p:nvSpPr>
          <p:cNvPr id="2513" name="Shape 2513"/>
          <p:cNvSpPr/>
          <p:nvPr/>
        </p:nvSpPr>
        <p:spPr>
          <a:xfrm>
            <a:off x="8621291" y="4354671"/>
            <a:ext cx="710130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200"/>
              <a:t>1200 K </a:t>
            </a:r>
          </a:p>
        </p:txBody>
      </p:sp>
      <p:sp>
        <p:nvSpPr>
          <p:cNvPr id="2514" name="Shape 2514"/>
          <p:cNvSpPr/>
          <p:nvPr/>
        </p:nvSpPr>
        <p:spPr>
          <a:xfrm>
            <a:off x="7909029" y="2323991"/>
            <a:ext cx="61234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200"/>
              <a:t>900 K </a:t>
            </a:r>
          </a:p>
        </p:txBody>
      </p:sp>
      <p:sp>
        <p:nvSpPr>
          <p:cNvPr id="2515" name="Shape 2515"/>
          <p:cNvSpPr/>
          <p:nvPr/>
        </p:nvSpPr>
        <p:spPr>
          <a:xfrm>
            <a:off x="3875056" y="2237871"/>
            <a:ext cx="406819" cy="335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18" y="1693"/>
                </a:moveTo>
                <a:lnTo>
                  <a:pt x="11832" y="6190"/>
                </a:lnTo>
                <a:lnTo>
                  <a:pt x="8839" y="0"/>
                </a:lnTo>
                <a:lnTo>
                  <a:pt x="7412" y="7118"/>
                </a:lnTo>
                <a:lnTo>
                  <a:pt x="0" y="2898"/>
                </a:lnTo>
                <a:lnTo>
                  <a:pt x="4274" y="11767"/>
                </a:lnTo>
                <a:lnTo>
                  <a:pt x="1008" y="17356"/>
                </a:lnTo>
                <a:lnTo>
                  <a:pt x="5662" y="16246"/>
                </a:lnTo>
                <a:lnTo>
                  <a:pt x="7978" y="21600"/>
                </a:lnTo>
                <a:lnTo>
                  <a:pt x="11275" y="17166"/>
                </a:lnTo>
                <a:lnTo>
                  <a:pt x="14951" y="20072"/>
                </a:lnTo>
                <a:lnTo>
                  <a:pt x="16150" y="16128"/>
                </a:lnTo>
                <a:lnTo>
                  <a:pt x="21600" y="15166"/>
                </a:lnTo>
                <a:lnTo>
                  <a:pt x="17251" y="10865"/>
                </a:lnTo>
                <a:lnTo>
                  <a:pt x="17378" y="9840"/>
                </a:lnTo>
                <a:lnTo>
                  <a:pt x="19045" y="4757"/>
                </a:lnTo>
                <a:lnTo>
                  <a:pt x="15150" y="7831"/>
                </a:lnTo>
                <a:lnTo>
                  <a:pt x="15813" y="2152"/>
                </a:lnTo>
              </a:path>
            </a:pathLst>
          </a:custGeom>
          <a:gradFill>
            <a:gsLst>
              <a:gs pos="0">
                <a:srgbClr val="FDA797">
                  <a:alpha val="90122"/>
                </a:srgbClr>
              </a:gs>
              <a:gs pos="11405">
                <a:srgbClr val="FDC689">
                  <a:alpha val="90122"/>
                </a:srgbClr>
              </a:gs>
              <a:gs pos="31196">
                <a:srgbClr val="FEE57B">
                  <a:alpha val="90122"/>
                </a:srgbClr>
              </a:gs>
              <a:gs pos="55011">
                <a:srgbClr val="FEF2BD">
                  <a:alpha val="90122"/>
                </a:srgbClr>
              </a:gs>
              <a:gs pos="100000">
                <a:srgbClr val="FFFFFF">
                  <a:alpha val="90122"/>
                </a:srgbClr>
              </a:gs>
            </a:gsLst>
            <a:path>
              <a:fillToRect l="45161" t="56574" r="54838" b="43425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17" name="Shape 2517"/>
          <p:cNvSpPr/>
          <p:nvPr/>
        </p:nvSpPr>
        <p:spPr>
          <a:xfrm>
            <a:off x="7028763" y="9826741"/>
            <a:ext cx="109933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rgbClr val="3440FF"/>
                </a:solidFill>
              </a:defRPr>
            </a:lvl1pPr>
          </a:lstStyle>
          <a:p>
            <a:r>
              <a:rPr sz="1600"/>
              <a:t>l’élu</a:t>
            </a:r>
          </a:p>
        </p:txBody>
      </p:sp>
      <p:sp>
        <p:nvSpPr>
          <p:cNvPr id="2518" name="Shape 2518"/>
          <p:cNvSpPr/>
          <p:nvPr/>
        </p:nvSpPr>
        <p:spPr>
          <a:xfrm>
            <a:off x="4989018" y="10419573"/>
            <a:ext cx="9912970" cy="2210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\begin{table}[h]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\begin{center}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\begin{tabular}{| l| | c | c | c | c | c|}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  \hline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  Method				&amp; Reference		&amp; Origin	($T_j$)		&amp; Target ($T_i$)			&amp; Mix		\\ \hline \hline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  Variation (pcm)		&amp; -1174 $\pm$ 2	&amp; -1358 $\pm$ 2	&amp; -1354 $\pm$ 2	&amp; -1222 $\pm$ 2		\\ \hline	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  Difference					&amp; -				&amp; +15.6\%			&amp; +15.4\%			&amp; +4.1 \%				\\ 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	\hline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\end{tabular}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 \caption{toto} \label{titi}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\end{center}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\end{table}</a:t>
            </a:r>
          </a:p>
        </p:txBody>
      </p:sp>
      <p:sp>
        <p:nvSpPr>
          <p:cNvPr id="2519" name="Shape 2519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Interpolation des matrices de fission</a:t>
            </a:r>
          </a:p>
        </p:txBody>
      </p:sp>
      <p:pic>
        <p:nvPicPr>
          <p:cNvPr id="2520" name="Image 2519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522" name="Image 2521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42">
            <a:off x="1822410" y="1250147"/>
            <a:ext cx="9378827" cy="38214"/>
          </a:xfrm>
          <a:prstGeom prst="rect">
            <a:avLst/>
          </a:prstGeom>
        </p:spPr>
      </p:pic>
      <p:pic>
        <p:nvPicPr>
          <p:cNvPr id="2524" name="Image 2523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8900042">
            <a:off x="10820810" y="969368"/>
            <a:ext cx="871272" cy="38111"/>
          </a:xfrm>
          <a:prstGeom prst="rect">
            <a:avLst/>
          </a:prstGeom>
        </p:spPr>
      </p:pic>
      <p:pic>
        <p:nvPicPr>
          <p:cNvPr id="2526" name="Image 2525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699958" flipH="1">
            <a:off x="1328144" y="977470"/>
            <a:ext cx="871273" cy="38111"/>
          </a:xfrm>
          <a:prstGeom prst="rect">
            <a:avLst/>
          </a:prstGeom>
        </p:spPr>
      </p:pic>
      <p:sp>
        <p:nvSpPr>
          <p:cNvPr id="2528" name="Shape 2528"/>
          <p:cNvSpPr/>
          <p:nvPr/>
        </p:nvSpPr>
        <p:spPr>
          <a:xfrm>
            <a:off x="8603263" y="8175511"/>
            <a:ext cx="438348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>
              <a:lnSpc>
                <a:spcPct val="150000"/>
              </a:lnSpc>
              <a:buSzPct val="30000"/>
              <a:buBlip>
                <a:blip r:embed="rId10"/>
              </a:buBlip>
              <a:defRPr sz="2000">
                <a:solidFill>
                  <a:srgbClr val="232323"/>
                </a:solidFill>
              </a:defRPr>
            </a:lvl1pPr>
          </a:lstStyle>
          <a:p>
            <a:r>
              <a:rPr sz="1800"/>
              <a:t>il est possible de modéliser une variation de température à la volée</a:t>
            </a:r>
          </a:p>
        </p:txBody>
      </p:sp>
      <p:sp>
        <p:nvSpPr>
          <p:cNvPr id="2529" name="Shape 2529"/>
          <p:cNvSpPr/>
          <p:nvPr/>
        </p:nvSpPr>
        <p:spPr>
          <a:xfrm rot="3135787">
            <a:off x="7837991" y="3251114"/>
            <a:ext cx="483443" cy="1470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extrusionOk="0">
                <a:moveTo>
                  <a:pt x="21508" y="21600"/>
                </a:moveTo>
                <a:cubicBezTo>
                  <a:pt x="19196" y="19241"/>
                  <a:pt x="16762" y="16896"/>
                  <a:pt x="14207" y="14565"/>
                </a:cubicBezTo>
                <a:cubicBezTo>
                  <a:pt x="11635" y="12219"/>
                  <a:pt x="8942" y="9887"/>
                  <a:pt x="6108" y="7573"/>
                </a:cubicBezTo>
                <a:cubicBezTo>
                  <a:pt x="5009" y="6675"/>
                  <a:pt x="3910" y="5778"/>
                  <a:pt x="2909" y="4868"/>
                </a:cubicBezTo>
                <a:cubicBezTo>
                  <a:pt x="2390" y="4396"/>
                  <a:pt x="1914" y="3919"/>
                  <a:pt x="1345" y="3453"/>
                </a:cubicBezTo>
                <a:cubicBezTo>
                  <a:pt x="1088" y="3243"/>
                  <a:pt x="822" y="3024"/>
                  <a:pt x="475" y="2832"/>
                </a:cubicBezTo>
                <a:cubicBezTo>
                  <a:pt x="211" y="2686"/>
                  <a:pt x="-92" y="2540"/>
                  <a:pt x="26" y="2372"/>
                </a:cubicBezTo>
                <a:cubicBezTo>
                  <a:pt x="270" y="2025"/>
                  <a:pt x="1634" y="2076"/>
                  <a:pt x="2701" y="2003"/>
                </a:cubicBezTo>
                <a:cubicBezTo>
                  <a:pt x="3810" y="1927"/>
                  <a:pt x="4614" y="1635"/>
                  <a:pt x="5555" y="1432"/>
                </a:cubicBezTo>
                <a:cubicBezTo>
                  <a:pt x="6893" y="1143"/>
                  <a:pt x="8490" y="1038"/>
                  <a:pt x="10018" y="886"/>
                </a:cubicBezTo>
                <a:cubicBezTo>
                  <a:pt x="12077" y="682"/>
                  <a:pt x="14053" y="385"/>
                  <a:pt x="15891" y="0"/>
                </a:cubicBez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30" name="Shape 2530"/>
          <p:cNvSpPr/>
          <p:nvPr/>
        </p:nvSpPr>
        <p:spPr>
          <a:xfrm rot="3135787">
            <a:off x="7928988" y="3343344"/>
            <a:ext cx="428778" cy="1366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21596" y="21600"/>
                </a:moveTo>
                <a:cubicBezTo>
                  <a:pt x="19535" y="19538"/>
                  <a:pt x="17233" y="17501"/>
                  <a:pt x="14696" y="15492"/>
                </a:cubicBezTo>
                <a:cubicBezTo>
                  <a:pt x="12250" y="13556"/>
                  <a:pt x="9600" y="11646"/>
                  <a:pt x="7356" y="9685"/>
                </a:cubicBezTo>
                <a:cubicBezTo>
                  <a:pt x="6185" y="8661"/>
                  <a:pt x="5148" y="7623"/>
                  <a:pt x="3961" y="6601"/>
                </a:cubicBezTo>
                <a:cubicBezTo>
                  <a:pt x="3215" y="5959"/>
                  <a:pt x="2435" y="5321"/>
                  <a:pt x="1575" y="4692"/>
                </a:cubicBezTo>
                <a:cubicBezTo>
                  <a:pt x="1270" y="4469"/>
                  <a:pt x="964" y="4232"/>
                  <a:pt x="591" y="4025"/>
                </a:cubicBezTo>
                <a:cubicBezTo>
                  <a:pt x="307" y="3866"/>
                  <a:pt x="2" y="3720"/>
                  <a:pt x="0" y="3534"/>
                </a:cubicBezTo>
                <a:cubicBezTo>
                  <a:pt x="-4" y="3110"/>
                  <a:pt x="1455" y="2911"/>
                  <a:pt x="2621" y="2683"/>
                </a:cubicBezTo>
                <a:cubicBezTo>
                  <a:pt x="4021" y="2408"/>
                  <a:pt x="5035" y="1989"/>
                  <a:pt x="6152" y="1609"/>
                </a:cubicBezTo>
                <a:cubicBezTo>
                  <a:pt x="8063" y="958"/>
                  <a:pt x="10314" y="414"/>
                  <a:pt x="12807" y="0"/>
                </a:cubicBez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31" name="Shape 2531"/>
          <p:cNvSpPr/>
          <p:nvPr/>
        </p:nvSpPr>
        <p:spPr>
          <a:xfrm flipH="1" flipV="1">
            <a:off x="8702336" y="3841886"/>
            <a:ext cx="578915" cy="82738"/>
          </a:xfrm>
          <a:prstGeom prst="line">
            <a:avLst/>
          </a:prstGeom>
          <a:ln w="12700">
            <a:solidFill>
              <a:srgbClr val="4BA90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32" name="Shape 2532"/>
          <p:cNvSpPr/>
          <p:nvPr/>
        </p:nvSpPr>
        <p:spPr>
          <a:xfrm>
            <a:off x="7685363" y="3811462"/>
            <a:ext cx="218479" cy="511471"/>
          </a:xfrm>
          <a:prstGeom prst="line">
            <a:avLst/>
          </a:prstGeom>
          <a:ln w="12700">
            <a:solidFill>
              <a:srgbClr val="EC821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33" name="Shape 2533"/>
          <p:cNvSpPr/>
          <p:nvPr/>
        </p:nvSpPr>
        <p:spPr>
          <a:xfrm rot="3135787">
            <a:off x="2513362" y="3565603"/>
            <a:ext cx="295865" cy="1256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9" h="21600" extrusionOk="0">
                <a:moveTo>
                  <a:pt x="0" y="21600"/>
                </a:moveTo>
                <a:cubicBezTo>
                  <a:pt x="10623" y="17621"/>
                  <a:pt x="17469" y="13130"/>
                  <a:pt x="20053" y="8446"/>
                </a:cubicBezTo>
                <a:cubicBezTo>
                  <a:pt x="21600" y="5643"/>
                  <a:pt x="21594" y="2803"/>
                  <a:pt x="20036" y="0"/>
                </a:cubicBez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34" name="Shape 2534"/>
          <p:cNvSpPr/>
          <p:nvPr/>
        </p:nvSpPr>
        <p:spPr>
          <a:xfrm rot="3135787">
            <a:off x="3475757" y="3014518"/>
            <a:ext cx="309757" cy="86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9179" y="18039"/>
                  <a:pt x="16259" y="14523"/>
                  <a:pt x="12854" y="11068"/>
                </a:cubicBezTo>
                <a:cubicBezTo>
                  <a:pt x="9137" y="7297"/>
                  <a:pt x="4846" y="3602"/>
                  <a:pt x="0" y="0"/>
                </a:cubicBez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35" name="Shape 2535"/>
          <p:cNvSpPr/>
          <p:nvPr/>
        </p:nvSpPr>
        <p:spPr>
          <a:xfrm rot="3135787">
            <a:off x="8328455" y="2177298"/>
            <a:ext cx="889311" cy="257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7265" y="16715"/>
                </a:lnTo>
                <a:cubicBezTo>
                  <a:pt x="16451" y="15852"/>
                  <a:pt x="15793" y="14972"/>
                  <a:pt x="15293" y="14081"/>
                </a:cubicBezTo>
                <a:cubicBezTo>
                  <a:pt x="14993" y="13546"/>
                  <a:pt x="14750" y="13008"/>
                  <a:pt x="14345" y="12481"/>
                </a:cubicBezTo>
                <a:cubicBezTo>
                  <a:pt x="14069" y="12122"/>
                  <a:pt x="13718" y="11771"/>
                  <a:pt x="13363" y="11421"/>
                </a:cubicBezTo>
                <a:cubicBezTo>
                  <a:pt x="12347" y="10418"/>
                  <a:pt x="11293" y="9421"/>
                  <a:pt x="10191" y="8430"/>
                </a:cubicBezTo>
                <a:cubicBezTo>
                  <a:pt x="9061" y="7415"/>
                  <a:pt x="7881" y="6406"/>
                  <a:pt x="6681" y="5401"/>
                </a:cubicBezTo>
                <a:cubicBezTo>
                  <a:pt x="4519" y="3591"/>
                  <a:pt x="2292" y="1791"/>
                  <a:pt x="0" y="0"/>
                </a:cubicBez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36" name="Shape 2536"/>
          <p:cNvSpPr/>
          <p:nvPr/>
        </p:nvSpPr>
        <p:spPr>
          <a:xfrm flipV="1">
            <a:off x="8566595" y="2309709"/>
            <a:ext cx="1" cy="23086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37" name="Shape 2537"/>
          <p:cNvSpPr/>
          <p:nvPr/>
        </p:nvSpPr>
        <p:spPr>
          <a:xfrm flipV="1">
            <a:off x="3868140" y="2309709"/>
            <a:ext cx="1" cy="23086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38" name="Shape 2538"/>
          <p:cNvSpPr/>
          <p:nvPr/>
        </p:nvSpPr>
        <p:spPr>
          <a:xfrm>
            <a:off x="10435735" y="2359339"/>
            <a:ext cx="2504133" cy="12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700">
                <a:solidFill>
                  <a:srgbClr val="2E38E5"/>
                </a:solidFill>
              </a:defRPr>
            </a:lvl1pPr>
          </a:lstStyle>
          <a:p>
            <a:r>
              <a:rPr sz="1600"/>
              <a:t>interpolation : utilise les taux de fission d’"arrivée" normalisées par les absorptions du "départ" </a:t>
            </a:r>
          </a:p>
        </p:txBody>
      </p:sp>
      <p:sp>
        <p:nvSpPr>
          <p:cNvPr id="2539" name="Shape 2539"/>
          <p:cNvSpPr/>
          <p:nvPr/>
        </p:nvSpPr>
        <p:spPr>
          <a:xfrm flipH="1">
            <a:off x="8639276" y="3438290"/>
            <a:ext cx="667336" cy="130025"/>
          </a:xfrm>
          <a:prstGeom prst="line">
            <a:avLst/>
          </a:prstGeom>
          <a:ln w="12700">
            <a:solidFill>
              <a:srgbClr val="3440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540" name="Image 2539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5400000">
            <a:off x="11440638" y="3702020"/>
            <a:ext cx="608010" cy="318648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sp>
        <p:nvSpPr>
          <p:cNvPr id="2541" name="Shape 2541"/>
          <p:cNvSpPr/>
          <p:nvPr/>
        </p:nvSpPr>
        <p:spPr>
          <a:xfrm>
            <a:off x="10451013" y="4142432"/>
            <a:ext cx="2587262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700">
                <a:solidFill>
                  <a:srgbClr val="2E38E5"/>
                </a:solidFill>
              </a:defRPr>
            </a:lvl1pPr>
          </a:lstStyle>
          <a:p>
            <a:r>
              <a:rPr sz="1600"/>
              <a:t>nécessite de calculer la matrice des absorptions !</a:t>
            </a:r>
          </a:p>
        </p:txBody>
      </p:sp>
      <p:sp>
        <p:nvSpPr>
          <p:cNvPr id="2542" name="Shape 2542"/>
          <p:cNvSpPr/>
          <p:nvPr/>
        </p:nvSpPr>
        <p:spPr>
          <a:xfrm>
            <a:off x="3682828" y="2842943"/>
            <a:ext cx="400158" cy="323265"/>
          </a:xfrm>
          <a:prstGeom prst="rect">
            <a:avLst/>
          </a:prstGeom>
          <a:ln w="38100">
            <a:solidFill>
              <a:srgbClr val="AA5EF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43" name="Shape 2543"/>
          <p:cNvSpPr/>
          <p:nvPr/>
        </p:nvSpPr>
        <p:spPr>
          <a:xfrm>
            <a:off x="6746651" y="2320700"/>
            <a:ext cx="3644001" cy="2304840"/>
          </a:xfrm>
          <a:prstGeom prst="rect">
            <a:avLst/>
          </a:prstGeom>
          <a:ln w="38100">
            <a:solidFill>
              <a:srgbClr val="AA5EF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2572" name="Group 2572"/>
          <p:cNvGrpSpPr/>
          <p:nvPr/>
        </p:nvGrpSpPr>
        <p:grpSpPr>
          <a:xfrm>
            <a:off x="1954243" y="4961074"/>
            <a:ext cx="7778371" cy="3088018"/>
            <a:chOff x="0" y="-1"/>
            <a:chExt cx="7778370" cy="3088016"/>
          </a:xfrm>
        </p:grpSpPr>
        <p:pic>
          <p:nvPicPr>
            <p:cNvPr id="2544" name="44_cadre_alpha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0872" t="7693" b="9791"/>
            <a:stretch>
              <a:fillRect/>
            </a:stretch>
          </p:blipFill>
          <p:spPr>
            <a:xfrm>
              <a:off x="567538" y="248290"/>
              <a:ext cx="2735519" cy="2470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5" name="40_cadre_alpha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6267" t="7805" b="10604"/>
            <a:stretch>
              <a:fillRect/>
            </a:stretch>
          </p:blipFill>
          <p:spPr>
            <a:xfrm>
              <a:off x="3320377" y="244944"/>
              <a:ext cx="4424294" cy="2451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6" name="Shape 2546"/>
            <p:cNvSpPr/>
            <p:nvPr/>
          </p:nvSpPr>
          <p:spPr>
            <a:xfrm rot="16200000">
              <a:off x="-1173333" y="1173332"/>
              <a:ext cx="2795433" cy="448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400"/>
                <a:t>distribution à l’équilibre</a:t>
              </a:r>
            </a:p>
          </p:txBody>
        </p:sp>
        <p:sp>
          <p:nvSpPr>
            <p:cNvPr id="2547" name="Shape 2547"/>
            <p:cNvSpPr/>
            <p:nvPr/>
          </p:nvSpPr>
          <p:spPr>
            <a:xfrm flipH="1" flipV="1">
              <a:off x="3229949" y="366034"/>
              <a:ext cx="1325933" cy="403610"/>
            </a:xfrm>
            <a:prstGeom prst="line">
              <a:avLst/>
            </a:prstGeom>
            <a:noFill/>
            <a:ln w="25400" cap="flat">
              <a:solidFill>
                <a:srgbClr val="AA5EFE"/>
              </a:solidFill>
              <a:custDash>
                <a:ds d="600000" sp="600000"/>
              </a:custDash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2548" name="3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3041" t="68756" r="84765" b="27968"/>
            <a:stretch>
              <a:fillRect/>
            </a:stretch>
          </p:blipFill>
          <p:spPr>
            <a:xfrm>
              <a:off x="7679224" y="2559405"/>
              <a:ext cx="99146" cy="12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9" name="Shape 2549"/>
            <p:cNvSpPr/>
            <p:nvPr/>
          </p:nvSpPr>
          <p:spPr>
            <a:xfrm>
              <a:off x="2244471" y="813301"/>
              <a:ext cx="21186" cy="253497"/>
            </a:xfrm>
            <a:prstGeom prst="line">
              <a:avLst/>
            </a:prstGeom>
            <a:noFill/>
            <a:ln w="12700" cap="flat">
              <a:solidFill>
                <a:srgbClr val="4BA90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50" name="Shape 2550"/>
            <p:cNvSpPr/>
            <p:nvPr/>
          </p:nvSpPr>
          <p:spPr>
            <a:xfrm flipH="1" flipV="1">
              <a:off x="2652431" y="1016658"/>
              <a:ext cx="45605" cy="187458"/>
            </a:xfrm>
            <a:prstGeom prst="line">
              <a:avLst/>
            </a:prstGeom>
            <a:noFill/>
            <a:ln w="12700" cap="flat">
              <a:solidFill>
                <a:srgbClr val="3440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51" name="Shape 2551"/>
            <p:cNvSpPr/>
            <p:nvPr/>
          </p:nvSpPr>
          <p:spPr>
            <a:xfrm flipH="1" flipV="1">
              <a:off x="1776608" y="1755558"/>
              <a:ext cx="83257" cy="155327"/>
            </a:xfrm>
            <a:prstGeom prst="line">
              <a:avLst/>
            </a:prstGeom>
            <a:noFill/>
            <a:ln w="12700" cap="flat">
              <a:solidFill>
                <a:srgbClr val="EC821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52" name="Shape 2552"/>
            <p:cNvSpPr/>
            <p:nvPr/>
          </p:nvSpPr>
          <p:spPr>
            <a:xfrm>
              <a:off x="2019749" y="540231"/>
              <a:ext cx="73530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4BA90B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départ</a:t>
              </a:r>
            </a:p>
          </p:txBody>
        </p:sp>
        <p:sp>
          <p:nvSpPr>
            <p:cNvPr id="2553" name="Shape 2553"/>
            <p:cNvSpPr/>
            <p:nvPr/>
          </p:nvSpPr>
          <p:spPr>
            <a:xfrm>
              <a:off x="2402271" y="1193986"/>
              <a:ext cx="83749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3440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interpo-lation</a:t>
              </a:r>
            </a:p>
          </p:txBody>
        </p:sp>
        <p:sp>
          <p:nvSpPr>
            <p:cNvPr id="2554" name="Shape 2554"/>
            <p:cNvSpPr/>
            <p:nvPr/>
          </p:nvSpPr>
          <p:spPr>
            <a:xfrm>
              <a:off x="1460469" y="2769979"/>
              <a:ext cx="1300035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400"/>
                <a:t>Position [cm]</a:t>
              </a:r>
            </a:p>
          </p:txBody>
        </p:sp>
        <p:sp>
          <p:nvSpPr>
            <p:cNvPr id="2555" name="Shape 2555"/>
            <p:cNvSpPr/>
            <p:nvPr/>
          </p:nvSpPr>
          <p:spPr>
            <a:xfrm>
              <a:off x="5100769" y="2769979"/>
              <a:ext cx="1300035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400"/>
                <a:t>Position [cm]</a:t>
              </a:r>
            </a:p>
          </p:txBody>
        </p:sp>
        <p:sp>
          <p:nvSpPr>
            <p:cNvPr id="2556" name="Shape 2556"/>
            <p:cNvSpPr/>
            <p:nvPr/>
          </p:nvSpPr>
          <p:spPr>
            <a:xfrm>
              <a:off x="1451782" y="2208659"/>
              <a:ext cx="61234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900 K </a:t>
              </a:r>
            </a:p>
          </p:txBody>
        </p:sp>
        <p:sp>
          <p:nvSpPr>
            <p:cNvPr id="2557" name="Shape 2557"/>
            <p:cNvSpPr/>
            <p:nvPr/>
          </p:nvSpPr>
          <p:spPr>
            <a:xfrm>
              <a:off x="2131696" y="2208659"/>
              <a:ext cx="71013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1200 K </a:t>
              </a:r>
            </a:p>
          </p:txBody>
        </p:sp>
        <p:sp>
          <p:nvSpPr>
            <p:cNvPr id="2558" name="Shape 2558"/>
            <p:cNvSpPr/>
            <p:nvPr/>
          </p:nvSpPr>
          <p:spPr>
            <a:xfrm>
              <a:off x="4082726" y="2208659"/>
              <a:ext cx="61234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900 K </a:t>
              </a:r>
            </a:p>
          </p:txBody>
        </p:sp>
        <p:sp>
          <p:nvSpPr>
            <p:cNvPr id="2559" name="Shape 2559"/>
            <p:cNvSpPr/>
            <p:nvPr/>
          </p:nvSpPr>
          <p:spPr>
            <a:xfrm>
              <a:off x="4762640" y="2208659"/>
              <a:ext cx="71013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1200 K </a:t>
              </a:r>
            </a:p>
          </p:txBody>
        </p:sp>
        <p:sp>
          <p:nvSpPr>
            <p:cNvPr id="2560" name="Shape 2560"/>
            <p:cNvSpPr/>
            <p:nvPr/>
          </p:nvSpPr>
          <p:spPr>
            <a:xfrm>
              <a:off x="5935972" y="2208659"/>
              <a:ext cx="71013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1200 K </a:t>
              </a:r>
            </a:p>
          </p:txBody>
        </p:sp>
        <p:sp>
          <p:nvSpPr>
            <p:cNvPr id="2561" name="Shape 2561"/>
            <p:cNvSpPr/>
            <p:nvPr/>
          </p:nvSpPr>
          <p:spPr>
            <a:xfrm>
              <a:off x="6712316" y="2208659"/>
              <a:ext cx="71013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1000 K </a:t>
              </a:r>
            </a:p>
          </p:txBody>
        </p:sp>
        <p:sp>
          <p:nvSpPr>
            <p:cNvPr id="2562" name="Shape 2562"/>
            <p:cNvSpPr/>
            <p:nvPr/>
          </p:nvSpPr>
          <p:spPr>
            <a:xfrm>
              <a:off x="2116589" y="1698402"/>
              <a:ext cx="101796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E82C05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référence</a:t>
              </a:r>
            </a:p>
          </p:txBody>
        </p:sp>
        <p:sp>
          <p:nvSpPr>
            <p:cNvPr id="2563" name="Shape 2563"/>
            <p:cNvSpPr/>
            <p:nvPr/>
          </p:nvSpPr>
          <p:spPr>
            <a:xfrm flipH="1" flipV="1">
              <a:off x="2189916" y="1395620"/>
              <a:ext cx="152441" cy="337200"/>
            </a:xfrm>
            <a:prstGeom prst="line">
              <a:avLst/>
            </a:prstGeom>
            <a:noFill/>
            <a:ln w="12700" cap="flat">
              <a:solidFill>
                <a:srgbClr val="E82C0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64" name="Shape 2564"/>
            <p:cNvSpPr/>
            <p:nvPr/>
          </p:nvSpPr>
          <p:spPr>
            <a:xfrm flipV="1">
              <a:off x="2915981" y="359389"/>
              <a:ext cx="223612" cy="186993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565" name="Shape 2565"/>
            <p:cNvSpPr/>
            <p:nvPr/>
          </p:nvSpPr>
          <p:spPr>
            <a:xfrm flipV="1">
              <a:off x="4746411" y="334889"/>
              <a:ext cx="1" cy="21361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66" name="Shape 2566"/>
            <p:cNvSpPr/>
            <p:nvPr/>
          </p:nvSpPr>
          <p:spPr>
            <a:xfrm flipH="1">
              <a:off x="3228029" y="1112483"/>
              <a:ext cx="1340794" cy="1322001"/>
            </a:xfrm>
            <a:prstGeom prst="line">
              <a:avLst/>
            </a:prstGeom>
            <a:noFill/>
            <a:ln w="25400" cap="flat">
              <a:solidFill>
                <a:srgbClr val="AA5EFE"/>
              </a:solidFill>
              <a:custDash>
                <a:ds d="600000" sp="600000"/>
              </a:custDash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67" name="Shape 2567"/>
            <p:cNvSpPr/>
            <p:nvPr/>
          </p:nvSpPr>
          <p:spPr>
            <a:xfrm flipV="1">
              <a:off x="2101491" y="334889"/>
              <a:ext cx="1" cy="21361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68" name="Shape 2568"/>
            <p:cNvSpPr/>
            <p:nvPr/>
          </p:nvSpPr>
          <p:spPr>
            <a:xfrm>
              <a:off x="1498990" y="1899177"/>
              <a:ext cx="64280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EC821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arrivée</a:t>
              </a:r>
            </a:p>
          </p:txBody>
        </p:sp>
        <p:sp>
          <p:nvSpPr>
            <p:cNvPr id="2569" name="Shape 2569"/>
            <p:cNvSpPr/>
            <p:nvPr/>
          </p:nvSpPr>
          <p:spPr>
            <a:xfrm>
              <a:off x="1017444" y="353815"/>
              <a:ext cx="2174604" cy="2127540"/>
            </a:xfrm>
            <a:prstGeom prst="rect">
              <a:avLst/>
            </a:prstGeom>
            <a:noFill/>
            <a:ln w="38100" cap="flat">
              <a:solidFill>
                <a:srgbClr val="AA5EF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70" name="Shape 2570"/>
            <p:cNvSpPr/>
            <p:nvPr/>
          </p:nvSpPr>
          <p:spPr>
            <a:xfrm>
              <a:off x="4563586" y="772539"/>
              <a:ext cx="383605" cy="339475"/>
            </a:xfrm>
            <a:prstGeom prst="rect">
              <a:avLst/>
            </a:prstGeom>
            <a:noFill/>
            <a:ln w="38100" cap="flat">
              <a:solidFill>
                <a:srgbClr val="AA5EF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71" name="Shape 2571"/>
            <p:cNvSpPr/>
            <p:nvPr/>
          </p:nvSpPr>
          <p:spPr>
            <a:xfrm flipV="1">
              <a:off x="6670339" y="334889"/>
              <a:ext cx="1" cy="21361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573" name="Shape 2573"/>
          <p:cNvSpPr/>
          <p:nvPr/>
        </p:nvSpPr>
        <p:spPr>
          <a:xfrm>
            <a:off x="2057772" y="1486104"/>
            <a:ext cx="890468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700">
                <a:solidFill>
                  <a:srgbClr val="000000"/>
                </a:solidFill>
              </a:defRPr>
            </a:lvl1pPr>
          </a:lstStyle>
          <a:p>
            <a:r>
              <a:rPr sz="1600"/>
              <a:t>On a accès à deux types d’informations :  la température du départ, et la température de l’arrivée</a:t>
            </a:r>
          </a:p>
        </p:txBody>
      </p:sp>
      <p:sp>
        <p:nvSpPr>
          <p:cNvPr id="2574" name="Shape 2574"/>
          <p:cNvSpPr/>
          <p:nvPr/>
        </p:nvSpPr>
        <p:spPr>
          <a:xfrm>
            <a:off x="9042536" y="3778675"/>
            <a:ext cx="1311833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400">
                <a:solidFill>
                  <a:srgbClr val="4BA90B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200"/>
              <a:t>départ</a:t>
            </a:r>
          </a:p>
          <a:p>
            <a:pPr>
              <a:defRPr sz="1200">
                <a:solidFill>
                  <a:srgbClr val="4BA90B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100"/>
              <a:t>(</a:t>
            </a:r>
            <a:r>
              <a:rPr sz="1050" i="1"/>
              <a:t>ne voit pas le changement</a:t>
            </a:r>
            <a:r>
              <a:rPr sz="1100"/>
              <a:t>)</a:t>
            </a:r>
          </a:p>
        </p:txBody>
      </p:sp>
      <p:sp>
        <p:nvSpPr>
          <p:cNvPr id="2575" name="Shape 2575"/>
          <p:cNvSpPr/>
          <p:nvPr/>
        </p:nvSpPr>
        <p:spPr>
          <a:xfrm>
            <a:off x="7038641" y="8217027"/>
            <a:ext cx="1547929" cy="895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30" h="19927" extrusionOk="0">
                <a:moveTo>
                  <a:pt x="19236" y="13833"/>
                </a:moveTo>
                <a:cubicBezTo>
                  <a:pt x="20260" y="9837"/>
                  <a:pt x="20860" y="5328"/>
                  <a:pt x="18440" y="2497"/>
                </a:cubicBezTo>
                <a:cubicBezTo>
                  <a:pt x="16058" y="-289"/>
                  <a:pt x="12398" y="683"/>
                  <a:pt x="9112" y="390"/>
                </a:cubicBezTo>
                <a:cubicBezTo>
                  <a:pt x="6199" y="130"/>
                  <a:pt x="2949" y="-834"/>
                  <a:pt x="1154" y="1770"/>
                </a:cubicBezTo>
                <a:cubicBezTo>
                  <a:pt x="-174" y="3695"/>
                  <a:pt x="274" y="6359"/>
                  <a:pt x="224" y="8880"/>
                </a:cubicBezTo>
                <a:cubicBezTo>
                  <a:pt x="153" y="12460"/>
                  <a:pt x="-740" y="16541"/>
                  <a:pt x="1624" y="18702"/>
                </a:cubicBezTo>
                <a:cubicBezTo>
                  <a:pt x="3883" y="20766"/>
                  <a:pt x="6633" y="19017"/>
                  <a:pt x="9332" y="19066"/>
                </a:cubicBezTo>
                <a:cubicBezTo>
                  <a:pt x="11525" y="19105"/>
                  <a:pt x="13958" y="20701"/>
                  <a:pt x="16153" y="19448"/>
                </a:cubicBezTo>
                <a:cubicBezTo>
                  <a:pt x="17915" y="18443"/>
                  <a:pt x="18660" y="16083"/>
                  <a:pt x="19236" y="13833"/>
                </a:cubicBezTo>
                <a:close/>
              </a:path>
            </a:pathLst>
          </a:custGeom>
          <a:solidFill>
            <a:srgbClr val="3440FF">
              <a:alpha val="2620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76" name="Shape 2576"/>
          <p:cNvSpPr/>
          <p:nvPr/>
        </p:nvSpPr>
        <p:spPr>
          <a:xfrm>
            <a:off x="6621238" y="3217676"/>
            <a:ext cx="1760924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400">
                <a:solidFill>
                  <a:srgbClr val="EC821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200"/>
              <a:t>arrivée</a:t>
            </a:r>
          </a:p>
          <a:p>
            <a:pPr>
              <a:defRPr sz="1100" i="1">
                <a:solidFill>
                  <a:srgbClr val="EC821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050"/>
              <a:t>(ne conserve pas le nombre de neutrons)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0" grpId="1" animBg="1" advAuto="0"/>
      <p:bldP spid="2491" grpId="9" animBg="1" advAuto="0"/>
      <p:bldP spid="2492" grpId="7" animBg="1" advAuto="0"/>
      <p:bldP spid="2493" grpId="8" animBg="1" advAuto="0"/>
      <p:bldP spid="2493" grpId="13" animBg="1" advAuto="0"/>
      <p:bldP spid="2494" grpId="14" animBg="1" advAuto="0"/>
      <p:bldP spid="2494" grpId="20" animBg="1" advAuto="0"/>
      <p:bldP spid="2510" grpId="17" animBg="1" advAuto="0"/>
      <p:bldP spid="2517" grpId="18" animBg="1" advAuto="0"/>
      <p:bldP spid="2528" grpId="24" animBg="1" advAuto="0"/>
      <p:bldP spid="2529" grpId="15" animBg="1" advAuto="0"/>
      <p:bldP spid="2530" grpId="10" animBg="1" advAuto="0"/>
      <p:bldP spid="2531" grpId="6" animBg="1" advAuto="0"/>
      <p:bldP spid="2532" grpId="12" animBg="1" advAuto="0"/>
      <p:bldP spid="2533" grpId="2" animBg="1" advAuto="0"/>
      <p:bldP spid="2534" grpId="3" animBg="1" advAuto="0"/>
      <p:bldP spid="2535" grpId="4" animBg="1" advAuto="0"/>
      <p:bldP spid="2538" grpId="21" animBg="1" advAuto="0"/>
      <p:bldP spid="2539" grpId="16" animBg="1" advAuto="0"/>
      <p:bldP spid="2540" grpId="22" animBg="1" advAuto="0"/>
      <p:bldP spid="2541" grpId="23" animBg="1" advAuto="0"/>
      <p:bldP spid="2572" grpId="25" animBg="1" advAuto="0"/>
      <p:bldP spid="2574" grpId="5" animBg="1" advAuto="0"/>
      <p:bldP spid="2575" grpId="19" animBg="1" advAuto="0"/>
      <p:bldP spid="2576" grpId="1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Shape 2578"/>
          <p:cNvSpPr>
            <a:spLocks noGrp="1"/>
          </p:cNvSpPr>
          <p:nvPr>
            <p:ph type="sldNum" sz="quarter" idx="2"/>
          </p:nvPr>
        </p:nvSpPr>
        <p:spPr>
          <a:xfrm>
            <a:off x="12389606" y="9271000"/>
            <a:ext cx="3429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33</a:t>
            </a:fld>
            <a:endParaRPr sz="1600"/>
          </a:p>
        </p:txBody>
      </p:sp>
      <p:grpSp>
        <p:nvGrpSpPr>
          <p:cNvPr id="2581" name="Group 2581"/>
          <p:cNvGrpSpPr/>
          <p:nvPr/>
        </p:nvGrpSpPr>
        <p:grpSpPr>
          <a:xfrm>
            <a:off x="4264569" y="984865"/>
            <a:ext cx="4542604" cy="2322920"/>
            <a:chOff x="0" y="0"/>
            <a:chExt cx="4542603" cy="2322918"/>
          </a:xfrm>
        </p:grpSpPr>
        <p:sp>
          <p:nvSpPr>
            <p:cNvPr id="2580" name="Shape 2580"/>
            <p:cNvSpPr/>
            <p:nvPr/>
          </p:nvSpPr>
          <p:spPr>
            <a:xfrm>
              <a:off x="63500" y="38100"/>
              <a:ext cx="4415604" cy="2157819"/>
            </a:xfrm>
            <a:prstGeom prst="rect">
              <a:avLst/>
            </a:prstGeom>
            <a:solidFill>
              <a:srgbClr val="DADA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579" name="Image 2578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42604" cy="2322919"/>
            </a:xfrm>
            <a:prstGeom prst="rect">
              <a:avLst/>
            </a:prstGeom>
            <a:effectLst/>
          </p:spPr>
        </p:pic>
      </p:grpSp>
      <p:pic>
        <p:nvPicPr>
          <p:cNvPr id="2582" name="Image 258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0436" y="5101800"/>
            <a:ext cx="2322475" cy="845791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2583" name="Image 258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82075" y="4925339"/>
            <a:ext cx="2173015" cy="117446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2673" name="Image 267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01891" y="6002060"/>
            <a:ext cx="2518654" cy="53618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2589" name="Group 2589"/>
          <p:cNvGrpSpPr/>
          <p:nvPr/>
        </p:nvGrpSpPr>
        <p:grpSpPr>
          <a:xfrm>
            <a:off x="5320840" y="3948639"/>
            <a:ext cx="1957761" cy="599747"/>
            <a:chOff x="0" y="0"/>
            <a:chExt cx="1957760" cy="599746"/>
          </a:xfrm>
        </p:grpSpPr>
        <p:sp>
          <p:nvSpPr>
            <p:cNvPr id="2585" name="Shape 2585"/>
            <p:cNvSpPr/>
            <p:nvPr/>
          </p:nvSpPr>
          <p:spPr>
            <a:xfrm flipV="1">
              <a:off x="1706342" y="-1"/>
              <a:ext cx="251419" cy="13550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586" name="Shape 2586"/>
            <p:cNvSpPr/>
            <p:nvPr/>
          </p:nvSpPr>
          <p:spPr>
            <a:xfrm>
              <a:off x="1694560" y="299874"/>
              <a:ext cx="242764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587" name="Shape 2587"/>
            <p:cNvSpPr/>
            <p:nvPr/>
          </p:nvSpPr>
          <p:spPr>
            <a:xfrm>
              <a:off x="0" y="284621"/>
              <a:ext cx="1429849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588" name="Shape 2588"/>
            <p:cNvSpPr/>
            <p:nvPr/>
          </p:nvSpPr>
          <p:spPr>
            <a:xfrm>
              <a:off x="1675833" y="464239"/>
              <a:ext cx="251419" cy="13550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</p:grpSp>
      <p:grpSp>
        <p:nvGrpSpPr>
          <p:cNvPr id="2592" name="Group 2592"/>
          <p:cNvGrpSpPr/>
          <p:nvPr/>
        </p:nvGrpSpPr>
        <p:grpSpPr>
          <a:xfrm>
            <a:off x="4377503" y="7245741"/>
            <a:ext cx="4249793" cy="2061093"/>
            <a:chOff x="0" y="0"/>
            <a:chExt cx="4249792" cy="2061092"/>
          </a:xfrm>
        </p:grpSpPr>
        <p:sp>
          <p:nvSpPr>
            <p:cNvPr id="2591" name="Shape 2591"/>
            <p:cNvSpPr/>
            <p:nvPr/>
          </p:nvSpPr>
          <p:spPr>
            <a:xfrm>
              <a:off x="63500" y="38100"/>
              <a:ext cx="4122793" cy="1895993"/>
            </a:xfrm>
            <a:prstGeom prst="rect">
              <a:avLst/>
            </a:prstGeom>
            <a:solidFill>
              <a:srgbClr val="DADA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590" name="Image 2589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4249793" cy="2061093"/>
            </a:xfrm>
            <a:prstGeom prst="rect">
              <a:avLst/>
            </a:prstGeom>
            <a:effectLst/>
          </p:spPr>
        </p:pic>
      </p:grpSp>
      <p:pic>
        <p:nvPicPr>
          <p:cNvPr id="2674" name="Image 2673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04498" y="2379075"/>
            <a:ext cx="2761799" cy="3042760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675" name="Image 2674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78334" y="5853745"/>
            <a:ext cx="2911865" cy="273666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676" name="Image 2675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627342" y="6318390"/>
            <a:ext cx="2944703" cy="222953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677" name="Image 2676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08567" y="5520144"/>
            <a:ext cx="1324596" cy="12305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678" name="Image 2677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42266" y="5450355"/>
            <a:ext cx="1686732" cy="129233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598" name="new_alpha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594564" y="7376174"/>
            <a:ext cx="3837452" cy="155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9" name="couplage_mesh3_alpha.png"/>
          <p:cNvPicPr>
            <a:picLocks noChangeAspect="1"/>
          </p:cNvPicPr>
          <p:nvPr/>
        </p:nvPicPr>
        <p:blipFill>
          <a:blip r:embed="rId13">
            <a:extLst/>
          </a:blip>
          <a:srcRect l="4522" t="4522" r="4522" b="4522"/>
          <a:stretch>
            <a:fillRect/>
          </a:stretch>
        </p:blipFill>
        <p:spPr>
          <a:xfrm>
            <a:off x="6963316" y="1067421"/>
            <a:ext cx="1720999" cy="1720999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20000" endPos="40000" dir="5400000" sy="-100000" algn="bl" rotWithShape="0"/>
          </a:effectLst>
        </p:spPr>
      </p:pic>
      <p:pic>
        <p:nvPicPr>
          <p:cNvPr id="2600" name="couplage_mesh2_alpha.png"/>
          <p:cNvPicPr>
            <a:picLocks noChangeAspect="1"/>
          </p:cNvPicPr>
          <p:nvPr/>
        </p:nvPicPr>
        <p:blipFill>
          <a:blip r:embed="rId14">
            <a:extLst/>
          </a:blip>
          <a:srcRect t="23622" b="23622"/>
          <a:stretch>
            <a:fillRect/>
          </a:stretch>
        </p:blipFill>
        <p:spPr>
          <a:xfrm>
            <a:off x="4219406" y="1162671"/>
            <a:ext cx="2900641" cy="1530216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5000" endPos="40000" dir="5400000" sy="-100000" algn="bl" rotWithShape="0"/>
          </a:effectLst>
        </p:spPr>
      </p:pic>
      <p:sp>
        <p:nvSpPr>
          <p:cNvPr id="2601" name="Shape 2601"/>
          <p:cNvSpPr/>
          <p:nvPr/>
        </p:nvSpPr>
        <p:spPr>
          <a:xfrm>
            <a:off x="5799086" y="2807132"/>
            <a:ext cx="147566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200" b="1" spc="176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2000"/>
              <a:t>SERPENT</a:t>
            </a:r>
          </a:p>
        </p:txBody>
      </p:sp>
      <p:sp>
        <p:nvSpPr>
          <p:cNvPr id="2602" name="Shape 2602"/>
          <p:cNvSpPr/>
          <p:nvPr/>
        </p:nvSpPr>
        <p:spPr>
          <a:xfrm>
            <a:off x="147517" y="4136616"/>
            <a:ext cx="1651454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chemeClr val="accent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calcul des matrices</a:t>
            </a:r>
          </a:p>
        </p:txBody>
      </p:sp>
      <p:sp>
        <p:nvSpPr>
          <p:cNvPr id="2603" name="Shape 2603"/>
          <p:cNvSpPr/>
          <p:nvPr/>
        </p:nvSpPr>
        <p:spPr>
          <a:xfrm>
            <a:off x="3895502" y="4024005"/>
            <a:ext cx="137708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puissance</a:t>
            </a:r>
          </a:p>
        </p:txBody>
      </p:sp>
      <p:sp>
        <p:nvSpPr>
          <p:cNvPr id="2604" name="Shape 2604"/>
          <p:cNvSpPr/>
          <p:nvPr/>
        </p:nvSpPr>
        <p:spPr>
          <a:xfrm>
            <a:off x="7369119" y="3822910"/>
            <a:ext cx="294792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source de chaleur</a:t>
            </a:r>
          </a:p>
          <a:p>
            <a:pPr algn="l"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flottabilité</a:t>
            </a:r>
          </a:p>
          <a:p>
            <a:pPr algn="l"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production de précurseurs</a:t>
            </a:r>
          </a:p>
        </p:txBody>
      </p:sp>
      <p:sp>
        <p:nvSpPr>
          <p:cNvPr id="2605" name="Shape 2605"/>
          <p:cNvSpPr/>
          <p:nvPr/>
        </p:nvSpPr>
        <p:spPr>
          <a:xfrm>
            <a:off x="7372925" y="6468907"/>
            <a:ext cx="1413400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température</a:t>
            </a:r>
          </a:p>
          <a:p>
            <a:pPr algn="l"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précurseurs</a:t>
            </a:r>
          </a:p>
        </p:txBody>
      </p:sp>
      <p:sp>
        <p:nvSpPr>
          <p:cNvPr id="2606" name="Shape 2606"/>
          <p:cNvSpPr/>
          <p:nvPr/>
        </p:nvSpPr>
        <p:spPr>
          <a:xfrm>
            <a:off x="2742247" y="6352959"/>
            <a:ext cx="248427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Doppler</a:t>
            </a:r>
          </a:p>
          <a:p>
            <a:pPr algn="r"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densité</a:t>
            </a:r>
          </a:p>
          <a:p>
            <a:pPr algn="r"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source neutrons retardés</a:t>
            </a:r>
          </a:p>
        </p:txBody>
      </p:sp>
      <p:sp>
        <p:nvSpPr>
          <p:cNvPr id="2607" name="Shape 2607"/>
          <p:cNvSpPr/>
          <p:nvPr/>
        </p:nvSpPr>
        <p:spPr>
          <a:xfrm>
            <a:off x="939265" y="5438724"/>
            <a:ext cx="117019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500" b="1" spc="20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2400"/>
              <a:t>TFM-S</a:t>
            </a:r>
          </a:p>
        </p:txBody>
      </p:sp>
      <p:sp>
        <p:nvSpPr>
          <p:cNvPr id="2608" name="Shape 2608"/>
          <p:cNvSpPr/>
          <p:nvPr/>
        </p:nvSpPr>
        <p:spPr>
          <a:xfrm>
            <a:off x="11121098" y="5359391"/>
            <a:ext cx="81272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500" b="1" spc="20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2400"/>
              <a:t>CFD</a:t>
            </a:r>
          </a:p>
        </p:txBody>
      </p:sp>
      <p:sp>
        <p:nvSpPr>
          <p:cNvPr id="2609" name="Shape 2609"/>
          <p:cNvSpPr/>
          <p:nvPr/>
        </p:nvSpPr>
        <p:spPr>
          <a:xfrm>
            <a:off x="10339851" y="5751828"/>
            <a:ext cx="2443618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5A5F5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modèle de turbulence</a:t>
            </a:r>
          </a:p>
          <a:p>
            <a:pPr>
              <a:lnSpc>
                <a:spcPct val="80000"/>
              </a:lnSpc>
              <a:defRPr sz="1800" spc="144">
                <a:solidFill>
                  <a:srgbClr val="5A5F5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k-ε realizable</a:t>
            </a:r>
          </a:p>
        </p:txBody>
      </p:sp>
      <p:grpSp>
        <p:nvGrpSpPr>
          <p:cNvPr id="2614" name="Group 2614"/>
          <p:cNvGrpSpPr/>
          <p:nvPr/>
        </p:nvGrpSpPr>
        <p:grpSpPr>
          <a:xfrm flipH="1">
            <a:off x="5320840" y="6427547"/>
            <a:ext cx="1957761" cy="599748"/>
            <a:chOff x="0" y="0"/>
            <a:chExt cx="1957760" cy="599746"/>
          </a:xfrm>
        </p:grpSpPr>
        <p:sp>
          <p:nvSpPr>
            <p:cNvPr id="2610" name="Shape 2610"/>
            <p:cNvSpPr/>
            <p:nvPr/>
          </p:nvSpPr>
          <p:spPr>
            <a:xfrm flipV="1">
              <a:off x="1706342" y="-1"/>
              <a:ext cx="251419" cy="13550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611" name="Shape 2611"/>
            <p:cNvSpPr/>
            <p:nvPr/>
          </p:nvSpPr>
          <p:spPr>
            <a:xfrm>
              <a:off x="1694560" y="299874"/>
              <a:ext cx="242764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612" name="Shape 2612"/>
            <p:cNvSpPr/>
            <p:nvPr/>
          </p:nvSpPr>
          <p:spPr>
            <a:xfrm>
              <a:off x="0" y="284621"/>
              <a:ext cx="1429849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613" name="Shape 2613"/>
            <p:cNvSpPr/>
            <p:nvPr/>
          </p:nvSpPr>
          <p:spPr>
            <a:xfrm>
              <a:off x="1675833" y="464239"/>
              <a:ext cx="251419" cy="13550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</p:grpSp>
      <p:sp>
        <p:nvSpPr>
          <p:cNvPr id="2615" name="Shape 2615"/>
          <p:cNvSpPr/>
          <p:nvPr/>
        </p:nvSpPr>
        <p:spPr>
          <a:xfrm>
            <a:off x="230492" y="8187436"/>
            <a:ext cx="2287585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chemeClr val="accent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directement implémenté dans</a:t>
            </a:r>
          </a:p>
        </p:txBody>
      </p:sp>
      <p:sp>
        <p:nvSpPr>
          <p:cNvPr id="2616" name="Shape 2616"/>
          <p:cNvSpPr/>
          <p:nvPr/>
        </p:nvSpPr>
        <p:spPr>
          <a:xfrm>
            <a:off x="10709206" y="8285925"/>
            <a:ext cx="1262718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chemeClr val="accent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réalisé par</a:t>
            </a:r>
          </a:p>
        </p:txBody>
      </p:sp>
      <p:pic>
        <p:nvPicPr>
          <p:cNvPr id="2679" name="Image 2678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219973" y="4535570"/>
            <a:ext cx="2512899" cy="53618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618" name="Shape 2618"/>
          <p:cNvSpPr/>
          <p:nvPr/>
        </p:nvSpPr>
        <p:spPr>
          <a:xfrm>
            <a:off x="5666391" y="8816939"/>
            <a:ext cx="169379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200" b="1" spc="176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2000"/>
              <a:t>OpenFOAM</a:t>
            </a:r>
          </a:p>
        </p:txBody>
      </p:sp>
      <p:sp>
        <p:nvSpPr>
          <p:cNvPr id="2619" name="Shape 2619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Strategie générale du couplage</a:t>
            </a:r>
          </a:p>
        </p:txBody>
      </p:sp>
      <p:pic>
        <p:nvPicPr>
          <p:cNvPr id="2620" name="Image 2619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622" name="Shape 2622"/>
          <p:cNvSpPr/>
          <p:nvPr/>
        </p:nvSpPr>
        <p:spPr>
          <a:xfrm>
            <a:off x="-64473" y="9273655"/>
            <a:ext cx="825909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13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/>
              <a:t>[A. Laureau et al </a:t>
            </a:r>
            <a:r>
              <a:rPr sz="1200" i="0"/>
              <a:t>Coupled neutronics and thermal-hydraulics transient calculations based on a fission matrix approach : application to the Molten Salt Fast Reactor</a:t>
            </a:r>
            <a:r>
              <a:rPr sz="1200"/>
              <a:t>. Joint International Conference M&amp;C+ SNA+ MC 2015, Nashville, USA]</a:t>
            </a:r>
          </a:p>
        </p:txBody>
      </p:sp>
      <p:grpSp>
        <p:nvGrpSpPr>
          <p:cNvPr id="2670" name="Group 2670"/>
          <p:cNvGrpSpPr/>
          <p:nvPr/>
        </p:nvGrpSpPr>
        <p:grpSpPr>
          <a:xfrm rot="20957344">
            <a:off x="3766903" y="4413520"/>
            <a:ext cx="1634284" cy="926560"/>
            <a:chOff x="0" y="-141740"/>
            <a:chExt cx="1634283" cy="926558"/>
          </a:xfrm>
        </p:grpSpPr>
        <p:sp>
          <p:nvSpPr>
            <p:cNvPr id="2623" name="Shape 2623"/>
            <p:cNvSpPr/>
            <p:nvPr/>
          </p:nvSpPr>
          <p:spPr>
            <a:xfrm rot="21600000">
              <a:off x="505403" y="-141741"/>
              <a:ext cx="1128881" cy="926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E3300">
                    <a:alpha val="67004"/>
                  </a:srgbClr>
                </a:gs>
                <a:gs pos="18142">
                  <a:srgbClr val="FE8C3E">
                    <a:alpha val="67004"/>
                  </a:srgbClr>
                </a:gs>
                <a:gs pos="37471">
                  <a:srgbClr val="FEE57B">
                    <a:alpha val="67004"/>
                  </a:srgbClr>
                </a:gs>
                <a:gs pos="59114">
                  <a:srgbClr val="FEF2BD">
                    <a:alpha val="67004"/>
                  </a:srgbClr>
                </a:gs>
                <a:gs pos="100000">
                  <a:srgbClr val="FFFFFF">
                    <a:alpha val="67004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2642" name="Group 2642"/>
            <p:cNvGrpSpPr/>
            <p:nvPr/>
          </p:nvGrpSpPr>
          <p:grpSpPr>
            <a:xfrm rot="21600000">
              <a:off x="369179" y="157799"/>
              <a:ext cx="366498" cy="352548"/>
              <a:chOff x="0" y="0"/>
              <a:chExt cx="366496" cy="352546"/>
            </a:xfrm>
          </p:grpSpPr>
          <p:sp>
            <p:nvSpPr>
              <p:cNvPr id="2624" name="Shape 2624"/>
              <p:cNvSpPr/>
              <p:nvPr/>
            </p:nvSpPr>
            <p:spPr>
              <a:xfrm rot="21600000">
                <a:off x="261853" y="85907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5" name="Shape 2625"/>
              <p:cNvSpPr/>
              <p:nvPr/>
            </p:nvSpPr>
            <p:spPr>
              <a:xfrm rot="21600000">
                <a:off x="210309" y="35541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6" name="Shape 2626"/>
              <p:cNvSpPr/>
              <p:nvPr/>
            </p:nvSpPr>
            <p:spPr>
              <a:xfrm rot="21600000">
                <a:off x="261853" y="164451"/>
                <a:ext cx="104644" cy="104643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7" name="Shape 2627"/>
              <p:cNvSpPr/>
              <p:nvPr/>
            </p:nvSpPr>
            <p:spPr>
              <a:xfrm rot="21600000">
                <a:off x="210309" y="210684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8" name="Shape 2628"/>
              <p:cNvSpPr/>
              <p:nvPr/>
            </p:nvSpPr>
            <p:spPr>
              <a:xfrm rot="21600000">
                <a:off x="109675" y="247903"/>
                <a:ext cx="104643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9" name="Shape 2629"/>
              <p:cNvSpPr/>
              <p:nvPr/>
            </p:nvSpPr>
            <p:spPr>
              <a:xfrm rot="21600000">
                <a:off x="161219" y="247903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0" name="Shape 2630"/>
              <p:cNvSpPr/>
              <p:nvPr/>
            </p:nvSpPr>
            <p:spPr>
              <a:xfrm rot="21600000">
                <a:off x="161996" y="-1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1" name="Shape 2631"/>
              <p:cNvSpPr/>
              <p:nvPr/>
            </p:nvSpPr>
            <p:spPr>
              <a:xfrm rot="21600000">
                <a:off x="-1" y="87862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2" name="Shape 2632"/>
              <p:cNvSpPr/>
              <p:nvPr/>
            </p:nvSpPr>
            <p:spPr>
              <a:xfrm rot="21600000">
                <a:off x="105154" y="-1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3" name="Shape 2633"/>
              <p:cNvSpPr/>
              <p:nvPr/>
            </p:nvSpPr>
            <p:spPr>
              <a:xfrm rot="21600000">
                <a:off x="41337" y="35541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4" name="Shape 2634"/>
              <p:cNvSpPr/>
              <p:nvPr/>
            </p:nvSpPr>
            <p:spPr>
              <a:xfrm rot="21600000">
                <a:off x="777" y="164451"/>
                <a:ext cx="104644" cy="104643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5" name="Shape 2635"/>
              <p:cNvSpPr/>
              <p:nvPr/>
            </p:nvSpPr>
            <p:spPr>
              <a:xfrm rot="21600000">
                <a:off x="41337" y="210684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6" name="Shape 2636"/>
              <p:cNvSpPr/>
              <p:nvPr/>
            </p:nvSpPr>
            <p:spPr>
              <a:xfrm rot="21600000">
                <a:off x="130926" y="85907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7" name="Shape 2637"/>
              <p:cNvSpPr/>
              <p:nvPr/>
            </p:nvSpPr>
            <p:spPr>
              <a:xfrm rot="21600000">
                <a:off x="76089" y="87862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8" name="Shape 2638"/>
              <p:cNvSpPr/>
              <p:nvPr/>
            </p:nvSpPr>
            <p:spPr>
              <a:xfrm rot="21600000">
                <a:off x="80998" y="157663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9" name="Shape 2639"/>
              <p:cNvSpPr/>
              <p:nvPr/>
            </p:nvSpPr>
            <p:spPr>
              <a:xfrm rot="21600000">
                <a:off x="133319" y="166905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0" name="Shape 2640"/>
              <p:cNvSpPr/>
              <p:nvPr/>
            </p:nvSpPr>
            <p:spPr>
              <a:xfrm rot="21600000">
                <a:off x="209532" y="157663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1" name="Shape 2641"/>
              <p:cNvSpPr/>
              <p:nvPr/>
            </p:nvSpPr>
            <p:spPr>
              <a:xfrm rot="21600000">
                <a:off x="175946" y="91994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2643" name="Shape 2643"/>
            <p:cNvSpPr/>
            <p:nvPr/>
          </p:nvSpPr>
          <p:spPr>
            <a:xfrm rot="21600000">
              <a:off x="-1" y="273589"/>
              <a:ext cx="104644" cy="104644"/>
            </a:xfrm>
            <a:prstGeom prst="ellipse">
              <a:avLst/>
            </a:prstGeom>
            <a:blipFill rotWithShape="1">
              <a:blip r:embed="rId1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2644" name="Image 2643"/>
            <p:cNvPicPr>
              <a:picLocks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 rot="21600000">
              <a:off x="142528" y="296706"/>
              <a:ext cx="192220" cy="77189"/>
            </a:xfrm>
            <a:prstGeom prst="rect">
              <a:avLst/>
            </a:prstGeom>
            <a:effectLst/>
          </p:spPr>
        </p:pic>
        <p:sp>
          <p:nvSpPr>
            <p:cNvPr id="2646" name="Shape 2646"/>
            <p:cNvSpPr/>
            <p:nvPr/>
          </p:nvSpPr>
          <p:spPr>
            <a:xfrm rot="21600000">
              <a:off x="1250823" y="296499"/>
              <a:ext cx="104644" cy="104644"/>
            </a:xfrm>
            <a:prstGeom prst="ellipse">
              <a:avLst/>
            </a:prstGeom>
            <a:blipFill rotWithShape="1">
              <a:blip r:embed="rId1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647" name="Shape 2647"/>
            <p:cNvSpPr/>
            <p:nvPr/>
          </p:nvSpPr>
          <p:spPr>
            <a:xfrm rot="21600000">
              <a:off x="1202667" y="443335"/>
              <a:ext cx="104644" cy="104644"/>
            </a:xfrm>
            <a:prstGeom prst="ellipse">
              <a:avLst/>
            </a:prstGeom>
            <a:blipFill rotWithShape="1">
              <a:blip r:embed="rId1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2655" name="Group 2655"/>
            <p:cNvGrpSpPr/>
            <p:nvPr/>
          </p:nvGrpSpPr>
          <p:grpSpPr>
            <a:xfrm rot="21600000">
              <a:off x="836487" y="401328"/>
              <a:ext cx="265087" cy="281368"/>
              <a:chOff x="0" y="0"/>
              <a:chExt cx="265085" cy="281366"/>
            </a:xfrm>
          </p:grpSpPr>
          <p:sp>
            <p:nvSpPr>
              <p:cNvPr id="2648" name="Shape 2648"/>
              <p:cNvSpPr/>
              <p:nvPr/>
            </p:nvSpPr>
            <p:spPr>
              <a:xfrm rot="21600000">
                <a:off x="149847" y="139906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9" name="Shape 2649"/>
              <p:cNvSpPr/>
              <p:nvPr/>
            </p:nvSpPr>
            <p:spPr>
              <a:xfrm rot="21600000">
                <a:off x="-1" y="111908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0" name="Shape 2650"/>
              <p:cNvSpPr/>
              <p:nvPr/>
            </p:nvSpPr>
            <p:spPr>
              <a:xfrm rot="21600000">
                <a:off x="97402" y="-1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1" name="Shape 2651"/>
              <p:cNvSpPr/>
              <p:nvPr/>
            </p:nvSpPr>
            <p:spPr>
              <a:xfrm rot="21600000">
                <a:off x="87973" y="89915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2" name="Shape 2652"/>
              <p:cNvSpPr/>
              <p:nvPr/>
            </p:nvSpPr>
            <p:spPr>
              <a:xfrm rot="21600000">
                <a:off x="34813" y="52467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3" name="Shape 2653"/>
              <p:cNvSpPr/>
              <p:nvPr/>
            </p:nvSpPr>
            <p:spPr>
              <a:xfrm rot="21600000">
                <a:off x="160442" y="56530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4" name="Shape 2654"/>
              <p:cNvSpPr/>
              <p:nvPr/>
            </p:nvSpPr>
            <p:spPr>
              <a:xfrm rot="21600000">
                <a:off x="70403" y="176723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2656" name="Shape 2656"/>
            <p:cNvSpPr/>
            <p:nvPr/>
          </p:nvSpPr>
          <p:spPr>
            <a:xfrm rot="21600000">
              <a:off x="1202667" y="149182"/>
              <a:ext cx="104644" cy="104644"/>
            </a:xfrm>
            <a:prstGeom prst="ellipse">
              <a:avLst/>
            </a:prstGeom>
            <a:blipFill rotWithShape="1">
              <a:blip r:embed="rId1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2665" name="Group 2665"/>
            <p:cNvGrpSpPr/>
            <p:nvPr/>
          </p:nvGrpSpPr>
          <p:grpSpPr>
            <a:xfrm rot="21600000">
              <a:off x="866929" y="-1"/>
              <a:ext cx="277205" cy="269096"/>
              <a:chOff x="0" y="0"/>
              <a:chExt cx="277203" cy="269094"/>
            </a:xfrm>
          </p:grpSpPr>
          <p:sp>
            <p:nvSpPr>
              <p:cNvPr id="2657" name="Shape 2657"/>
              <p:cNvSpPr/>
              <p:nvPr/>
            </p:nvSpPr>
            <p:spPr>
              <a:xfrm rot="21600000">
                <a:off x="167621" y="33585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8" name="Shape 2658"/>
              <p:cNvSpPr/>
              <p:nvPr/>
            </p:nvSpPr>
            <p:spPr>
              <a:xfrm rot="21600000">
                <a:off x="172560" y="100634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9" name="Shape 2659"/>
              <p:cNvSpPr/>
              <p:nvPr/>
            </p:nvSpPr>
            <p:spPr>
              <a:xfrm rot="21600000">
                <a:off x="52710" y="2454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60" name="Shape 2660"/>
              <p:cNvSpPr/>
              <p:nvPr/>
            </p:nvSpPr>
            <p:spPr>
              <a:xfrm rot="21600000">
                <a:off x="130026" y="164451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61" name="Shape 2661"/>
              <p:cNvSpPr/>
              <p:nvPr/>
            </p:nvSpPr>
            <p:spPr>
              <a:xfrm rot="21600000">
                <a:off x="116650" y="-1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62" name="Shape 2662"/>
              <p:cNvSpPr/>
              <p:nvPr/>
            </p:nvSpPr>
            <p:spPr>
              <a:xfrm rot="21600000">
                <a:off x="45796" y="147845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63" name="Shape 2663"/>
              <p:cNvSpPr/>
              <p:nvPr/>
            </p:nvSpPr>
            <p:spPr>
              <a:xfrm rot="21600000">
                <a:off x="-1" y="61362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64" name="Shape 2664"/>
              <p:cNvSpPr/>
              <p:nvPr/>
            </p:nvSpPr>
            <p:spPr>
              <a:xfrm rot="21600000">
                <a:off x="90693" y="72456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2666" name="Image 2665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 rot="20139280">
              <a:off x="725754" y="198337"/>
              <a:ext cx="148475" cy="77188"/>
            </a:xfrm>
            <a:prstGeom prst="rect">
              <a:avLst/>
            </a:prstGeom>
            <a:effectLst/>
          </p:spPr>
        </p:pic>
        <p:pic>
          <p:nvPicPr>
            <p:cNvPr id="2668" name="Image 2667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 rot="1460720">
              <a:off x="721477" y="416111"/>
              <a:ext cx="148475" cy="77189"/>
            </a:xfrm>
            <a:prstGeom prst="rect">
              <a:avLst/>
            </a:prstGeom>
            <a:effectLst/>
          </p:spPr>
        </p:pic>
      </p:grpSp>
      <p:sp>
        <p:nvSpPr>
          <p:cNvPr id="2671" name="Shape 2671"/>
          <p:cNvSpPr/>
          <p:nvPr/>
        </p:nvSpPr>
        <p:spPr>
          <a:xfrm>
            <a:off x="4537682" y="8766038"/>
            <a:ext cx="32938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μs</a:t>
            </a:r>
          </a:p>
        </p:txBody>
      </p:sp>
      <p:sp>
        <p:nvSpPr>
          <p:cNvPr id="2672" name="Shape 2672"/>
          <p:cNvSpPr/>
          <p:nvPr/>
        </p:nvSpPr>
        <p:spPr>
          <a:xfrm>
            <a:off x="8140537" y="8769571"/>
            <a:ext cx="37426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ms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1" grpId="6" animBg="1" advAuto="0"/>
      <p:bldP spid="2592" grpId="14" animBg="1" advAuto="0"/>
      <p:bldP spid="2674" grpId="8" animBg="1" advAuto="0"/>
      <p:bldP spid="2675" grpId="13" animBg="1" advAuto="0"/>
      <p:bldP spid="2676" grpId="12" animBg="1" advAuto="0"/>
      <p:bldP spid="2677" grpId="5" animBg="1" advAuto="0"/>
      <p:bldP spid="2678" grpId="1" animBg="1" advAuto="0"/>
      <p:bldP spid="2598" grpId="15" animBg="1" advAuto="0"/>
      <p:bldP spid="2599" grpId="11" animBg="1" advAuto="0"/>
      <p:bldP spid="2600" grpId="10" animBg="1" advAuto="0"/>
      <p:bldP spid="2601" grpId="7" animBg="1" advAuto="0"/>
      <p:bldP spid="2602" grpId="9" animBg="1" advAuto="0"/>
      <p:bldP spid="2607" grpId="3" animBg="1" advAuto="0"/>
      <p:bldP spid="2608" grpId="2" animBg="1" advAuto="0"/>
      <p:bldP spid="2609" grpId="4" animBg="1" advAuto="0"/>
      <p:bldP spid="2615" grpId="16" animBg="1" advAuto="0"/>
      <p:bldP spid="2616" grpId="17" animBg="1" advAuto="0"/>
      <p:bldP spid="2618" grpId="18" animBg="1" advAuto="0"/>
      <p:bldP spid="2622" grpId="19" animBg="1" advAuto="0"/>
      <p:bldP spid="2671" grpId="20" animBg="1" advAuto="0"/>
      <p:bldP spid="2672" grpId="2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Shape 26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34</a:t>
            </a:fld>
            <a:endParaRPr sz="1600"/>
          </a:p>
        </p:txBody>
      </p:sp>
      <p:sp>
        <p:nvSpPr>
          <p:cNvPr id="2682" name="Shape 2682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Etude de transitoires du MSFR</a:t>
            </a:r>
          </a:p>
        </p:txBody>
      </p:sp>
      <p:pic>
        <p:nvPicPr>
          <p:cNvPr id="2683" name="Image 268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685" name="Shape 2685"/>
          <p:cNvSpPr/>
          <p:nvPr/>
        </p:nvSpPr>
        <p:spPr>
          <a:xfrm>
            <a:off x="2025593" y="5372548"/>
            <a:ext cx="9895534" cy="3075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Etape 2 - étude de transitoires :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Suivi de charge (</a:t>
            </a:r>
            <a:r>
              <a:rPr sz="1800" i="1"/>
              <a:t>fonctionnement normal</a:t>
            </a:r>
            <a:r>
              <a:rPr sz="1800"/>
              <a:t>)</a:t>
            </a:r>
            <a:br>
              <a:rPr sz="1800"/>
            </a:br>
            <a:r>
              <a:rPr sz="1800">
                <a:solidFill>
                  <a:srgbClr val="5A5F5E"/>
                </a:solidFill>
              </a:rPr>
              <a:t>modification de la puissance extraite via la température du fluide intermédiaire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Sur-refroidissement (</a:t>
            </a:r>
            <a:r>
              <a:rPr sz="1800" i="1"/>
              <a:t>incident</a:t>
            </a:r>
            <a:r>
              <a:rPr sz="1800"/>
              <a:t>)</a:t>
            </a:r>
            <a:br>
              <a:rPr sz="1800"/>
            </a:br>
            <a:r>
              <a:rPr sz="1800">
                <a:solidFill>
                  <a:srgbClr val="5A5F5E"/>
                </a:solidFill>
              </a:rPr>
              <a:t>modification instantanée du la température du fluide intermédiaire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Insertion de réactivité (</a:t>
            </a:r>
            <a:r>
              <a:rPr sz="1800" i="1"/>
              <a:t>incident</a:t>
            </a:r>
            <a:r>
              <a:rPr sz="1800"/>
              <a:t>)</a:t>
            </a:r>
            <a:br>
              <a:rPr sz="1800"/>
            </a:br>
            <a:r>
              <a:rPr sz="1800">
                <a:solidFill>
                  <a:srgbClr val="5A5F5E"/>
                </a:solidFill>
              </a:rPr>
              <a:t>augmentation "artificielle" du coefficient de multiplication </a:t>
            </a:r>
            <a:r>
              <a:rPr sz="1800" i="1">
                <a:solidFill>
                  <a:srgbClr val="5A5F5E"/>
                </a:solidFill>
              </a:rPr>
              <a:t>k</a:t>
            </a:r>
            <a:r>
              <a:rPr sz="1800"/>
              <a:t/>
            </a:r>
            <a:br>
              <a:rPr sz="1800"/>
            </a:br>
            <a:endParaRPr sz="1800"/>
          </a:p>
        </p:txBody>
      </p:sp>
      <p:sp>
        <p:nvSpPr>
          <p:cNvPr id="2686" name="Shape 2686"/>
          <p:cNvSpPr/>
          <p:nvPr/>
        </p:nvSpPr>
        <p:spPr>
          <a:xfrm>
            <a:off x="2025593" y="1975875"/>
            <a:ext cx="9895534" cy="2001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Etape 1 - mise à l’équilibre du réacteur :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Fixe les paramètres connus </a:t>
            </a:r>
            <a:br>
              <a:rPr sz="1800"/>
            </a:br>
            <a:r>
              <a:rPr sz="1800">
                <a:solidFill>
                  <a:srgbClr val="5A5F5E"/>
                </a:solidFill>
              </a:rPr>
              <a:t>puissance neutronique, température moyenne, …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Itérations sur les inconnues du problème</a:t>
            </a:r>
            <a:br>
              <a:rPr sz="1800"/>
            </a:br>
            <a:r>
              <a:rPr sz="1800">
                <a:solidFill>
                  <a:srgbClr val="5A5F5E"/>
                </a:solidFill>
              </a:rPr>
              <a:t>distribution de température, puissance des pompes, …</a:t>
            </a:r>
          </a:p>
        </p:txBody>
      </p:sp>
      <p:pic>
        <p:nvPicPr>
          <p:cNvPr id="2689" name="Image 2688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7284" y="2319769"/>
            <a:ext cx="533760" cy="315585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688" name="Shape 2688"/>
          <p:cNvSpPr/>
          <p:nvPr/>
        </p:nvSpPr>
        <p:spPr>
          <a:xfrm>
            <a:off x="398438" y="4187558"/>
            <a:ext cx="1013418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chemeClr val="accent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initialise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0" name="Shape 3190"/>
          <p:cNvSpPr/>
          <p:nvPr/>
        </p:nvSpPr>
        <p:spPr>
          <a:xfrm>
            <a:off x="2025593" y="1975875"/>
            <a:ext cx="9003782" cy="25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Etape 1 - mise à l’équilibre du réacteur :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4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Fixe les paramètres connus </a:t>
            </a:r>
            <a:br/>
            <a:r>
              <a:rPr>
                <a:solidFill>
                  <a:srgbClr val="5A5F5E"/>
                </a:solidFill>
              </a:rPr>
              <a:t>puissance neutronique (ici 3 GW</a:t>
            </a:r>
            <a:r>
              <a:rPr baseline="-5999">
                <a:solidFill>
                  <a:srgbClr val="5A5F5E"/>
                </a:solidFill>
              </a:rPr>
              <a:t>th</a:t>
            </a:r>
            <a:r>
              <a:rPr>
                <a:solidFill>
                  <a:srgbClr val="5A5F5E"/>
                </a:solidFill>
              </a:rPr>
              <a:t>), température moyenne (ici 973 K), temps de circulation (ici 4 s)…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4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Itérations sur les inconnues du problème</a:t>
            </a:r>
            <a:br/>
            <a:r>
              <a:rPr>
                <a:solidFill>
                  <a:srgbClr val="5A5F5E"/>
                </a:solidFill>
              </a:rPr>
              <a:t>distribution de température, puissance des pompes, …</a:t>
            </a:r>
          </a:p>
        </p:txBody>
      </p:sp>
      <p:sp>
        <p:nvSpPr>
          <p:cNvPr id="3191" name="Shape 3191"/>
          <p:cNvSpPr/>
          <p:nvPr/>
        </p:nvSpPr>
        <p:spPr>
          <a:xfrm>
            <a:off x="2025592" y="5308829"/>
            <a:ext cx="9895534" cy="3715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err="1"/>
              <a:t>Etape</a:t>
            </a:r>
            <a:r>
              <a:rPr dirty="0"/>
              <a:t> 2 - </a:t>
            </a:r>
            <a:r>
              <a:rPr dirty="0" err="1"/>
              <a:t>étude</a:t>
            </a:r>
            <a:r>
              <a:rPr dirty="0"/>
              <a:t> de </a:t>
            </a:r>
            <a:r>
              <a:rPr dirty="0" err="1"/>
              <a:t>transitoires</a:t>
            </a:r>
            <a:r>
              <a:rPr dirty="0"/>
              <a:t> :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4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dirty="0" err="1"/>
              <a:t>Suivi</a:t>
            </a:r>
            <a:r>
              <a:rPr dirty="0"/>
              <a:t> de charge (</a:t>
            </a:r>
            <a:r>
              <a:rPr i="1" dirty="0" err="1"/>
              <a:t>fonctionnement</a:t>
            </a:r>
            <a:r>
              <a:rPr i="1" dirty="0"/>
              <a:t> normal</a:t>
            </a:r>
            <a:r>
              <a:rPr dirty="0"/>
              <a:t>)</a:t>
            </a:r>
            <a:br>
              <a:rPr dirty="0"/>
            </a:br>
            <a:r>
              <a:rPr dirty="0">
                <a:solidFill>
                  <a:srgbClr val="5A5F5E"/>
                </a:solidFill>
              </a:rPr>
              <a:t>modification de la puissance </a:t>
            </a:r>
            <a:r>
              <a:rPr dirty="0" err="1">
                <a:solidFill>
                  <a:srgbClr val="5A5F5E"/>
                </a:solidFill>
              </a:rPr>
              <a:t>extraite</a:t>
            </a:r>
            <a:r>
              <a:rPr dirty="0">
                <a:solidFill>
                  <a:srgbClr val="5A5F5E"/>
                </a:solidFill>
              </a:rPr>
              <a:t> via la </a:t>
            </a:r>
            <a:r>
              <a:rPr dirty="0" err="1">
                <a:solidFill>
                  <a:srgbClr val="5A5F5E"/>
                </a:solidFill>
              </a:rPr>
              <a:t>température</a:t>
            </a:r>
            <a:r>
              <a:rPr dirty="0">
                <a:solidFill>
                  <a:srgbClr val="5A5F5E"/>
                </a:solidFill>
              </a:rPr>
              <a:t> du </a:t>
            </a:r>
            <a:r>
              <a:rPr dirty="0" err="1">
                <a:solidFill>
                  <a:srgbClr val="5A5F5E"/>
                </a:solidFill>
              </a:rPr>
              <a:t>fluide</a:t>
            </a:r>
            <a:r>
              <a:rPr dirty="0">
                <a:solidFill>
                  <a:srgbClr val="5A5F5E"/>
                </a:solidFill>
              </a:rPr>
              <a:t> </a:t>
            </a:r>
            <a:r>
              <a:rPr dirty="0" err="1">
                <a:solidFill>
                  <a:srgbClr val="5A5F5E"/>
                </a:solidFill>
              </a:rPr>
              <a:t>intermédiaire</a:t>
            </a:r>
            <a:endParaRPr dirty="0">
              <a:solidFill>
                <a:srgbClr val="5A5F5E"/>
              </a:solidFill>
            </a:endParaRP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4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dirty="0"/>
              <a:t>Sur-</a:t>
            </a:r>
            <a:r>
              <a:rPr dirty="0" err="1"/>
              <a:t>refroidissement</a:t>
            </a:r>
            <a:r>
              <a:rPr dirty="0"/>
              <a:t> (</a:t>
            </a:r>
            <a:r>
              <a:rPr i="1" dirty="0"/>
              <a:t>accident</a:t>
            </a:r>
            <a:r>
              <a:rPr dirty="0"/>
              <a:t>)</a:t>
            </a:r>
            <a:br>
              <a:rPr dirty="0"/>
            </a:br>
            <a:r>
              <a:rPr dirty="0">
                <a:solidFill>
                  <a:srgbClr val="5A5F5E"/>
                </a:solidFill>
              </a:rPr>
              <a:t>modification </a:t>
            </a:r>
            <a:r>
              <a:rPr dirty="0" err="1">
                <a:solidFill>
                  <a:srgbClr val="5A5F5E"/>
                </a:solidFill>
              </a:rPr>
              <a:t>instantanée</a:t>
            </a:r>
            <a:r>
              <a:rPr dirty="0">
                <a:solidFill>
                  <a:srgbClr val="5A5F5E"/>
                </a:solidFill>
              </a:rPr>
              <a:t> de la </a:t>
            </a:r>
            <a:r>
              <a:rPr dirty="0" err="1">
                <a:solidFill>
                  <a:srgbClr val="5A5F5E"/>
                </a:solidFill>
              </a:rPr>
              <a:t>température</a:t>
            </a:r>
            <a:r>
              <a:rPr dirty="0">
                <a:solidFill>
                  <a:srgbClr val="5A5F5E"/>
                </a:solidFill>
              </a:rPr>
              <a:t> du </a:t>
            </a:r>
            <a:r>
              <a:rPr dirty="0" err="1">
                <a:solidFill>
                  <a:srgbClr val="5A5F5E"/>
                </a:solidFill>
              </a:rPr>
              <a:t>fluide</a:t>
            </a:r>
            <a:r>
              <a:rPr dirty="0">
                <a:solidFill>
                  <a:srgbClr val="5A5F5E"/>
                </a:solidFill>
              </a:rPr>
              <a:t> </a:t>
            </a:r>
            <a:r>
              <a:rPr dirty="0" err="1">
                <a:solidFill>
                  <a:srgbClr val="5A5F5E"/>
                </a:solidFill>
              </a:rPr>
              <a:t>intermédiaire</a:t>
            </a:r>
            <a:endParaRPr dirty="0">
              <a:solidFill>
                <a:srgbClr val="5A5F5E"/>
              </a:solidFill>
            </a:endParaRP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4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dirty="0"/>
              <a:t>Insertion de </a:t>
            </a:r>
            <a:r>
              <a:rPr dirty="0" err="1"/>
              <a:t>réactivité</a:t>
            </a:r>
            <a:r>
              <a:rPr dirty="0"/>
              <a:t> (</a:t>
            </a:r>
            <a:r>
              <a:rPr i="1" dirty="0"/>
              <a:t>accident</a:t>
            </a:r>
            <a:r>
              <a:rPr dirty="0"/>
              <a:t>)</a:t>
            </a:r>
            <a:br>
              <a:rPr dirty="0"/>
            </a:br>
            <a:r>
              <a:rPr dirty="0">
                <a:solidFill>
                  <a:srgbClr val="5A5F5E"/>
                </a:solidFill>
              </a:rPr>
              <a:t>augmentation "</a:t>
            </a:r>
            <a:r>
              <a:rPr dirty="0" err="1">
                <a:solidFill>
                  <a:srgbClr val="5A5F5E"/>
                </a:solidFill>
              </a:rPr>
              <a:t>artificielle</a:t>
            </a:r>
            <a:r>
              <a:rPr dirty="0">
                <a:solidFill>
                  <a:srgbClr val="5A5F5E"/>
                </a:solidFill>
              </a:rPr>
              <a:t>" du coefficient de multiplication </a:t>
            </a:r>
            <a:r>
              <a:rPr i="1" dirty="0">
                <a:solidFill>
                  <a:srgbClr val="5A5F5E"/>
                </a:solidFill>
              </a:rPr>
              <a:t>k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grpSp>
        <p:nvGrpSpPr>
          <p:cNvPr id="3218" name="Group 3218"/>
          <p:cNvGrpSpPr/>
          <p:nvPr/>
        </p:nvGrpSpPr>
        <p:grpSpPr>
          <a:xfrm>
            <a:off x="42337" y="4534463"/>
            <a:ext cx="12970293" cy="4490191"/>
            <a:chOff x="-215899" y="-92663"/>
            <a:chExt cx="12970292" cy="4490189"/>
          </a:xfrm>
        </p:grpSpPr>
        <p:sp>
          <p:nvSpPr>
            <p:cNvPr id="3192" name="Shape 3192"/>
            <p:cNvSpPr/>
            <p:nvPr/>
          </p:nvSpPr>
          <p:spPr>
            <a:xfrm>
              <a:off x="178475" y="561121"/>
              <a:ext cx="9895535" cy="3182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Etape 2 - étude de transitoires :</a:t>
              </a:r>
            </a:p>
            <a:p>
              <a:pPr marL="226391" indent="-226391" algn="just">
                <a:lnSpc>
                  <a:spcPct val="120000"/>
                </a:lnSpc>
                <a:spcBef>
                  <a:spcPts val="600"/>
                </a:spcBef>
                <a:buSzPct val="30000"/>
                <a:buBlip>
                  <a:blip r:embed="rId4"/>
                </a:buBlip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Suivi de charge (</a:t>
              </a:r>
              <a:r>
                <a:rPr i="1"/>
                <a:t>fonctionnement normal</a:t>
              </a:r>
              <a:r>
                <a:t>)</a:t>
              </a:r>
              <a:br/>
              <a:r>
                <a:rPr>
                  <a:solidFill>
                    <a:srgbClr val="5A5F5E"/>
                  </a:solidFill>
                </a:rPr>
                <a:t>modification de la puissance extraite via la température du fluide intermédiaire</a:t>
              </a:r>
            </a:p>
            <a:p>
              <a:pPr marL="226391" indent="-226391" algn="just">
                <a:lnSpc>
                  <a:spcPct val="120000"/>
                </a:lnSpc>
                <a:spcBef>
                  <a:spcPts val="600"/>
                </a:spcBef>
                <a:buSzPct val="30000"/>
                <a:buBlip>
                  <a:blip r:embed="rId4"/>
                </a:buBlip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Sur-refroidissement (</a:t>
              </a:r>
              <a:r>
                <a:rPr i="1"/>
                <a:t>accident</a:t>
              </a:r>
              <a:r>
                <a:t>)</a:t>
              </a:r>
              <a:br/>
              <a:r>
                <a:rPr>
                  <a:solidFill>
                    <a:srgbClr val="5A5F5E"/>
                  </a:solidFill>
                </a:rPr>
                <a:t>modification instantanée du la température du fluide intermédiaire</a:t>
              </a:r>
            </a:p>
            <a:p>
              <a:pPr marL="226391" indent="-226391" algn="just">
                <a:lnSpc>
                  <a:spcPct val="120000"/>
                </a:lnSpc>
                <a:spcBef>
                  <a:spcPts val="600"/>
                </a:spcBef>
                <a:buSzPct val="30000"/>
                <a:buBlip>
                  <a:blip r:embed="rId4"/>
                </a:buBlip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Insertion de réactivité (</a:t>
              </a:r>
              <a:r>
                <a:rPr i="1"/>
                <a:t>accident</a:t>
              </a:r>
              <a:r>
                <a:t>)</a:t>
              </a:r>
              <a:br/>
              <a:r>
                <a:rPr>
                  <a:solidFill>
                    <a:srgbClr val="5A5F5E"/>
                  </a:solidFill>
                </a:rPr>
                <a:t>augmentation "artificielle" du coefficient de multiplication </a:t>
              </a:r>
              <a:r>
                <a:rPr i="1">
                  <a:solidFill>
                    <a:srgbClr val="5A5F5E"/>
                  </a:solidFill>
                </a:rPr>
                <a:t>k</a:t>
              </a:r>
              <a:r>
                <a:t/>
              </a:r>
              <a:br/>
              <a:endParaRPr/>
            </a:p>
          </p:txBody>
        </p:sp>
        <p:grpSp>
          <p:nvGrpSpPr>
            <p:cNvPr id="3195" name="Group 3195"/>
            <p:cNvGrpSpPr/>
            <p:nvPr/>
          </p:nvGrpSpPr>
          <p:grpSpPr>
            <a:xfrm>
              <a:off x="-215900" y="-92664"/>
              <a:ext cx="12970293" cy="4490191"/>
              <a:chOff x="0" y="0"/>
              <a:chExt cx="12970292" cy="4490189"/>
            </a:xfrm>
          </p:grpSpPr>
          <p:sp>
            <p:nvSpPr>
              <p:cNvPr id="3194" name="Shape 3194"/>
              <p:cNvSpPr/>
              <p:nvPr/>
            </p:nvSpPr>
            <p:spPr>
              <a:xfrm>
                <a:off x="215900" y="139700"/>
                <a:ext cx="12538493" cy="39313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3193" name="Image 3192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-1"/>
                <a:ext cx="12970293" cy="4490191"/>
              </a:xfrm>
              <a:prstGeom prst="rect">
                <a:avLst/>
              </a:prstGeom>
              <a:effectLst/>
            </p:spPr>
          </p:pic>
        </p:grpSp>
        <p:pic>
          <p:nvPicPr>
            <p:cNvPr id="3196" name="ref_7_alpha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4929" b="45906"/>
            <a:stretch>
              <a:fillRect/>
            </a:stretch>
          </p:blipFill>
          <p:spPr>
            <a:xfrm>
              <a:off x="3415021" y="0"/>
              <a:ext cx="9157987" cy="3363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01" name="Group 3201"/>
            <p:cNvGrpSpPr/>
            <p:nvPr/>
          </p:nvGrpSpPr>
          <p:grpSpPr>
            <a:xfrm>
              <a:off x="3701467" y="3429833"/>
              <a:ext cx="2353092" cy="597711"/>
              <a:chOff x="162557" y="72913"/>
              <a:chExt cx="2353090" cy="597710"/>
            </a:xfrm>
          </p:grpSpPr>
          <p:sp>
            <p:nvSpPr>
              <p:cNvPr id="3197" name="Shape 3197"/>
              <p:cNvSpPr/>
              <p:nvPr/>
            </p:nvSpPr>
            <p:spPr>
              <a:xfrm>
                <a:off x="312520" y="287444"/>
                <a:ext cx="2047753" cy="358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Puiss [GW/m</a:t>
                </a:r>
                <a:r>
                  <a:rPr baseline="31999"/>
                  <a:t>3</a:t>
                </a:r>
                <a:r>
                  <a:t>]</a:t>
                </a:r>
              </a:p>
            </p:txBody>
          </p:sp>
          <p:sp>
            <p:nvSpPr>
              <p:cNvPr id="3198" name="Shape 3198"/>
              <p:cNvSpPr/>
              <p:nvPr/>
            </p:nvSpPr>
            <p:spPr>
              <a:xfrm>
                <a:off x="2267998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1</a:t>
                </a:r>
              </a:p>
            </p:txBody>
          </p:sp>
          <p:sp>
            <p:nvSpPr>
              <p:cNvPr id="3199" name="Shape 3199"/>
              <p:cNvSpPr/>
              <p:nvPr/>
            </p:nvSpPr>
            <p:spPr>
              <a:xfrm>
                <a:off x="162557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0</a:t>
                </a:r>
              </a:p>
            </p:txBody>
          </p:sp>
          <p:pic>
            <p:nvPicPr>
              <p:cNvPr id="3200" name="legende3_alpha.png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5400000" flipH="1">
                <a:off x="1219742" y="-856518"/>
                <a:ext cx="261944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06" name="Group 3206"/>
            <p:cNvGrpSpPr/>
            <p:nvPr/>
          </p:nvGrpSpPr>
          <p:grpSpPr>
            <a:xfrm>
              <a:off x="6640797" y="3425166"/>
              <a:ext cx="2706338" cy="597711"/>
              <a:chOff x="23581" y="72913"/>
              <a:chExt cx="2706336" cy="597710"/>
            </a:xfrm>
          </p:grpSpPr>
          <p:sp>
            <p:nvSpPr>
              <p:cNvPr id="3202" name="Shape 3202"/>
              <p:cNvSpPr/>
              <p:nvPr/>
            </p:nvSpPr>
            <p:spPr>
              <a:xfrm>
                <a:off x="242852" y="287444"/>
                <a:ext cx="2047754" cy="358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T</a:t>
                </a:r>
                <a:r>
                  <a:rPr baseline="-5999"/>
                  <a:t>comb</a:t>
                </a:r>
                <a:r>
                  <a:t> [K]</a:t>
                </a:r>
              </a:p>
            </p:txBody>
          </p:sp>
          <p:sp>
            <p:nvSpPr>
              <p:cNvPr id="3203" name="Shape 3203"/>
              <p:cNvSpPr/>
              <p:nvPr/>
            </p:nvSpPr>
            <p:spPr>
              <a:xfrm>
                <a:off x="2082218" y="262853"/>
                <a:ext cx="64770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1080</a:t>
                </a:r>
              </a:p>
            </p:txBody>
          </p:sp>
          <p:sp>
            <p:nvSpPr>
              <p:cNvPr id="3204" name="Shape 3204"/>
              <p:cNvSpPr/>
              <p:nvPr/>
            </p:nvSpPr>
            <p:spPr>
              <a:xfrm>
                <a:off x="23581" y="262853"/>
                <a:ext cx="5143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890</a:t>
                </a:r>
              </a:p>
            </p:txBody>
          </p:sp>
          <p:pic>
            <p:nvPicPr>
              <p:cNvPr id="3205" name="legende3_alpha.png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5400000" flipH="1">
                <a:off x="1219742" y="-856518"/>
                <a:ext cx="261944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12" name="Group 3212"/>
            <p:cNvGrpSpPr/>
            <p:nvPr/>
          </p:nvGrpSpPr>
          <p:grpSpPr>
            <a:xfrm>
              <a:off x="9933373" y="3357128"/>
              <a:ext cx="2495061" cy="743120"/>
              <a:chOff x="0" y="-25094"/>
              <a:chExt cx="2495060" cy="743118"/>
            </a:xfrm>
          </p:grpSpPr>
          <p:sp>
            <p:nvSpPr>
              <p:cNvPr id="3207" name="Shape 3207"/>
              <p:cNvSpPr/>
              <p:nvPr/>
            </p:nvSpPr>
            <p:spPr>
              <a:xfrm>
                <a:off x="103517" y="-25095"/>
                <a:ext cx="2047754" cy="652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3900" spc="312" baseline="-5999"/>
                  <a:t>       </a:t>
                </a:r>
                <a:r>
                  <a:t> [m</a:t>
                </a:r>
                <a:r>
                  <a:rPr baseline="31999"/>
                  <a:t>-3</a:t>
                </a:r>
                <a:r>
                  <a:t>]</a:t>
                </a:r>
              </a:p>
            </p:txBody>
          </p:sp>
          <p:sp>
            <p:nvSpPr>
              <p:cNvPr id="3208" name="Shape 3208"/>
              <p:cNvSpPr/>
              <p:nvPr/>
            </p:nvSpPr>
            <p:spPr>
              <a:xfrm>
                <a:off x="2047385" y="189939"/>
                <a:ext cx="447676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1.5</a:t>
                </a:r>
              </a:p>
            </p:txBody>
          </p:sp>
          <p:sp>
            <p:nvSpPr>
              <p:cNvPr id="3209" name="Shape 3209"/>
              <p:cNvSpPr/>
              <p:nvPr/>
            </p:nvSpPr>
            <p:spPr>
              <a:xfrm>
                <a:off x="0" y="189939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0</a:t>
                </a:r>
              </a:p>
            </p:txBody>
          </p:sp>
          <p:pic>
            <p:nvPicPr>
              <p:cNvPr id="3210" name="legende3_alpha.png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5400000" flipH="1">
                <a:off x="1080407" y="-929432"/>
                <a:ext cx="261945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11" name="ref_7_alpha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82250" t="59973" r="11161" b="31519"/>
              <a:stretch>
                <a:fillRect/>
              </a:stretch>
            </p:blipFill>
            <p:spPr>
              <a:xfrm>
                <a:off x="484548" y="215672"/>
                <a:ext cx="763326" cy="502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17" name="Group 3217"/>
            <p:cNvGrpSpPr/>
            <p:nvPr/>
          </p:nvGrpSpPr>
          <p:grpSpPr>
            <a:xfrm>
              <a:off x="543207" y="3429833"/>
              <a:ext cx="2382513" cy="597711"/>
              <a:chOff x="150946" y="72913"/>
              <a:chExt cx="2382511" cy="597710"/>
            </a:xfrm>
          </p:grpSpPr>
          <p:sp>
            <p:nvSpPr>
              <p:cNvPr id="3213" name="Shape 3213"/>
              <p:cNvSpPr/>
              <p:nvPr/>
            </p:nvSpPr>
            <p:spPr>
              <a:xfrm>
                <a:off x="412621" y="287444"/>
                <a:ext cx="1708216" cy="358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Vitesse [m/s]</a:t>
                </a:r>
              </a:p>
            </p:txBody>
          </p:sp>
          <p:sp>
            <p:nvSpPr>
              <p:cNvPr id="3214" name="Shape 3214"/>
              <p:cNvSpPr/>
              <p:nvPr/>
            </p:nvSpPr>
            <p:spPr>
              <a:xfrm>
                <a:off x="2285807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5</a:t>
                </a:r>
              </a:p>
            </p:txBody>
          </p:sp>
          <p:sp>
            <p:nvSpPr>
              <p:cNvPr id="3215" name="Shape 3215"/>
              <p:cNvSpPr/>
              <p:nvPr/>
            </p:nvSpPr>
            <p:spPr>
              <a:xfrm>
                <a:off x="150946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dirty="0"/>
                  <a:t>0</a:t>
                </a:r>
              </a:p>
            </p:txBody>
          </p:sp>
          <p:pic>
            <p:nvPicPr>
              <p:cNvPr id="3216" name="legende3_alpha.png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5400000" flipH="1">
                <a:off x="1219742" y="-856518"/>
                <a:ext cx="261944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227" name="Image 3226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08773" y="4721292"/>
            <a:ext cx="953377" cy="167369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220" name="Shape 3220"/>
          <p:cNvSpPr/>
          <p:nvPr/>
        </p:nvSpPr>
        <p:spPr>
          <a:xfrm>
            <a:off x="657507" y="6179765"/>
            <a:ext cx="11430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chemeClr val="accent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initialise</a:t>
            </a:r>
          </a:p>
        </p:txBody>
      </p:sp>
      <p:pic>
        <p:nvPicPr>
          <p:cNvPr id="3221" name="out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20517" y="4669885"/>
            <a:ext cx="3407439" cy="3277537"/>
          </a:xfrm>
          <a:prstGeom prst="rect">
            <a:avLst/>
          </a:prstGeom>
          <a:ln w="12700">
            <a:miter lim="400000"/>
          </a:ln>
        </p:spPr>
      </p:pic>
      <p:sp>
        <p:nvSpPr>
          <p:cNvPr id="3222" name="Shape 3222"/>
          <p:cNvSpPr>
            <a:spLocks noGrp="1"/>
          </p:cNvSpPr>
          <p:nvPr>
            <p:ph type="sldNum" sz="quarter" idx="2"/>
          </p:nvPr>
        </p:nvSpPr>
        <p:spPr>
          <a:xfrm>
            <a:off x="6478615" y="9154543"/>
            <a:ext cx="3429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3223" name="Shape 3223"/>
          <p:cNvSpPr/>
          <p:nvPr/>
        </p:nvSpPr>
        <p:spPr>
          <a:xfrm>
            <a:off x="86087" y="62562"/>
            <a:ext cx="1283262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Application au couplage - </a:t>
            </a:r>
            <a:r>
              <a:rPr>
                <a:solidFill>
                  <a:srgbClr val="5A5F5E"/>
                </a:solidFill>
              </a:rPr>
              <a:t>Etat d’équilibre</a:t>
            </a:r>
          </a:p>
        </p:txBody>
      </p:sp>
      <p:pic>
        <p:nvPicPr>
          <p:cNvPr id="3224" name="Image 3223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447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02083E-6 L -3.125E-6 -0.4007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125E-7 1.04167E-7 L 7.8125E-7 -0.4016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3221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Shape 2691"/>
          <p:cNvSpPr/>
          <p:nvPr/>
        </p:nvSpPr>
        <p:spPr>
          <a:xfrm>
            <a:off x="1011355" y="1761332"/>
            <a:ext cx="506639" cy="280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8" h="19278" extrusionOk="0">
                <a:moveTo>
                  <a:pt x="21137" y="9684"/>
                </a:moveTo>
                <a:cubicBezTo>
                  <a:pt x="20820" y="3681"/>
                  <a:pt x="16565" y="1729"/>
                  <a:pt x="12678" y="631"/>
                </a:cubicBezTo>
                <a:cubicBezTo>
                  <a:pt x="6528" y="-1106"/>
                  <a:pt x="-29" y="479"/>
                  <a:pt x="0" y="8700"/>
                </a:cubicBezTo>
                <a:cubicBezTo>
                  <a:pt x="22" y="15089"/>
                  <a:pt x="4497" y="17632"/>
                  <a:pt x="8716" y="18777"/>
                </a:cubicBezTo>
                <a:cubicBezTo>
                  <a:pt x="15045" y="20494"/>
                  <a:pt x="21571" y="17873"/>
                  <a:pt x="21137" y="9684"/>
                </a:cubicBezTo>
                <a:close/>
              </a:path>
            </a:pathLst>
          </a:custGeom>
          <a:solidFill>
            <a:schemeClr val="accent4">
              <a:alpha val="387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692" name="Shape 26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36</a:t>
            </a:fld>
            <a:endParaRPr sz="1600"/>
          </a:p>
        </p:txBody>
      </p:sp>
      <p:sp>
        <p:nvSpPr>
          <p:cNvPr id="2693" name="Shape 2693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 dirty="0"/>
              <a:t>Application au </a:t>
            </a:r>
            <a:r>
              <a:rPr sz="2800" dirty="0" err="1"/>
              <a:t>couplage</a:t>
            </a:r>
            <a:r>
              <a:rPr sz="2800" dirty="0"/>
              <a:t> - MSFR - </a:t>
            </a:r>
            <a:r>
              <a:rPr sz="2800" dirty="0">
                <a:solidFill>
                  <a:srgbClr val="5A5F5E"/>
                </a:solidFill>
              </a:rPr>
              <a:t>Etude de </a:t>
            </a:r>
            <a:r>
              <a:rPr sz="2800" dirty="0" err="1">
                <a:solidFill>
                  <a:srgbClr val="5A5F5E"/>
                </a:solidFill>
              </a:rPr>
              <a:t>transitoires</a:t>
            </a:r>
            <a:r>
              <a:rPr sz="2800" dirty="0">
                <a:solidFill>
                  <a:srgbClr val="5A5F5E"/>
                </a:solidFill>
              </a:rPr>
              <a:t> du MSFR</a:t>
            </a:r>
          </a:p>
        </p:txBody>
      </p:sp>
      <p:pic>
        <p:nvPicPr>
          <p:cNvPr id="2694" name="Image 269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696" name="Image 2695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2">
            <a:off x="3831262" y="1250171"/>
            <a:ext cx="5361122" cy="38165"/>
          </a:xfrm>
          <a:prstGeom prst="rect">
            <a:avLst/>
          </a:prstGeom>
        </p:spPr>
      </p:pic>
      <p:pic>
        <p:nvPicPr>
          <p:cNvPr id="2698" name="Image 269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42">
            <a:off x="8946806" y="969368"/>
            <a:ext cx="871272" cy="38111"/>
          </a:xfrm>
          <a:prstGeom prst="rect">
            <a:avLst/>
          </a:prstGeom>
        </p:spPr>
      </p:pic>
      <p:pic>
        <p:nvPicPr>
          <p:cNvPr id="2700" name="Image 269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699958" flipH="1">
            <a:off x="3228677" y="977470"/>
            <a:ext cx="871272" cy="38111"/>
          </a:xfrm>
          <a:prstGeom prst="rect">
            <a:avLst/>
          </a:prstGeom>
        </p:spPr>
      </p:pic>
      <p:sp>
        <p:nvSpPr>
          <p:cNvPr id="2702" name="Shape 2702"/>
          <p:cNvSpPr/>
          <p:nvPr/>
        </p:nvSpPr>
        <p:spPr>
          <a:xfrm>
            <a:off x="3946954" y="826328"/>
            <a:ext cx="5129738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suivi de charge - de 33% en 60 secondes</a:t>
            </a:r>
          </a:p>
        </p:txBody>
      </p:sp>
      <p:pic>
        <p:nvPicPr>
          <p:cNvPr id="2703" name="sdc_double_1_cadre_alpha.png"/>
          <p:cNvPicPr>
            <a:picLocks noChangeAspect="1"/>
          </p:cNvPicPr>
          <p:nvPr/>
        </p:nvPicPr>
        <p:blipFill>
          <a:blip r:embed="rId5">
            <a:extLst/>
          </a:blip>
          <a:srcRect b="20302"/>
          <a:stretch>
            <a:fillRect/>
          </a:stretch>
        </p:blipFill>
        <p:spPr>
          <a:xfrm>
            <a:off x="659224" y="1770071"/>
            <a:ext cx="11803920" cy="2844523"/>
          </a:xfrm>
          <a:prstGeom prst="rect">
            <a:avLst/>
          </a:prstGeom>
          <a:ln w="12700">
            <a:miter lim="400000"/>
          </a:ln>
        </p:spPr>
      </p:pic>
      <p:sp>
        <p:nvSpPr>
          <p:cNvPr id="2704" name="Shape 2704"/>
          <p:cNvSpPr/>
          <p:nvPr/>
        </p:nvSpPr>
        <p:spPr>
          <a:xfrm>
            <a:off x="6965418" y="1936319"/>
            <a:ext cx="110291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E82C05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/>
              <a:t>2→3 GW</a:t>
            </a:r>
          </a:p>
        </p:txBody>
      </p:sp>
      <p:sp>
        <p:nvSpPr>
          <p:cNvPr id="2705" name="Shape 2705"/>
          <p:cNvSpPr/>
          <p:nvPr/>
        </p:nvSpPr>
        <p:spPr>
          <a:xfrm>
            <a:off x="6958241" y="3777796"/>
            <a:ext cx="11172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/>
              <a:t>3→2 GW</a:t>
            </a:r>
          </a:p>
        </p:txBody>
      </p:sp>
      <p:sp>
        <p:nvSpPr>
          <p:cNvPr id="2706" name="Shape 2706"/>
          <p:cNvSpPr/>
          <p:nvPr/>
        </p:nvSpPr>
        <p:spPr>
          <a:xfrm rot="16214612">
            <a:off x="136161" y="2908016"/>
            <a:ext cx="125412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i="1"/>
              <a:t>k</a:t>
            </a:r>
            <a:r>
              <a:rPr sz="1600" i="1" baseline="-5999"/>
              <a:t>p</a:t>
            </a:r>
            <a:r>
              <a:rPr sz="1600" i="1"/>
              <a:t>−</a:t>
            </a:r>
            <a:r>
              <a:rPr sz="1600"/>
              <a:t>1 [pcm]</a:t>
            </a:r>
          </a:p>
        </p:txBody>
      </p:sp>
      <p:sp>
        <p:nvSpPr>
          <p:cNvPr id="2707" name="Shape 2707"/>
          <p:cNvSpPr/>
          <p:nvPr/>
        </p:nvSpPr>
        <p:spPr>
          <a:xfrm rot="16214612">
            <a:off x="3758852" y="2908016"/>
            <a:ext cx="183268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Puissance [GW]</a:t>
            </a:r>
          </a:p>
        </p:txBody>
      </p:sp>
      <p:sp>
        <p:nvSpPr>
          <p:cNvPr id="2708" name="Shape 2708"/>
          <p:cNvSpPr/>
          <p:nvPr/>
        </p:nvSpPr>
        <p:spPr>
          <a:xfrm>
            <a:off x="2306200" y="4592173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709" name="Shape 2709"/>
          <p:cNvSpPr/>
          <p:nvPr/>
        </p:nvSpPr>
        <p:spPr>
          <a:xfrm>
            <a:off x="6292033" y="4592173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710" name="Shape 2710"/>
          <p:cNvSpPr/>
          <p:nvPr/>
        </p:nvSpPr>
        <p:spPr>
          <a:xfrm>
            <a:off x="10349812" y="4592173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pic>
        <p:nvPicPr>
          <p:cNvPr id="2711" name="sdc_double_1_cadre_alpha.png"/>
          <p:cNvPicPr>
            <a:picLocks noChangeAspect="1"/>
          </p:cNvPicPr>
          <p:nvPr/>
        </p:nvPicPr>
        <p:blipFill>
          <a:blip r:embed="rId5">
            <a:extLst/>
          </a:blip>
          <a:srcRect l="37498" t="64951" r="60771" b="28129"/>
          <a:stretch>
            <a:fillRect/>
          </a:stretch>
        </p:blipFill>
        <p:spPr>
          <a:xfrm>
            <a:off x="4787031" y="3523006"/>
            <a:ext cx="204186" cy="246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2" name="sdc_double_1_cadre_alpha.png"/>
          <p:cNvPicPr>
            <a:picLocks noChangeAspect="1"/>
          </p:cNvPicPr>
          <p:nvPr/>
        </p:nvPicPr>
        <p:blipFill>
          <a:blip r:embed="rId5">
            <a:extLst/>
          </a:blip>
          <a:srcRect l="37498" t="64951" r="60771" b="28129"/>
          <a:stretch>
            <a:fillRect/>
          </a:stretch>
        </p:blipFill>
        <p:spPr>
          <a:xfrm>
            <a:off x="4787031" y="2399056"/>
            <a:ext cx="204186" cy="246962"/>
          </a:xfrm>
          <a:prstGeom prst="rect">
            <a:avLst/>
          </a:prstGeom>
          <a:ln w="12700">
            <a:miter lim="400000"/>
          </a:ln>
        </p:spPr>
      </p:pic>
      <p:sp>
        <p:nvSpPr>
          <p:cNvPr id="2713" name="Shape 2713"/>
          <p:cNvSpPr/>
          <p:nvPr/>
        </p:nvSpPr>
        <p:spPr>
          <a:xfrm>
            <a:off x="3929194" y="1334055"/>
            <a:ext cx="5165260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transitoire normal de pilotage du réacteur</a:t>
            </a:r>
          </a:p>
        </p:txBody>
      </p:sp>
      <p:sp>
        <p:nvSpPr>
          <p:cNvPr id="2714" name="Shape 2714"/>
          <p:cNvSpPr/>
          <p:nvPr/>
        </p:nvSpPr>
        <p:spPr>
          <a:xfrm>
            <a:off x="846894" y="1731138"/>
            <a:ext cx="179536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solidFill>
                  <a:srgbClr val="232323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 sz="1200"/>
            </a:pPr>
            <a:r>
              <a:rPr sz="1200"/>
              <a:t>❗️</a:t>
            </a:r>
          </a:p>
        </p:txBody>
      </p:sp>
      <p:pic>
        <p:nvPicPr>
          <p:cNvPr id="2715" name="Capture d’écran 2015-10-15 à 17.06.40_alph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7683" y="5542465"/>
            <a:ext cx="6027078" cy="3817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6" name="Capture d’écran 2015-10-15 à 17.07.12_alpha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80040" y="5542465"/>
            <a:ext cx="6027077" cy="3817615"/>
          </a:xfrm>
          <a:prstGeom prst="rect">
            <a:avLst/>
          </a:prstGeom>
          <a:ln w="12700">
            <a:miter lim="400000"/>
          </a:ln>
        </p:spPr>
      </p:pic>
      <p:sp>
        <p:nvSpPr>
          <p:cNvPr id="2717" name="Shape 2717"/>
          <p:cNvSpPr/>
          <p:nvPr/>
        </p:nvSpPr>
        <p:spPr>
          <a:xfrm>
            <a:off x="11390549" y="4972467"/>
            <a:ext cx="1564531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Température </a:t>
            </a:r>
          </a:p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combustible</a:t>
            </a:r>
          </a:p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[K]</a:t>
            </a:r>
          </a:p>
        </p:txBody>
      </p:sp>
      <p:sp>
        <p:nvSpPr>
          <p:cNvPr id="2718" name="Shape 2718"/>
          <p:cNvSpPr/>
          <p:nvPr/>
        </p:nvSpPr>
        <p:spPr>
          <a:xfrm>
            <a:off x="12407269" y="5666323"/>
            <a:ext cx="564257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1110</a:t>
            </a:r>
          </a:p>
        </p:txBody>
      </p:sp>
      <p:sp>
        <p:nvSpPr>
          <p:cNvPr id="2719" name="Shape 2719"/>
          <p:cNvSpPr/>
          <p:nvPr/>
        </p:nvSpPr>
        <p:spPr>
          <a:xfrm>
            <a:off x="12464977" y="8402010"/>
            <a:ext cx="448841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890</a:t>
            </a:r>
          </a:p>
        </p:txBody>
      </p:sp>
      <p:pic>
        <p:nvPicPr>
          <p:cNvPr id="2720" name="legende3_alph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557996" y="6038110"/>
            <a:ext cx="262803" cy="2398918"/>
          </a:xfrm>
          <a:prstGeom prst="rect">
            <a:avLst/>
          </a:prstGeom>
          <a:ln w="12700">
            <a:miter lim="400000"/>
          </a:ln>
        </p:spPr>
      </p:pic>
      <p:sp>
        <p:nvSpPr>
          <p:cNvPr id="2721" name="Shape 2721"/>
          <p:cNvSpPr/>
          <p:nvPr/>
        </p:nvSpPr>
        <p:spPr>
          <a:xfrm>
            <a:off x="65007" y="5194067"/>
            <a:ext cx="1243930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Puissance</a:t>
            </a:r>
          </a:p>
          <a:p>
            <a:pPr algn="l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[GW/m</a:t>
            </a:r>
            <a:r>
              <a:rPr sz="1800" baseline="31999"/>
              <a:t>3</a:t>
            </a:r>
            <a:r>
              <a:rPr sz="1800"/>
              <a:t>]</a:t>
            </a:r>
          </a:p>
        </p:txBody>
      </p:sp>
      <p:sp>
        <p:nvSpPr>
          <p:cNvPr id="2722" name="Shape 2722"/>
          <p:cNvSpPr/>
          <p:nvPr/>
        </p:nvSpPr>
        <p:spPr>
          <a:xfrm>
            <a:off x="125332" y="5666323"/>
            <a:ext cx="218008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1</a:t>
            </a:r>
          </a:p>
        </p:txBody>
      </p:sp>
      <p:sp>
        <p:nvSpPr>
          <p:cNvPr id="2723" name="Shape 2723"/>
          <p:cNvSpPr/>
          <p:nvPr/>
        </p:nvSpPr>
        <p:spPr>
          <a:xfrm>
            <a:off x="125332" y="8402010"/>
            <a:ext cx="218008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0</a:t>
            </a:r>
          </a:p>
        </p:txBody>
      </p:sp>
      <p:pic>
        <p:nvPicPr>
          <p:cNvPr id="2724" name="legende3_alph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2934" y="6038110"/>
            <a:ext cx="262804" cy="2398918"/>
          </a:xfrm>
          <a:prstGeom prst="rect">
            <a:avLst/>
          </a:prstGeom>
          <a:ln w="12700">
            <a:miter lim="400000"/>
          </a:ln>
        </p:spPr>
      </p:pic>
      <p:sp>
        <p:nvSpPr>
          <p:cNvPr id="2725" name="Shape 2725"/>
          <p:cNvSpPr/>
          <p:nvPr/>
        </p:nvSpPr>
        <p:spPr>
          <a:xfrm>
            <a:off x="3111113" y="8872296"/>
            <a:ext cx="80021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100" b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2000" i="1"/>
              <a:t>t</a:t>
            </a:r>
            <a:r>
              <a:rPr sz="2000"/>
              <a:t>=0 s</a:t>
            </a:r>
          </a:p>
        </p:txBody>
      </p:sp>
      <p:sp>
        <p:nvSpPr>
          <p:cNvPr id="2726" name="Shape 2726"/>
          <p:cNvSpPr/>
          <p:nvPr/>
        </p:nvSpPr>
        <p:spPr>
          <a:xfrm>
            <a:off x="8929257" y="8872296"/>
            <a:ext cx="112864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100" b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2000" i="1"/>
              <a:t>t</a:t>
            </a:r>
            <a:r>
              <a:rPr sz="2000"/>
              <a:t>=100 s</a:t>
            </a:r>
          </a:p>
        </p:txBody>
      </p:sp>
      <p:sp>
        <p:nvSpPr>
          <p:cNvPr id="2727" name="Shape 2727"/>
          <p:cNvSpPr/>
          <p:nvPr/>
        </p:nvSpPr>
        <p:spPr>
          <a:xfrm>
            <a:off x="2868706" y="9274393"/>
            <a:ext cx="128503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100" b="1" i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 i="0"/>
            </a:pPr>
            <a:r>
              <a:rPr sz="2000" i="1"/>
              <a:t>2→3 GW</a:t>
            </a:r>
          </a:p>
        </p:txBody>
      </p:sp>
      <p:sp>
        <p:nvSpPr>
          <p:cNvPr id="2728" name="Shape 2728"/>
          <p:cNvSpPr/>
          <p:nvPr/>
        </p:nvSpPr>
        <p:spPr>
          <a:xfrm>
            <a:off x="8838362" y="9274393"/>
            <a:ext cx="128503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100" b="1" i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 i="0"/>
            </a:pPr>
            <a:r>
              <a:rPr sz="2000" i="1"/>
              <a:t>2→3 GW</a:t>
            </a:r>
          </a:p>
        </p:txBody>
      </p:sp>
      <p:pic>
        <p:nvPicPr>
          <p:cNvPr id="2729" name="Image 2728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5995680" flipH="1">
            <a:off x="7049413" y="1354838"/>
            <a:ext cx="731807" cy="1557701"/>
          </a:xfrm>
          <a:prstGeom prst="rect">
            <a:avLst/>
          </a:prstGeom>
        </p:spPr>
      </p:pic>
      <p:grpSp>
        <p:nvGrpSpPr>
          <p:cNvPr id="2734" name="Group 2734"/>
          <p:cNvGrpSpPr/>
          <p:nvPr/>
        </p:nvGrpSpPr>
        <p:grpSpPr>
          <a:xfrm>
            <a:off x="2013549" y="2293900"/>
            <a:ext cx="1285608" cy="486699"/>
            <a:chOff x="25832" y="6083"/>
            <a:chExt cx="1285607" cy="486698"/>
          </a:xfrm>
        </p:grpSpPr>
        <p:pic>
          <p:nvPicPr>
            <p:cNvPr id="2731" name="Image 273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8550254">
              <a:off x="87608" y="369280"/>
              <a:ext cx="362021" cy="123501"/>
            </a:xfrm>
            <a:prstGeom prst="rect">
              <a:avLst/>
            </a:prstGeom>
            <a:effectLst/>
          </p:spPr>
        </p:pic>
        <p:sp>
          <p:nvSpPr>
            <p:cNvPr id="2733" name="Shape 2733"/>
            <p:cNvSpPr/>
            <p:nvPr/>
          </p:nvSpPr>
          <p:spPr>
            <a:xfrm>
              <a:off x="25832" y="6083"/>
              <a:ext cx="1285607" cy="318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E82C05"/>
                  </a:solidFill>
                </a:defRPr>
              </a:lvl1pPr>
            </a:lstStyle>
            <a:p>
              <a:r>
                <a:rPr sz="1400"/>
                <a:t>contre réaction</a:t>
              </a:r>
            </a:p>
          </p:txBody>
        </p:sp>
      </p:grpSp>
      <p:sp>
        <p:nvSpPr>
          <p:cNvPr id="2735" name="Shape 2735"/>
          <p:cNvSpPr/>
          <p:nvPr/>
        </p:nvSpPr>
        <p:spPr>
          <a:xfrm rot="16214612">
            <a:off x="7342467" y="2992980"/>
            <a:ext cx="277664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T</a:t>
            </a:r>
            <a:r>
              <a:rPr sz="1600" baseline="-5999"/>
              <a:t>moy</a:t>
            </a:r>
            <a:r>
              <a:rPr sz="1600"/>
              <a:t> combustible [K]</a:t>
            </a:r>
          </a:p>
        </p:txBody>
      </p:sp>
      <p:pic>
        <p:nvPicPr>
          <p:cNvPr id="2736" name="Image 2735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338376" y="4040420"/>
            <a:ext cx="8445553" cy="2273301"/>
          </a:xfrm>
          <a:prstGeom prst="rect">
            <a:avLst/>
          </a:prstGeom>
          <a:effectLst>
            <a:outerShdw blurRad="177800" dir="5400000" rotWithShape="0">
              <a:srgbClr val="000000">
                <a:alpha val="34527"/>
              </a:srgbClr>
            </a:outerShdw>
          </a:effectLst>
        </p:spPr>
      </p:pic>
      <p:grpSp>
        <p:nvGrpSpPr>
          <p:cNvPr id="2740" name="Group 2740"/>
          <p:cNvGrpSpPr/>
          <p:nvPr/>
        </p:nvGrpSpPr>
        <p:grpSpPr>
          <a:xfrm>
            <a:off x="9993683" y="3002619"/>
            <a:ext cx="1851749" cy="330201"/>
            <a:chOff x="-15622" y="0"/>
            <a:chExt cx="1851748" cy="330200"/>
          </a:xfrm>
        </p:grpSpPr>
        <p:pic>
          <p:nvPicPr>
            <p:cNvPr id="2737" name="Image 2736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651672">
              <a:off x="-13207" y="121964"/>
              <a:ext cx="532144" cy="123501"/>
            </a:xfrm>
            <a:prstGeom prst="rect">
              <a:avLst/>
            </a:prstGeom>
            <a:effectLst/>
          </p:spPr>
        </p:pic>
        <p:sp>
          <p:nvSpPr>
            <p:cNvPr id="2739" name="Shape 2739"/>
            <p:cNvSpPr/>
            <p:nvPr/>
          </p:nvSpPr>
          <p:spPr>
            <a:xfrm>
              <a:off x="494092" y="0"/>
              <a:ext cx="1342034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E82C05"/>
                  </a:solidFill>
                </a:defRPr>
              </a:lvl1pPr>
            </a:lstStyle>
            <a:p>
              <a:r>
                <a:rPr sz="1400"/>
                <a:t>refroidissement</a:t>
              </a:r>
            </a:p>
          </p:txBody>
        </p:sp>
      </p:grpSp>
      <p:grpSp>
        <p:nvGrpSpPr>
          <p:cNvPr id="2744" name="Group 2744"/>
          <p:cNvGrpSpPr/>
          <p:nvPr/>
        </p:nvGrpSpPr>
        <p:grpSpPr>
          <a:xfrm>
            <a:off x="5925781" y="2603146"/>
            <a:ext cx="1843259" cy="533479"/>
            <a:chOff x="-13121" y="12661"/>
            <a:chExt cx="1843258" cy="533478"/>
          </a:xfrm>
        </p:grpSpPr>
        <p:pic>
          <p:nvPicPr>
            <p:cNvPr id="2741" name="Image 2740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652450">
              <a:off x="-13121" y="240142"/>
              <a:ext cx="354050" cy="123501"/>
            </a:xfrm>
            <a:prstGeom prst="rect">
              <a:avLst/>
            </a:prstGeom>
            <a:effectLst/>
          </p:spPr>
        </p:pic>
        <p:sp>
          <p:nvSpPr>
            <p:cNvPr id="2743" name="Shape 2743"/>
            <p:cNvSpPr/>
            <p:nvPr/>
          </p:nvSpPr>
          <p:spPr>
            <a:xfrm>
              <a:off x="191074" y="12661"/>
              <a:ext cx="1639063" cy="533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E82C05"/>
                  </a:solidFill>
                </a:defRPr>
              </a:lvl1pPr>
            </a:lstStyle>
            <a:p>
              <a:r>
                <a:rPr sz="1400"/>
                <a:t>augmentation de puissance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5" grpId="4" animBg="1" advAuto="0"/>
      <p:bldP spid="2716" grpId="5" animBg="1" advAuto="0"/>
      <p:bldP spid="2717" grpId="7" animBg="1" advAuto="0"/>
      <p:bldP spid="2718" grpId="9" animBg="1" advAuto="0"/>
      <p:bldP spid="2719" grpId="13" animBg="1" advAuto="0"/>
      <p:bldP spid="2720" grpId="10" animBg="1" advAuto="0"/>
      <p:bldP spid="2721" grpId="6" animBg="1" advAuto="0"/>
      <p:bldP spid="2722" grpId="8" animBg="1" advAuto="0"/>
      <p:bldP spid="2723" grpId="12" animBg="1" advAuto="0"/>
      <p:bldP spid="2724" grpId="11" animBg="1" advAuto="0"/>
      <p:bldP spid="2725" grpId="14" animBg="1" advAuto="0"/>
      <p:bldP spid="2726" grpId="15" animBg="1" advAuto="0"/>
      <p:bldP spid="2727" grpId="17" animBg="1" advAuto="0"/>
      <p:bldP spid="2728" grpId="16" animBg="1" advAuto="0"/>
      <p:bldP spid="2734" grpId="2" animBg="1" advAuto="0"/>
      <p:bldP spid="2736" grpId="18" animBg="1" advAuto="0"/>
      <p:bldP spid="2740" grpId="1" animBg="1" advAuto="0"/>
      <p:bldP spid="2744" grpId="3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8" name="Group 2748"/>
          <p:cNvGrpSpPr/>
          <p:nvPr/>
        </p:nvGrpSpPr>
        <p:grpSpPr>
          <a:xfrm>
            <a:off x="50420" y="1306682"/>
            <a:ext cx="12914595" cy="8315503"/>
            <a:chOff x="0" y="0"/>
            <a:chExt cx="12914594" cy="8315501"/>
          </a:xfrm>
        </p:grpSpPr>
        <p:sp>
          <p:nvSpPr>
            <p:cNvPr id="2747" name="Shape 2747"/>
            <p:cNvSpPr/>
            <p:nvPr/>
          </p:nvSpPr>
          <p:spPr>
            <a:xfrm>
              <a:off x="215900" y="139700"/>
              <a:ext cx="12482794" cy="7756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746" name="Image 2745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2914596" cy="8315502"/>
            </a:xfrm>
            <a:prstGeom prst="rect">
              <a:avLst/>
            </a:prstGeom>
            <a:effectLst/>
          </p:spPr>
        </p:pic>
      </p:grpSp>
      <p:pic>
        <p:nvPicPr>
          <p:cNvPr id="2749" name="out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7594" y="1716416"/>
            <a:ext cx="12682601" cy="7482361"/>
          </a:xfrm>
          <a:prstGeom prst="rect">
            <a:avLst/>
          </a:prstGeom>
          <a:ln w="12700">
            <a:miter lim="400000"/>
          </a:ln>
        </p:spPr>
      </p:pic>
      <p:sp>
        <p:nvSpPr>
          <p:cNvPr id="2750" name="Shape 27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37</a:t>
            </a:fld>
            <a:endParaRPr sz="1600"/>
          </a:p>
        </p:txBody>
      </p:sp>
      <p:sp>
        <p:nvSpPr>
          <p:cNvPr id="2751" name="Shape 2751"/>
          <p:cNvSpPr/>
          <p:nvPr/>
        </p:nvSpPr>
        <p:spPr>
          <a:xfrm rot="16214612">
            <a:off x="82021" y="7059944"/>
            <a:ext cx="125412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i="1"/>
              <a:t>k</a:t>
            </a:r>
            <a:r>
              <a:rPr sz="1600" i="1" baseline="-5999"/>
              <a:t>p</a:t>
            </a:r>
            <a:r>
              <a:rPr sz="1600" i="1"/>
              <a:t>−</a:t>
            </a:r>
            <a:r>
              <a:rPr sz="1600"/>
              <a:t>1 [pcm]</a:t>
            </a:r>
          </a:p>
        </p:txBody>
      </p:sp>
      <p:sp>
        <p:nvSpPr>
          <p:cNvPr id="2752" name="Shape 2752"/>
          <p:cNvSpPr/>
          <p:nvPr/>
        </p:nvSpPr>
        <p:spPr>
          <a:xfrm>
            <a:off x="2598336" y="525517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753" name="Shape 2753"/>
          <p:cNvSpPr/>
          <p:nvPr/>
        </p:nvSpPr>
        <p:spPr>
          <a:xfrm rot="16214612">
            <a:off x="168744" y="3517835"/>
            <a:ext cx="1080680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ΔT</a:t>
            </a:r>
            <a:r>
              <a:rPr sz="1600" baseline="-5999"/>
              <a:t>moy</a:t>
            </a:r>
            <a:r>
              <a:rPr sz="1600"/>
              <a:t> </a:t>
            </a:r>
            <a:r>
              <a:rPr sz="1600" i="0"/>
              <a:t>[K]</a:t>
            </a:r>
          </a:p>
        </p:txBody>
      </p:sp>
      <p:sp>
        <p:nvSpPr>
          <p:cNvPr id="2754" name="Shape 2754"/>
          <p:cNvSpPr/>
          <p:nvPr/>
        </p:nvSpPr>
        <p:spPr>
          <a:xfrm>
            <a:off x="2560744" y="900762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755" name="Shape 2755"/>
          <p:cNvSpPr/>
          <p:nvPr/>
        </p:nvSpPr>
        <p:spPr>
          <a:xfrm rot="16214612">
            <a:off x="6069824" y="7059944"/>
            <a:ext cx="183268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Puissance [GW]</a:t>
            </a:r>
          </a:p>
        </p:txBody>
      </p:sp>
      <p:sp>
        <p:nvSpPr>
          <p:cNvPr id="2756" name="Shape 2756"/>
          <p:cNvSpPr/>
          <p:nvPr/>
        </p:nvSpPr>
        <p:spPr>
          <a:xfrm>
            <a:off x="9051630" y="900762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757" name="Shape 2757"/>
          <p:cNvSpPr/>
          <p:nvPr/>
        </p:nvSpPr>
        <p:spPr>
          <a:xfrm>
            <a:off x="11338922" y="1485872"/>
            <a:ext cx="1564531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Température </a:t>
            </a:r>
          </a:p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combustible</a:t>
            </a:r>
          </a:p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[K]</a:t>
            </a:r>
          </a:p>
        </p:txBody>
      </p:sp>
      <p:sp>
        <p:nvSpPr>
          <p:cNvPr id="2758" name="Shape 2758"/>
          <p:cNvSpPr/>
          <p:nvPr/>
        </p:nvSpPr>
        <p:spPr>
          <a:xfrm>
            <a:off x="12355642" y="2179729"/>
            <a:ext cx="564257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1100</a:t>
            </a:r>
          </a:p>
        </p:txBody>
      </p:sp>
      <p:sp>
        <p:nvSpPr>
          <p:cNvPr id="2759" name="Shape 2759"/>
          <p:cNvSpPr/>
          <p:nvPr/>
        </p:nvSpPr>
        <p:spPr>
          <a:xfrm>
            <a:off x="12413350" y="4915415"/>
            <a:ext cx="448841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890</a:t>
            </a:r>
          </a:p>
        </p:txBody>
      </p:sp>
      <p:pic>
        <p:nvPicPr>
          <p:cNvPr id="2760" name="legende3_alph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506369" y="2551515"/>
            <a:ext cx="262803" cy="2398918"/>
          </a:xfrm>
          <a:prstGeom prst="rect">
            <a:avLst/>
          </a:prstGeom>
          <a:ln w="12700">
            <a:miter lim="400000"/>
          </a:ln>
        </p:spPr>
      </p:pic>
      <p:sp>
        <p:nvSpPr>
          <p:cNvPr id="2761" name="Shape 2761"/>
          <p:cNvSpPr/>
          <p:nvPr/>
        </p:nvSpPr>
        <p:spPr>
          <a:xfrm>
            <a:off x="5126564" y="1667777"/>
            <a:ext cx="1243930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Puissance</a:t>
            </a:r>
          </a:p>
          <a:p>
            <a:pPr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[GW/m</a:t>
            </a:r>
            <a:r>
              <a:rPr sz="1800" baseline="31999"/>
              <a:t>3</a:t>
            </a:r>
            <a:r>
              <a:rPr sz="1800"/>
              <a:t>]</a:t>
            </a:r>
          </a:p>
        </p:txBody>
      </p:sp>
      <p:sp>
        <p:nvSpPr>
          <p:cNvPr id="2762" name="Shape 2762"/>
          <p:cNvSpPr/>
          <p:nvPr/>
        </p:nvSpPr>
        <p:spPr>
          <a:xfrm>
            <a:off x="5639524" y="2167198"/>
            <a:ext cx="218008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1</a:t>
            </a:r>
          </a:p>
        </p:txBody>
      </p:sp>
      <p:sp>
        <p:nvSpPr>
          <p:cNvPr id="2763" name="Shape 2763"/>
          <p:cNvSpPr/>
          <p:nvPr/>
        </p:nvSpPr>
        <p:spPr>
          <a:xfrm>
            <a:off x="5639524" y="4902884"/>
            <a:ext cx="218008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0</a:t>
            </a:r>
          </a:p>
        </p:txBody>
      </p:sp>
      <p:pic>
        <p:nvPicPr>
          <p:cNvPr id="2764" name="legende3_alph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17127" y="2538984"/>
            <a:ext cx="262804" cy="2398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5" name="Image 2764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94525">
            <a:off x="2911732" y="6847682"/>
            <a:ext cx="476307" cy="123501"/>
          </a:xfrm>
          <a:prstGeom prst="rect">
            <a:avLst/>
          </a:prstGeom>
        </p:spPr>
      </p:pic>
      <p:pic>
        <p:nvPicPr>
          <p:cNvPr id="2767" name="Image 2766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234141">
            <a:off x="2557488" y="3163753"/>
            <a:ext cx="481045" cy="123501"/>
          </a:xfrm>
          <a:prstGeom prst="rect">
            <a:avLst/>
          </a:prstGeom>
        </p:spPr>
      </p:pic>
      <p:pic>
        <p:nvPicPr>
          <p:cNvPr id="2769" name="Image 2768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6976799">
            <a:off x="10227738" y="6715436"/>
            <a:ext cx="499743" cy="123501"/>
          </a:xfrm>
          <a:prstGeom prst="rect">
            <a:avLst/>
          </a:prstGeom>
        </p:spPr>
      </p:pic>
      <p:sp>
        <p:nvSpPr>
          <p:cNvPr id="2771" name="Shape 2771"/>
          <p:cNvSpPr/>
          <p:nvPr/>
        </p:nvSpPr>
        <p:spPr>
          <a:xfrm>
            <a:off x="1493466" y="3478178"/>
            <a:ext cx="1571905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i="1" spc="128">
                <a:solidFill>
                  <a:srgbClr val="4BA90B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i="0"/>
            </a:pPr>
            <a:r>
              <a:rPr sz="1400" i="1"/>
              <a:t>refroidissement</a:t>
            </a:r>
          </a:p>
        </p:txBody>
      </p:sp>
      <p:sp>
        <p:nvSpPr>
          <p:cNvPr id="2772" name="Shape 2772"/>
          <p:cNvSpPr/>
          <p:nvPr/>
        </p:nvSpPr>
        <p:spPr>
          <a:xfrm>
            <a:off x="1720869" y="6489462"/>
            <a:ext cx="1763966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A11B04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contre-réaction</a:t>
            </a:r>
          </a:p>
        </p:txBody>
      </p:sp>
      <p:sp>
        <p:nvSpPr>
          <p:cNvPr id="2773" name="Shape 2773"/>
          <p:cNvSpPr/>
          <p:nvPr/>
        </p:nvSpPr>
        <p:spPr>
          <a:xfrm>
            <a:off x="9396106" y="6033141"/>
            <a:ext cx="3577491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AA5EF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stabilisation de la puissance neutronique sur la puissance extraite</a:t>
            </a:r>
          </a:p>
        </p:txBody>
      </p:sp>
      <p:sp>
        <p:nvSpPr>
          <p:cNvPr id="2774" name="Shape 2774"/>
          <p:cNvSpPr/>
          <p:nvPr/>
        </p:nvSpPr>
        <p:spPr>
          <a:xfrm>
            <a:off x="11602230" y="10368635"/>
            <a:ext cx="207108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solidFill>
                  <a:srgbClr val="E82C05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rPr sz="1600"/>
              <a:t>❗️</a:t>
            </a:r>
            <a:r>
              <a:rPr sz="2400">
                <a:latin typeface="+mn-lt"/>
                <a:ea typeface="+mn-ea"/>
                <a:cs typeface="+mn-cs"/>
                <a:sym typeface="Gill Sans Light"/>
              </a:rPr>
              <a:t>temps en log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❗️</a:t>
            </a:r>
          </a:p>
        </p:txBody>
      </p:sp>
      <p:sp>
        <p:nvSpPr>
          <p:cNvPr id="2775" name="Shape 2775"/>
          <p:cNvSpPr/>
          <p:nvPr/>
        </p:nvSpPr>
        <p:spPr>
          <a:xfrm flipH="1">
            <a:off x="1681266" y="9813352"/>
            <a:ext cx="3682271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76" name="Shape 2776"/>
          <p:cNvSpPr/>
          <p:nvPr/>
        </p:nvSpPr>
        <p:spPr>
          <a:xfrm flipV="1">
            <a:off x="1754941" y="9824299"/>
            <a:ext cx="1" cy="882875"/>
          </a:xfrm>
          <a:prstGeom prst="line">
            <a:avLst/>
          </a:prstGeom>
          <a:ln w="25400">
            <a:solidFill>
              <a:srgbClr val="80878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77" name="Shape 2777"/>
          <p:cNvSpPr/>
          <p:nvPr/>
        </p:nvSpPr>
        <p:spPr>
          <a:xfrm>
            <a:off x="1740394" y="10098429"/>
            <a:ext cx="493982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b="1" spc="159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 i="1"/>
              <a:t>β</a:t>
            </a:r>
            <a:r>
              <a:rPr sz="1800" i="1" baseline="-5999"/>
              <a:t>eff</a:t>
            </a:r>
          </a:p>
        </p:txBody>
      </p:sp>
      <p:sp>
        <p:nvSpPr>
          <p:cNvPr id="2778" name="Shape 2778"/>
          <p:cNvSpPr/>
          <p:nvPr/>
        </p:nvSpPr>
        <p:spPr>
          <a:xfrm flipH="1">
            <a:off x="1681266" y="10703650"/>
            <a:ext cx="3682271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79" name="Shape 2779"/>
          <p:cNvSpPr/>
          <p:nvPr/>
        </p:nvSpPr>
        <p:spPr>
          <a:xfrm flipV="1">
            <a:off x="-691977" y="10386064"/>
            <a:ext cx="1" cy="437067"/>
          </a:xfrm>
          <a:prstGeom prst="line">
            <a:avLst/>
          </a:prstGeom>
          <a:ln w="25400">
            <a:solidFill>
              <a:srgbClr val="80878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80" name="Shape 2780"/>
          <p:cNvSpPr/>
          <p:nvPr/>
        </p:nvSpPr>
        <p:spPr>
          <a:xfrm>
            <a:off x="-590237" y="10458047"/>
            <a:ext cx="692497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0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800"/>
              <a:t>3 GW</a:t>
            </a:r>
          </a:p>
        </p:txBody>
      </p:sp>
      <p:sp>
        <p:nvSpPr>
          <p:cNvPr id="2781" name="Shape 2781"/>
          <p:cNvSpPr/>
          <p:nvPr/>
        </p:nvSpPr>
        <p:spPr>
          <a:xfrm>
            <a:off x="3564029" y="826328"/>
            <a:ext cx="5895588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incident de sur-refroidissement : de 0.1 à 3 GW</a:t>
            </a:r>
          </a:p>
        </p:txBody>
      </p:sp>
      <p:sp>
        <p:nvSpPr>
          <p:cNvPr id="2782" name="Shape 2782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Etude de transitoires du MSFR</a:t>
            </a:r>
          </a:p>
        </p:txBody>
      </p:sp>
      <p:pic>
        <p:nvPicPr>
          <p:cNvPr id="2783" name="Image 278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785" name="Image 2784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42">
            <a:off x="3236426" y="1250164"/>
            <a:ext cx="6550794" cy="38179"/>
          </a:xfrm>
          <a:prstGeom prst="rect">
            <a:avLst/>
          </a:prstGeom>
        </p:spPr>
      </p:pic>
      <p:pic>
        <p:nvPicPr>
          <p:cNvPr id="2787" name="Image 2786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699958" flipH="1">
            <a:off x="2710750" y="977470"/>
            <a:ext cx="871272" cy="38111"/>
          </a:xfrm>
          <a:prstGeom prst="rect">
            <a:avLst/>
          </a:prstGeom>
        </p:spPr>
      </p:pic>
      <p:pic>
        <p:nvPicPr>
          <p:cNvPr id="2789" name="Image 2788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4578056">
            <a:off x="2694332" y="7966929"/>
            <a:ext cx="380982" cy="123501"/>
          </a:xfrm>
          <a:prstGeom prst="rect">
            <a:avLst/>
          </a:prstGeom>
        </p:spPr>
      </p:pic>
      <p:sp>
        <p:nvSpPr>
          <p:cNvPr id="2791" name="Shape 2791"/>
          <p:cNvSpPr/>
          <p:nvPr/>
        </p:nvSpPr>
        <p:spPr>
          <a:xfrm>
            <a:off x="1850307" y="7382573"/>
            <a:ext cx="1276378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i="1" spc="128">
                <a:solidFill>
                  <a:srgbClr val="4BA90B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i="0"/>
            </a:pPr>
            <a:r>
              <a:rPr sz="1400" i="1"/>
              <a:t>délai lié au transport</a:t>
            </a:r>
          </a:p>
        </p:txBody>
      </p:sp>
      <p:sp>
        <p:nvSpPr>
          <p:cNvPr id="2792" name="Shape 2792"/>
          <p:cNvSpPr/>
          <p:nvPr/>
        </p:nvSpPr>
        <p:spPr>
          <a:xfrm flipH="1" flipV="1">
            <a:off x="1497558" y="5907417"/>
            <a:ext cx="3695376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93" name="Shape 2793"/>
          <p:cNvSpPr/>
          <p:nvPr/>
        </p:nvSpPr>
        <p:spPr>
          <a:xfrm flipV="1">
            <a:off x="1609882" y="5910634"/>
            <a:ext cx="1" cy="2341896"/>
          </a:xfrm>
          <a:prstGeom prst="line">
            <a:avLst/>
          </a:prstGeom>
          <a:ln w="25400">
            <a:solidFill>
              <a:srgbClr val="80878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94" name="Shape 2794"/>
          <p:cNvSpPr/>
          <p:nvPr/>
        </p:nvSpPr>
        <p:spPr>
          <a:xfrm>
            <a:off x="1696735" y="6919486"/>
            <a:ext cx="493982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b="1" spc="159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 i="1"/>
              <a:t>β</a:t>
            </a:r>
            <a:r>
              <a:rPr sz="1800" i="1" baseline="-5999"/>
              <a:t>eff</a:t>
            </a:r>
          </a:p>
        </p:txBody>
      </p:sp>
      <p:pic>
        <p:nvPicPr>
          <p:cNvPr id="2795" name="Image 2794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8900042">
            <a:off x="9435767" y="969368"/>
            <a:ext cx="871272" cy="38111"/>
          </a:xfrm>
          <a:prstGeom prst="rect">
            <a:avLst/>
          </a:prstGeom>
        </p:spPr>
      </p:pic>
      <p:pic>
        <p:nvPicPr>
          <p:cNvPr id="2797" name="Image 2796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94525">
            <a:off x="9314903" y="8127703"/>
            <a:ext cx="476308" cy="123501"/>
          </a:xfrm>
          <a:prstGeom prst="rect">
            <a:avLst/>
          </a:prstGeom>
        </p:spPr>
      </p:pic>
      <p:sp>
        <p:nvSpPr>
          <p:cNvPr id="2799" name="Shape 2799"/>
          <p:cNvSpPr/>
          <p:nvPr/>
        </p:nvSpPr>
        <p:spPr>
          <a:xfrm>
            <a:off x="8062472" y="7613532"/>
            <a:ext cx="1763966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A11B04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augmentation de puissance</a:t>
            </a:r>
          </a:p>
        </p:txBody>
      </p:sp>
      <p:sp>
        <p:nvSpPr>
          <p:cNvPr id="2800" name="Shape 2800"/>
          <p:cNvSpPr/>
          <p:nvPr/>
        </p:nvSpPr>
        <p:spPr>
          <a:xfrm flipV="1">
            <a:off x="7825646" y="7061021"/>
            <a:ext cx="1" cy="1624276"/>
          </a:xfrm>
          <a:prstGeom prst="line">
            <a:avLst/>
          </a:prstGeom>
          <a:ln w="25400">
            <a:solidFill>
              <a:srgbClr val="3440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801" name="Shape 2801"/>
          <p:cNvSpPr/>
          <p:nvPr/>
        </p:nvSpPr>
        <p:spPr>
          <a:xfrm>
            <a:off x="7801002" y="7371379"/>
            <a:ext cx="1276378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0.1 à 3 GW</a:t>
            </a:r>
          </a:p>
        </p:txBody>
      </p:sp>
      <p:sp>
        <p:nvSpPr>
          <p:cNvPr id="2802" name="Shape 2802"/>
          <p:cNvSpPr/>
          <p:nvPr/>
        </p:nvSpPr>
        <p:spPr>
          <a:xfrm flipH="1">
            <a:off x="7801002" y="7025444"/>
            <a:ext cx="3821326" cy="1"/>
          </a:xfrm>
          <a:prstGeom prst="line">
            <a:avLst/>
          </a:prstGeom>
          <a:ln w="25400">
            <a:solidFill>
              <a:srgbClr val="3440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grpSp>
        <p:nvGrpSpPr>
          <p:cNvPr id="2808" name="Group 2808"/>
          <p:cNvGrpSpPr/>
          <p:nvPr/>
        </p:nvGrpSpPr>
        <p:grpSpPr>
          <a:xfrm>
            <a:off x="833631" y="5703422"/>
            <a:ext cx="748061" cy="3230729"/>
            <a:chOff x="375639" y="1091990"/>
            <a:chExt cx="748060" cy="3230727"/>
          </a:xfrm>
        </p:grpSpPr>
        <p:sp>
          <p:nvSpPr>
            <p:cNvPr id="2803" name="Shape 2803"/>
            <p:cNvSpPr/>
            <p:nvPr/>
          </p:nvSpPr>
          <p:spPr>
            <a:xfrm>
              <a:off x="395517" y="1143309"/>
              <a:ext cx="610116" cy="30464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04" name="Shape 2804"/>
            <p:cNvSpPr/>
            <p:nvPr/>
          </p:nvSpPr>
          <p:spPr>
            <a:xfrm>
              <a:off x="375639" y="2040831"/>
              <a:ext cx="748061" cy="384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-50</a:t>
              </a:r>
            </a:p>
          </p:txBody>
        </p:sp>
        <p:sp>
          <p:nvSpPr>
            <p:cNvPr id="2805" name="Shape 2805"/>
            <p:cNvSpPr/>
            <p:nvPr/>
          </p:nvSpPr>
          <p:spPr>
            <a:xfrm>
              <a:off x="464702" y="3938513"/>
              <a:ext cx="569935" cy="384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-150</a:t>
              </a:r>
            </a:p>
          </p:txBody>
        </p:sp>
        <p:sp>
          <p:nvSpPr>
            <p:cNvPr id="2806" name="Shape 2806"/>
            <p:cNvSpPr/>
            <p:nvPr/>
          </p:nvSpPr>
          <p:spPr>
            <a:xfrm>
              <a:off x="455662" y="2989672"/>
              <a:ext cx="588015" cy="384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-100</a:t>
              </a:r>
            </a:p>
          </p:txBody>
        </p:sp>
        <p:sp>
          <p:nvSpPr>
            <p:cNvPr id="2807" name="Shape 2807"/>
            <p:cNvSpPr/>
            <p:nvPr/>
          </p:nvSpPr>
          <p:spPr>
            <a:xfrm>
              <a:off x="419624" y="1091990"/>
              <a:ext cx="660091" cy="384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</p:grpSp>
      <p:grpSp>
        <p:nvGrpSpPr>
          <p:cNvPr id="2816" name="Group 2816"/>
          <p:cNvGrpSpPr/>
          <p:nvPr/>
        </p:nvGrpSpPr>
        <p:grpSpPr>
          <a:xfrm>
            <a:off x="7320409" y="5635999"/>
            <a:ext cx="404764" cy="3251635"/>
            <a:chOff x="0" y="0"/>
            <a:chExt cx="404763" cy="3251633"/>
          </a:xfrm>
        </p:grpSpPr>
        <p:sp>
          <p:nvSpPr>
            <p:cNvPr id="2809" name="Shape 2809"/>
            <p:cNvSpPr/>
            <p:nvPr/>
          </p:nvSpPr>
          <p:spPr>
            <a:xfrm>
              <a:off x="0" y="0"/>
              <a:ext cx="399325" cy="31813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10" name="Shape 2810"/>
            <p:cNvSpPr/>
            <p:nvPr/>
          </p:nvSpPr>
          <p:spPr>
            <a:xfrm>
              <a:off x="102406" y="107644"/>
              <a:ext cx="208883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5</a:t>
              </a:r>
            </a:p>
          </p:txBody>
        </p:sp>
        <p:sp>
          <p:nvSpPr>
            <p:cNvPr id="2811" name="Shape 2811"/>
            <p:cNvSpPr/>
            <p:nvPr/>
          </p:nvSpPr>
          <p:spPr>
            <a:xfrm>
              <a:off x="31602" y="1249675"/>
              <a:ext cx="373162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3</a:t>
              </a:r>
            </a:p>
          </p:txBody>
        </p:sp>
        <p:sp>
          <p:nvSpPr>
            <p:cNvPr id="2812" name="Shape 2812"/>
            <p:cNvSpPr/>
            <p:nvPr/>
          </p:nvSpPr>
          <p:spPr>
            <a:xfrm>
              <a:off x="31602" y="678659"/>
              <a:ext cx="373162" cy="288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4</a:t>
              </a:r>
            </a:p>
          </p:txBody>
        </p:sp>
        <p:sp>
          <p:nvSpPr>
            <p:cNvPr id="2813" name="Shape 2813"/>
            <p:cNvSpPr/>
            <p:nvPr/>
          </p:nvSpPr>
          <p:spPr>
            <a:xfrm>
              <a:off x="31602" y="1820691"/>
              <a:ext cx="373162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2</a:t>
              </a:r>
            </a:p>
          </p:txBody>
        </p:sp>
        <p:sp>
          <p:nvSpPr>
            <p:cNvPr id="2814" name="Shape 2814"/>
            <p:cNvSpPr/>
            <p:nvPr/>
          </p:nvSpPr>
          <p:spPr>
            <a:xfrm>
              <a:off x="31602" y="2391706"/>
              <a:ext cx="373162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2815" name="Shape 2815"/>
            <p:cNvSpPr/>
            <p:nvPr/>
          </p:nvSpPr>
          <p:spPr>
            <a:xfrm>
              <a:off x="31602" y="2962722"/>
              <a:ext cx="373162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</p:grpSp>
      <p:grpSp>
        <p:nvGrpSpPr>
          <p:cNvPr id="2823" name="Group 2823"/>
          <p:cNvGrpSpPr/>
          <p:nvPr/>
        </p:nvGrpSpPr>
        <p:grpSpPr>
          <a:xfrm>
            <a:off x="7457048" y="8746409"/>
            <a:ext cx="4439729" cy="303750"/>
            <a:chOff x="0" y="0"/>
            <a:chExt cx="4439728" cy="303748"/>
          </a:xfrm>
        </p:grpSpPr>
        <p:sp>
          <p:nvSpPr>
            <p:cNvPr id="2817" name="Shape 2817"/>
            <p:cNvSpPr/>
            <p:nvPr/>
          </p:nvSpPr>
          <p:spPr>
            <a:xfrm>
              <a:off x="1373" y="61042"/>
              <a:ext cx="4438356" cy="1816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18" name="Shape 2818"/>
            <p:cNvSpPr/>
            <p:nvPr/>
          </p:nvSpPr>
          <p:spPr>
            <a:xfrm>
              <a:off x="3931061" y="0"/>
              <a:ext cx="474755" cy="303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2819" name="Shape 2819"/>
            <p:cNvSpPr/>
            <p:nvPr/>
          </p:nvSpPr>
          <p:spPr>
            <a:xfrm>
              <a:off x="2992382" y="0"/>
              <a:ext cx="421112" cy="303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2820" name="Shape 2820"/>
            <p:cNvSpPr/>
            <p:nvPr/>
          </p:nvSpPr>
          <p:spPr>
            <a:xfrm>
              <a:off x="2026882" y="0"/>
              <a:ext cx="421112" cy="303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2821" name="Shape 2821"/>
            <p:cNvSpPr/>
            <p:nvPr/>
          </p:nvSpPr>
          <p:spPr>
            <a:xfrm>
              <a:off x="1061382" y="0"/>
              <a:ext cx="421111" cy="303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2822" name="Shape 2822"/>
            <p:cNvSpPr/>
            <p:nvPr/>
          </p:nvSpPr>
          <p:spPr>
            <a:xfrm>
              <a:off x="0" y="0"/>
              <a:ext cx="612875" cy="303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grpSp>
        <p:nvGrpSpPr>
          <p:cNvPr id="2830" name="Group 2830"/>
          <p:cNvGrpSpPr/>
          <p:nvPr/>
        </p:nvGrpSpPr>
        <p:grpSpPr>
          <a:xfrm>
            <a:off x="1246789" y="8755049"/>
            <a:ext cx="4289109" cy="286470"/>
            <a:chOff x="0" y="0"/>
            <a:chExt cx="4289107" cy="286469"/>
          </a:xfrm>
        </p:grpSpPr>
        <p:sp>
          <p:nvSpPr>
            <p:cNvPr id="2824" name="Shape 2824"/>
            <p:cNvSpPr/>
            <p:nvPr/>
          </p:nvSpPr>
          <p:spPr>
            <a:xfrm>
              <a:off x="1295" y="57569"/>
              <a:ext cx="4287813" cy="1713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25" name="Shape 2825"/>
            <p:cNvSpPr/>
            <p:nvPr/>
          </p:nvSpPr>
          <p:spPr>
            <a:xfrm>
              <a:off x="3698576" y="0"/>
              <a:ext cx="465468" cy="28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2826" name="Shape 2826"/>
            <p:cNvSpPr/>
            <p:nvPr/>
          </p:nvSpPr>
          <p:spPr>
            <a:xfrm>
              <a:off x="2822156" y="0"/>
              <a:ext cx="397156" cy="28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2827" name="Shape 2827"/>
            <p:cNvSpPr/>
            <p:nvPr/>
          </p:nvSpPr>
          <p:spPr>
            <a:xfrm>
              <a:off x="1911579" y="0"/>
              <a:ext cx="397157" cy="28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2828" name="Shape 2828"/>
            <p:cNvSpPr/>
            <p:nvPr/>
          </p:nvSpPr>
          <p:spPr>
            <a:xfrm>
              <a:off x="1001003" y="0"/>
              <a:ext cx="397156" cy="28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2829" name="Shape 2829"/>
            <p:cNvSpPr/>
            <p:nvPr/>
          </p:nvSpPr>
          <p:spPr>
            <a:xfrm>
              <a:off x="0" y="0"/>
              <a:ext cx="578010" cy="28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grpSp>
        <p:nvGrpSpPr>
          <p:cNvPr id="2837" name="Group 2837"/>
          <p:cNvGrpSpPr/>
          <p:nvPr/>
        </p:nvGrpSpPr>
        <p:grpSpPr>
          <a:xfrm>
            <a:off x="1169336" y="5023732"/>
            <a:ext cx="4407360" cy="295189"/>
            <a:chOff x="0" y="0"/>
            <a:chExt cx="4407358" cy="295187"/>
          </a:xfrm>
        </p:grpSpPr>
        <p:sp>
          <p:nvSpPr>
            <p:cNvPr id="2831" name="Shape 2831"/>
            <p:cNvSpPr/>
            <p:nvPr/>
          </p:nvSpPr>
          <p:spPr>
            <a:xfrm>
              <a:off x="1335" y="65104"/>
              <a:ext cx="4406024" cy="1707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32" name="Shape 2832"/>
            <p:cNvSpPr/>
            <p:nvPr/>
          </p:nvSpPr>
          <p:spPr>
            <a:xfrm>
              <a:off x="3775677" y="0"/>
              <a:ext cx="550546" cy="29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2833" name="Shape 2833"/>
            <p:cNvSpPr/>
            <p:nvPr/>
          </p:nvSpPr>
          <p:spPr>
            <a:xfrm>
              <a:off x="2908041" y="0"/>
              <a:ext cx="409243" cy="29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2834" name="Shape 2834"/>
            <p:cNvSpPr/>
            <p:nvPr/>
          </p:nvSpPr>
          <p:spPr>
            <a:xfrm>
              <a:off x="1969754" y="0"/>
              <a:ext cx="409242" cy="29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2835" name="Shape 2835"/>
            <p:cNvSpPr/>
            <p:nvPr/>
          </p:nvSpPr>
          <p:spPr>
            <a:xfrm>
              <a:off x="1031466" y="0"/>
              <a:ext cx="409243" cy="29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2836" name="Shape 2836"/>
            <p:cNvSpPr/>
            <p:nvPr/>
          </p:nvSpPr>
          <p:spPr>
            <a:xfrm>
              <a:off x="0" y="0"/>
              <a:ext cx="595601" cy="29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pic>
        <p:nvPicPr>
          <p:cNvPr id="2854" name="Image 2853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900169" y="1862387"/>
            <a:ext cx="1263655" cy="139795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839" name="Shape 2839"/>
          <p:cNvSpPr/>
          <p:nvPr/>
        </p:nvSpPr>
        <p:spPr>
          <a:xfrm rot="1042696">
            <a:off x="7738027" y="6541524"/>
            <a:ext cx="1708656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i="1" spc="112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200"/>
              <a:t>puissance extraite</a:t>
            </a:r>
          </a:p>
        </p:txBody>
      </p:sp>
      <p:sp>
        <p:nvSpPr>
          <p:cNvPr id="2840" name="Shape 2840"/>
          <p:cNvSpPr/>
          <p:nvPr/>
        </p:nvSpPr>
        <p:spPr>
          <a:xfrm rot="21600000">
            <a:off x="7764096" y="8449972"/>
            <a:ext cx="1708656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i="1" spc="112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200"/>
              <a:t>puissance produite</a:t>
            </a:r>
          </a:p>
        </p:txBody>
      </p:sp>
      <p:sp>
        <p:nvSpPr>
          <p:cNvPr id="2841" name="Shape 2841"/>
          <p:cNvSpPr/>
          <p:nvPr/>
        </p:nvSpPr>
        <p:spPr>
          <a:xfrm>
            <a:off x="7375952" y="1211555"/>
            <a:ext cx="4229670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température du sel intermédiaire instantanément modifiée</a:t>
            </a:r>
          </a:p>
        </p:txBody>
      </p:sp>
      <p:grpSp>
        <p:nvGrpSpPr>
          <p:cNvPr id="2848" name="Group 2848"/>
          <p:cNvGrpSpPr/>
          <p:nvPr/>
        </p:nvGrpSpPr>
        <p:grpSpPr>
          <a:xfrm>
            <a:off x="813830" y="1914515"/>
            <a:ext cx="727084" cy="3364667"/>
            <a:chOff x="200189" y="0"/>
            <a:chExt cx="727083" cy="3364666"/>
          </a:xfrm>
        </p:grpSpPr>
        <p:sp>
          <p:nvSpPr>
            <p:cNvPr id="2842" name="Shape 2842"/>
            <p:cNvSpPr/>
            <p:nvPr/>
          </p:nvSpPr>
          <p:spPr>
            <a:xfrm>
              <a:off x="356883" y="-1"/>
              <a:ext cx="399326" cy="315059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43" name="Shape 2843"/>
            <p:cNvSpPr/>
            <p:nvPr/>
          </p:nvSpPr>
          <p:spPr>
            <a:xfrm>
              <a:off x="459290" y="107644"/>
              <a:ext cx="208883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  <p:sp>
          <p:nvSpPr>
            <p:cNvPr id="2844" name="Shape 2844"/>
            <p:cNvSpPr/>
            <p:nvPr/>
          </p:nvSpPr>
          <p:spPr>
            <a:xfrm>
              <a:off x="306499" y="1534650"/>
              <a:ext cx="514465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-20</a:t>
              </a:r>
            </a:p>
          </p:txBody>
        </p:sp>
        <p:sp>
          <p:nvSpPr>
            <p:cNvPr id="2845" name="Shape 2845"/>
            <p:cNvSpPr/>
            <p:nvPr/>
          </p:nvSpPr>
          <p:spPr>
            <a:xfrm>
              <a:off x="303775" y="2847559"/>
              <a:ext cx="519913" cy="517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-40</a:t>
              </a:r>
            </a:p>
          </p:txBody>
        </p:sp>
        <p:sp>
          <p:nvSpPr>
            <p:cNvPr id="2846" name="Shape 2846"/>
            <p:cNvSpPr/>
            <p:nvPr/>
          </p:nvSpPr>
          <p:spPr>
            <a:xfrm>
              <a:off x="200189" y="2248153"/>
              <a:ext cx="727085" cy="288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-30</a:t>
              </a:r>
            </a:p>
          </p:txBody>
        </p:sp>
        <p:sp>
          <p:nvSpPr>
            <p:cNvPr id="2847" name="Shape 2847"/>
            <p:cNvSpPr/>
            <p:nvPr/>
          </p:nvSpPr>
          <p:spPr>
            <a:xfrm>
              <a:off x="315439" y="821147"/>
              <a:ext cx="496585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-10</a:t>
              </a:r>
            </a:p>
          </p:txBody>
        </p:sp>
      </p:grpSp>
      <p:sp>
        <p:nvSpPr>
          <p:cNvPr id="2849" name="Shape 2849"/>
          <p:cNvSpPr/>
          <p:nvPr/>
        </p:nvSpPr>
        <p:spPr>
          <a:xfrm>
            <a:off x="379805" y="1663558"/>
            <a:ext cx="5009266" cy="7637197"/>
          </a:xfrm>
          <a:prstGeom prst="rect">
            <a:avLst/>
          </a:prstGeom>
          <a:solidFill>
            <a:srgbClr val="FFFFFF">
              <a:alpha val="8137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850" name="Shape 2850"/>
          <p:cNvSpPr/>
          <p:nvPr/>
        </p:nvSpPr>
        <p:spPr>
          <a:xfrm>
            <a:off x="252597" y="5565015"/>
            <a:ext cx="5831556" cy="3746167"/>
          </a:xfrm>
          <a:prstGeom prst="rect">
            <a:avLst/>
          </a:prstGeom>
          <a:solidFill>
            <a:srgbClr val="FFFFFF">
              <a:alpha val="8137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851" name="Shape 2851"/>
          <p:cNvSpPr/>
          <p:nvPr/>
        </p:nvSpPr>
        <p:spPr>
          <a:xfrm>
            <a:off x="7913943" y="4981395"/>
            <a:ext cx="207108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solidFill>
                  <a:srgbClr val="E82C05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rPr sz="1600"/>
              <a:t>❗️</a:t>
            </a:r>
            <a:r>
              <a:rPr sz="2400">
                <a:latin typeface="+mn-lt"/>
                <a:ea typeface="+mn-ea"/>
                <a:cs typeface="+mn-cs"/>
                <a:sym typeface="Gill Sans Light"/>
              </a:rPr>
              <a:t>temps en log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❗️</a:t>
            </a:r>
          </a:p>
        </p:txBody>
      </p:sp>
      <p:pic>
        <p:nvPicPr>
          <p:cNvPr id="2852" name="Image 2851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682000" y="3782920"/>
            <a:ext cx="5628946" cy="2989581"/>
          </a:xfrm>
          <a:prstGeom prst="rect">
            <a:avLst/>
          </a:prstGeom>
          <a:effectLst>
            <a:outerShdw blurRad="177800" dir="5400000" rotWithShape="0">
              <a:srgbClr val="000000">
                <a:alpha val="34527"/>
              </a:srgbClr>
            </a:outerShdw>
          </a:effectLst>
        </p:spPr>
      </p:pic>
      <p:sp>
        <p:nvSpPr>
          <p:cNvPr id="2853" name="Shape 2853"/>
          <p:cNvSpPr/>
          <p:nvPr/>
        </p:nvSpPr>
        <p:spPr>
          <a:xfrm>
            <a:off x="5232175" y="1305964"/>
            <a:ext cx="7663891" cy="450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45" extrusionOk="0">
                <a:moveTo>
                  <a:pt x="769" y="15776"/>
                </a:moveTo>
                <a:cubicBezTo>
                  <a:pt x="1162" y="17319"/>
                  <a:pt x="1947" y="18472"/>
                  <a:pt x="2899" y="18925"/>
                </a:cubicBezTo>
                <a:cubicBezTo>
                  <a:pt x="3689" y="19301"/>
                  <a:pt x="4523" y="19156"/>
                  <a:pt x="5345" y="18977"/>
                </a:cubicBezTo>
                <a:cubicBezTo>
                  <a:pt x="7190" y="18575"/>
                  <a:pt x="9037" y="18019"/>
                  <a:pt x="10893" y="18258"/>
                </a:cubicBezTo>
                <a:cubicBezTo>
                  <a:pt x="14315" y="18698"/>
                  <a:pt x="17936" y="21600"/>
                  <a:pt x="20801" y="18253"/>
                </a:cubicBezTo>
                <a:cubicBezTo>
                  <a:pt x="21041" y="17974"/>
                  <a:pt x="21263" y="17655"/>
                  <a:pt x="21464" y="17301"/>
                </a:cubicBezTo>
                <a:lnTo>
                  <a:pt x="21600" y="0"/>
                </a:lnTo>
                <a:lnTo>
                  <a:pt x="119" y="141"/>
                </a:lnTo>
                <a:lnTo>
                  <a:pt x="0" y="2219"/>
                </a:lnTo>
                <a:lnTo>
                  <a:pt x="769" y="1577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0" dur="1000" fill="hold"/>
                                        <p:tgtEl>
                                          <p:spTgt spid="2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700" fill="hold"/>
                                        <p:tgtEl>
                                          <p:spTgt spid="2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0" fill="hold" display="0">
                  <p:stCondLst>
                    <p:cond delay="indefinite"/>
                  </p:stCondLst>
                </p:cTn>
                <p:tgtEl>
                  <p:spTgt spid="2749"/>
                </p:tgtEl>
              </p:cMediaNode>
            </p:video>
          </p:childTnLst>
        </p:cTn>
      </p:par>
    </p:tnLst>
    <p:bldLst>
      <p:bldP spid="2765" grpId="9" animBg="1" advAuto="0"/>
      <p:bldP spid="2767" grpId="4" animBg="1" advAuto="0"/>
      <p:bldP spid="2769" grpId="13" animBg="1" advAuto="0"/>
      <p:bldP spid="2771" grpId="5" animBg="1" advAuto="0"/>
      <p:bldP spid="2772" grpId="8" animBg="1" advAuto="0"/>
      <p:bldP spid="2773" grpId="12" animBg="1" advAuto="0"/>
      <p:bldP spid="2789" grpId="6" animBg="1" advAuto="0"/>
      <p:bldP spid="2791" grpId="7" animBg="1" advAuto="0"/>
      <p:bldP spid="2797" grpId="11" animBg="1" advAuto="0"/>
      <p:bldP spid="2799" grpId="10" animBg="1" advAuto="0"/>
      <p:bldP spid="2849" grpId="2" animBg="1" advAuto="0"/>
      <p:bldP spid="2850" grpId="1" animBg="1" advAuto="0"/>
      <p:bldP spid="2850" grpId="3" animBg="1" advAuto="0"/>
      <p:bldP spid="2852" grpId="16" animBg="1" advAuto="0"/>
      <p:bldP spid="2853" grpId="14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6" name="Group 2866"/>
          <p:cNvGrpSpPr/>
          <p:nvPr/>
        </p:nvGrpSpPr>
        <p:grpSpPr>
          <a:xfrm>
            <a:off x="256572" y="5427885"/>
            <a:ext cx="12138924" cy="3153406"/>
            <a:chOff x="43697" y="0"/>
            <a:chExt cx="12138923" cy="3153405"/>
          </a:xfrm>
        </p:grpSpPr>
        <p:sp>
          <p:nvSpPr>
            <p:cNvPr id="2856" name="Shape 2856"/>
            <p:cNvSpPr/>
            <p:nvPr/>
          </p:nvSpPr>
          <p:spPr>
            <a:xfrm>
              <a:off x="9239971" y="0"/>
              <a:ext cx="2942649" cy="2489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857" name="Shape 2857"/>
            <p:cNvSpPr/>
            <p:nvPr/>
          </p:nvSpPr>
          <p:spPr>
            <a:xfrm>
              <a:off x="4935645" y="0"/>
              <a:ext cx="3129377" cy="2489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858" name="Shape 2858"/>
            <p:cNvSpPr/>
            <p:nvPr/>
          </p:nvSpPr>
          <p:spPr>
            <a:xfrm>
              <a:off x="910679" y="0"/>
              <a:ext cx="3036745" cy="2489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859" name="Shape 2859"/>
            <p:cNvSpPr/>
            <p:nvPr/>
          </p:nvSpPr>
          <p:spPr>
            <a:xfrm rot="16214612">
              <a:off x="-433581" y="1380179"/>
              <a:ext cx="1254126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sz="1600" i="1"/>
                <a:t>k</a:t>
              </a:r>
              <a:r>
                <a:rPr sz="1600" i="1" baseline="-5999"/>
                <a:t>p</a:t>
              </a:r>
              <a:r>
                <a:rPr sz="1600" i="1"/>
                <a:t>−</a:t>
              </a:r>
              <a:r>
                <a:rPr sz="1600"/>
                <a:t>1 [pcm]</a:t>
              </a:r>
            </a:p>
          </p:txBody>
        </p:sp>
        <p:sp>
          <p:nvSpPr>
            <p:cNvPr id="2860" name="Shape 2860"/>
            <p:cNvSpPr/>
            <p:nvPr/>
          </p:nvSpPr>
          <p:spPr>
            <a:xfrm rot="16214612">
              <a:off x="3369696" y="1380179"/>
              <a:ext cx="1832680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600"/>
                <a:t>Puissance [GW]</a:t>
              </a:r>
            </a:p>
          </p:txBody>
        </p:sp>
        <p:sp>
          <p:nvSpPr>
            <p:cNvPr id="2861" name="Shape 2861"/>
            <p:cNvSpPr/>
            <p:nvPr/>
          </p:nvSpPr>
          <p:spPr>
            <a:xfrm rot="16214612">
              <a:off x="7958904" y="1400990"/>
              <a:ext cx="924356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800" i="1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sz="1600"/>
                <a:t>T</a:t>
              </a:r>
              <a:r>
                <a:rPr sz="1600" baseline="-5999"/>
                <a:t>moy</a:t>
              </a:r>
              <a:r>
                <a:rPr sz="1600"/>
                <a:t> </a:t>
              </a:r>
              <a:r>
                <a:rPr sz="1600" i="0"/>
                <a:t>[K]</a:t>
              </a:r>
            </a:p>
          </p:txBody>
        </p:sp>
        <p:sp>
          <p:nvSpPr>
            <p:cNvPr id="2862" name="Shape 2862"/>
            <p:cNvSpPr/>
            <p:nvPr/>
          </p:nvSpPr>
          <p:spPr>
            <a:xfrm>
              <a:off x="1917043" y="2853836"/>
              <a:ext cx="1171283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600"/>
                <a:t>Temps [s]</a:t>
              </a:r>
            </a:p>
          </p:txBody>
        </p:sp>
        <p:sp>
          <p:nvSpPr>
            <p:cNvPr id="2863" name="Shape 2863"/>
            <p:cNvSpPr/>
            <p:nvPr/>
          </p:nvSpPr>
          <p:spPr>
            <a:xfrm>
              <a:off x="5902876" y="2853836"/>
              <a:ext cx="1171283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600"/>
                <a:t>Temps [s]</a:t>
              </a:r>
            </a:p>
          </p:txBody>
        </p:sp>
        <p:sp>
          <p:nvSpPr>
            <p:cNvPr id="2864" name="Shape 2864"/>
            <p:cNvSpPr/>
            <p:nvPr/>
          </p:nvSpPr>
          <p:spPr>
            <a:xfrm>
              <a:off x="9960655" y="2853836"/>
              <a:ext cx="1171283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600"/>
                <a:t>Temps [s]</a:t>
              </a:r>
            </a:p>
          </p:txBody>
        </p:sp>
        <p:sp>
          <p:nvSpPr>
            <p:cNvPr id="2865" name="Shape 2865"/>
            <p:cNvSpPr/>
            <p:nvPr/>
          </p:nvSpPr>
          <p:spPr>
            <a:xfrm flipH="1" flipV="1">
              <a:off x="858488" y="479356"/>
              <a:ext cx="3086500" cy="1"/>
            </a:xfrm>
            <a:prstGeom prst="line">
              <a:avLst/>
            </a:prstGeom>
            <a:noFill/>
            <a:ln w="25400" cap="flat">
              <a:solidFill>
                <a:srgbClr val="808785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200"/>
            </a:p>
          </p:txBody>
        </p:sp>
      </p:grpSp>
      <p:sp>
        <p:nvSpPr>
          <p:cNvPr id="2867" name="Shape 2867"/>
          <p:cNvSpPr/>
          <p:nvPr/>
        </p:nvSpPr>
        <p:spPr>
          <a:xfrm>
            <a:off x="5230700" y="1916186"/>
            <a:ext cx="3038862" cy="24915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868" name="Shape 2868"/>
          <p:cNvSpPr/>
          <p:nvPr/>
        </p:nvSpPr>
        <p:spPr>
          <a:xfrm>
            <a:off x="9383397" y="1918758"/>
            <a:ext cx="3012098" cy="24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869" name="Shape 2869"/>
          <p:cNvSpPr/>
          <p:nvPr/>
        </p:nvSpPr>
        <p:spPr>
          <a:xfrm>
            <a:off x="1117333" y="1917039"/>
            <a:ext cx="3044684" cy="24905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pic>
        <p:nvPicPr>
          <p:cNvPr id="2870" name="1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080" y="1552232"/>
            <a:ext cx="12339531" cy="352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1" name="2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080" y="1552232"/>
            <a:ext cx="12339531" cy="352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2" name="3_alph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080" y="1552232"/>
            <a:ext cx="12339531" cy="3527050"/>
          </a:xfrm>
          <a:prstGeom prst="rect">
            <a:avLst/>
          </a:prstGeom>
          <a:ln w="12700">
            <a:miter lim="400000"/>
          </a:ln>
        </p:spPr>
      </p:pic>
      <p:sp>
        <p:nvSpPr>
          <p:cNvPr id="2873" name="Shape 28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38</a:t>
            </a:fld>
            <a:endParaRPr sz="1600"/>
          </a:p>
        </p:txBody>
      </p:sp>
      <p:sp>
        <p:nvSpPr>
          <p:cNvPr id="2874" name="Shape 2874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Etude de transitoires du MSFR</a:t>
            </a:r>
          </a:p>
        </p:txBody>
      </p:sp>
      <p:pic>
        <p:nvPicPr>
          <p:cNvPr id="2875" name="Image 287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877" name="Image 2876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2">
            <a:off x="2928392" y="1250160"/>
            <a:ext cx="7166862" cy="38187"/>
          </a:xfrm>
          <a:prstGeom prst="rect">
            <a:avLst/>
          </a:prstGeom>
        </p:spPr>
      </p:pic>
      <p:pic>
        <p:nvPicPr>
          <p:cNvPr id="2879" name="Image 2878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900042">
            <a:off x="9813297" y="969368"/>
            <a:ext cx="871272" cy="38111"/>
          </a:xfrm>
          <a:prstGeom prst="rect">
            <a:avLst/>
          </a:prstGeom>
        </p:spPr>
      </p:pic>
      <p:pic>
        <p:nvPicPr>
          <p:cNvPr id="2881" name="Image 2880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699958" flipH="1">
            <a:off x="2310205" y="977470"/>
            <a:ext cx="871272" cy="38111"/>
          </a:xfrm>
          <a:prstGeom prst="rect">
            <a:avLst/>
          </a:prstGeom>
        </p:spPr>
      </p:pic>
      <p:sp>
        <p:nvSpPr>
          <p:cNvPr id="2883" name="Shape 2883"/>
          <p:cNvSpPr/>
          <p:nvPr/>
        </p:nvSpPr>
        <p:spPr>
          <a:xfrm>
            <a:off x="3250161" y="826328"/>
            <a:ext cx="6523324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incident de sur-refroidissement - étude paramétrique</a:t>
            </a:r>
          </a:p>
        </p:txBody>
      </p:sp>
      <p:sp>
        <p:nvSpPr>
          <p:cNvPr id="2884" name="Shape 2884"/>
          <p:cNvSpPr/>
          <p:nvPr/>
        </p:nvSpPr>
        <p:spPr>
          <a:xfrm>
            <a:off x="2108049" y="5440525"/>
            <a:ext cx="91596" cy="2492668"/>
          </a:xfrm>
          <a:prstGeom prst="rect">
            <a:avLst/>
          </a:prstGeom>
          <a:solidFill>
            <a:srgbClr val="3440FF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2885" name="4 - copie_alph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9081" y="5069429"/>
            <a:ext cx="12339529" cy="3527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6" name="5 - copie_alpha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9081" y="5069429"/>
            <a:ext cx="12339529" cy="3527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7" name="6 - copie_alpha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9081" y="5069429"/>
            <a:ext cx="12339529" cy="3527049"/>
          </a:xfrm>
          <a:prstGeom prst="rect">
            <a:avLst/>
          </a:prstGeom>
          <a:ln w="12700">
            <a:miter lim="400000"/>
          </a:ln>
        </p:spPr>
      </p:pic>
      <p:sp>
        <p:nvSpPr>
          <p:cNvPr id="2888" name="Shape 2888"/>
          <p:cNvSpPr/>
          <p:nvPr/>
        </p:nvSpPr>
        <p:spPr>
          <a:xfrm rot="16214612">
            <a:off x="-220705" y="3043925"/>
            <a:ext cx="125412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i="1"/>
              <a:t>k</a:t>
            </a:r>
            <a:r>
              <a:rPr sz="1600" i="1" baseline="-5999"/>
              <a:t>p</a:t>
            </a:r>
            <a:r>
              <a:rPr sz="1600" i="1"/>
              <a:t>−</a:t>
            </a:r>
            <a:r>
              <a:rPr sz="1600"/>
              <a:t>1 [pcm]</a:t>
            </a:r>
          </a:p>
        </p:txBody>
      </p:sp>
      <p:sp>
        <p:nvSpPr>
          <p:cNvPr id="2889" name="Shape 2889"/>
          <p:cNvSpPr/>
          <p:nvPr/>
        </p:nvSpPr>
        <p:spPr>
          <a:xfrm rot="16214612">
            <a:off x="8171781" y="3043925"/>
            <a:ext cx="92435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T</a:t>
            </a:r>
            <a:r>
              <a:rPr sz="1600" baseline="-5999"/>
              <a:t>moy</a:t>
            </a:r>
            <a:r>
              <a:rPr sz="1600"/>
              <a:t> </a:t>
            </a:r>
            <a:r>
              <a:rPr sz="1600" i="0"/>
              <a:t>[K]</a:t>
            </a:r>
          </a:p>
        </p:txBody>
      </p:sp>
      <p:sp>
        <p:nvSpPr>
          <p:cNvPr id="2890" name="Shape 2890"/>
          <p:cNvSpPr/>
          <p:nvPr/>
        </p:nvSpPr>
        <p:spPr>
          <a:xfrm rot="16214612">
            <a:off x="3582570" y="3043925"/>
            <a:ext cx="183268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Puissance [GW]</a:t>
            </a:r>
          </a:p>
        </p:txBody>
      </p:sp>
      <p:sp>
        <p:nvSpPr>
          <p:cNvPr id="2891" name="Shape 2891"/>
          <p:cNvSpPr/>
          <p:nvPr/>
        </p:nvSpPr>
        <p:spPr>
          <a:xfrm>
            <a:off x="2129919" y="4695698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892" name="Shape 2892"/>
          <p:cNvSpPr/>
          <p:nvPr/>
        </p:nvSpPr>
        <p:spPr>
          <a:xfrm>
            <a:off x="6115751" y="4695698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893" name="Shape 2893"/>
          <p:cNvSpPr/>
          <p:nvPr/>
        </p:nvSpPr>
        <p:spPr>
          <a:xfrm>
            <a:off x="10173531" y="4695698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894" name="Shape 2894"/>
          <p:cNvSpPr/>
          <p:nvPr/>
        </p:nvSpPr>
        <p:spPr>
          <a:xfrm>
            <a:off x="6145365" y="5440525"/>
            <a:ext cx="91597" cy="2492668"/>
          </a:xfrm>
          <a:prstGeom prst="rect">
            <a:avLst/>
          </a:prstGeom>
          <a:solidFill>
            <a:srgbClr val="3440FF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895" name="Shape 2895"/>
          <p:cNvSpPr/>
          <p:nvPr/>
        </p:nvSpPr>
        <p:spPr>
          <a:xfrm>
            <a:off x="10401197" y="5440525"/>
            <a:ext cx="91596" cy="2492668"/>
          </a:xfrm>
          <a:prstGeom prst="rect">
            <a:avLst/>
          </a:prstGeom>
          <a:solidFill>
            <a:srgbClr val="3440FF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896" name="Shape 2896"/>
          <p:cNvSpPr/>
          <p:nvPr/>
        </p:nvSpPr>
        <p:spPr>
          <a:xfrm>
            <a:off x="2045435" y="5440525"/>
            <a:ext cx="315270" cy="2492668"/>
          </a:xfrm>
          <a:prstGeom prst="rect">
            <a:avLst/>
          </a:prstGeom>
          <a:solidFill>
            <a:srgbClr val="4BA90B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897" name="Shape 2897"/>
          <p:cNvSpPr/>
          <p:nvPr/>
        </p:nvSpPr>
        <p:spPr>
          <a:xfrm>
            <a:off x="6099966" y="5440525"/>
            <a:ext cx="322068" cy="2492668"/>
          </a:xfrm>
          <a:prstGeom prst="rect">
            <a:avLst/>
          </a:prstGeom>
          <a:solidFill>
            <a:srgbClr val="4BA90B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898" name="Shape 2898"/>
          <p:cNvSpPr/>
          <p:nvPr/>
        </p:nvSpPr>
        <p:spPr>
          <a:xfrm>
            <a:off x="10337016" y="5440525"/>
            <a:ext cx="305975" cy="2492668"/>
          </a:xfrm>
          <a:prstGeom prst="rect">
            <a:avLst/>
          </a:prstGeom>
          <a:solidFill>
            <a:srgbClr val="4BA90B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899" name="Shape 2899"/>
          <p:cNvSpPr/>
          <p:nvPr/>
        </p:nvSpPr>
        <p:spPr>
          <a:xfrm flipH="1" flipV="1">
            <a:off x="1101613" y="2383268"/>
            <a:ext cx="3048194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grpSp>
        <p:nvGrpSpPr>
          <p:cNvPr id="2907" name="Group 2907"/>
          <p:cNvGrpSpPr/>
          <p:nvPr/>
        </p:nvGrpSpPr>
        <p:grpSpPr>
          <a:xfrm>
            <a:off x="5168476" y="5035503"/>
            <a:ext cx="3065835" cy="334421"/>
            <a:chOff x="-106817" y="0"/>
            <a:chExt cx="3065834" cy="334420"/>
          </a:xfrm>
        </p:grpSpPr>
        <p:sp>
          <p:nvSpPr>
            <p:cNvPr id="2900" name="Shape 2900"/>
            <p:cNvSpPr/>
            <p:nvPr/>
          </p:nvSpPr>
          <p:spPr>
            <a:xfrm>
              <a:off x="-106818" y="27741"/>
              <a:ext cx="3065836" cy="283159"/>
            </a:xfrm>
            <a:prstGeom prst="rect">
              <a:avLst/>
            </a:prstGeom>
            <a:blipFill rotWithShape="1">
              <a:blip r:embed="rId11"/>
              <a:srcRect/>
              <a:tile tx="0" ty="0" sx="100000" sy="100000" flip="none" algn="tl"/>
            </a:blip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01" name="Shape 2901"/>
            <p:cNvSpPr/>
            <p:nvPr/>
          </p:nvSpPr>
          <p:spPr>
            <a:xfrm>
              <a:off x="34109" y="175766"/>
              <a:ext cx="189558" cy="1"/>
            </a:xfrm>
            <a:prstGeom prst="line">
              <a:avLst/>
            </a:prstGeom>
            <a:noFill/>
            <a:ln w="254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02" name="Shape 2902"/>
            <p:cNvSpPr/>
            <p:nvPr/>
          </p:nvSpPr>
          <p:spPr>
            <a:xfrm>
              <a:off x="243600" y="4220"/>
              <a:ext cx="853436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400"/>
                <a:t>100 MW</a:t>
              </a:r>
            </a:p>
          </p:txBody>
        </p:sp>
        <p:sp>
          <p:nvSpPr>
            <p:cNvPr id="2903" name="Shape 2903"/>
            <p:cNvSpPr/>
            <p:nvPr/>
          </p:nvSpPr>
          <p:spPr>
            <a:xfrm>
              <a:off x="1117105" y="173730"/>
              <a:ext cx="189558" cy="1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04" name="Shape 2904"/>
            <p:cNvSpPr/>
            <p:nvPr/>
          </p:nvSpPr>
          <p:spPr>
            <a:xfrm>
              <a:off x="1326732" y="4220"/>
              <a:ext cx="758236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400"/>
                <a:t>10 MW</a:t>
              </a:r>
            </a:p>
          </p:txBody>
        </p:sp>
        <p:sp>
          <p:nvSpPr>
            <p:cNvPr id="2905" name="Shape 2905"/>
            <p:cNvSpPr/>
            <p:nvPr/>
          </p:nvSpPr>
          <p:spPr>
            <a:xfrm>
              <a:off x="2091816" y="169510"/>
              <a:ext cx="189559" cy="1"/>
            </a:xfrm>
            <a:prstGeom prst="line">
              <a:avLst/>
            </a:prstGeom>
            <a:noFill/>
            <a:ln w="25400" cap="flat">
              <a:solidFill>
                <a:srgbClr val="4BA90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06" name="Shape 2906"/>
            <p:cNvSpPr/>
            <p:nvPr/>
          </p:nvSpPr>
          <p:spPr>
            <a:xfrm>
              <a:off x="2301444" y="0"/>
              <a:ext cx="62249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400"/>
                <a:t>1 kW</a:t>
              </a:r>
            </a:p>
          </p:txBody>
        </p:sp>
      </p:grpSp>
      <p:grpSp>
        <p:nvGrpSpPr>
          <p:cNvPr id="2920" name="Group 2920"/>
          <p:cNvGrpSpPr/>
          <p:nvPr/>
        </p:nvGrpSpPr>
        <p:grpSpPr>
          <a:xfrm>
            <a:off x="1128963" y="1916048"/>
            <a:ext cx="11255433" cy="6017273"/>
            <a:chOff x="0" y="0"/>
            <a:chExt cx="11255432" cy="6017271"/>
          </a:xfrm>
        </p:grpSpPr>
        <p:sp>
          <p:nvSpPr>
            <p:cNvPr id="2908" name="Shape 2908"/>
            <p:cNvSpPr/>
            <p:nvPr/>
          </p:nvSpPr>
          <p:spPr>
            <a:xfrm>
              <a:off x="1022883" y="0"/>
              <a:ext cx="303300" cy="2499002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09" name="Shape 2909"/>
            <p:cNvSpPr/>
            <p:nvPr/>
          </p:nvSpPr>
          <p:spPr>
            <a:xfrm>
              <a:off x="5136154" y="69856"/>
              <a:ext cx="300942" cy="798428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0" name="Shape 2910"/>
            <p:cNvSpPr/>
            <p:nvPr/>
          </p:nvSpPr>
          <p:spPr>
            <a:xfrm>
              <a:off x="9261915" y="1235836"/>
              <a:ext cx="302996" cy="768147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1" name="Shape 2911"/>
            <p:cNvSpPr/>
            <p:nvPr/>
          </p:nvSpPr>
          <p:spPr>
            <a:xfrm flipH="1">
              <a:off x="6254" y="2491401"/>
              <a:ext cx="1018355" cy="1023730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2" name="Shape 2912"/>
            <p:cNvSpPr/>
            <p:nvPr/>
          </p:nvSpPr>
          <p:spPr>
            <a:xfrm>
              <a:off x="1324953" y="2496456"/>
              <a:ext cx="1703559" cy="1016799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3" name="Shape 2913"/>
            <p:cNvSpPr/>
            <p:nvPr/>
          </p:nvSpPr>
          <p:spPr>
            <a:xfrm flipH="1">
              <a:off x="4026176" y="864732"/>
              <a:ext cx="1104135" cy="2652579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4" name="Shape 2914"/>
            <p:cNvSpPr/>
            <p:nvPr/>
          </p:nvSpPr>
          <p:spPr>
            <a:xfrm>
              <a:off x="5431503" y="861879"/>
              <a:ext cx="1721790" cy="2657334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5" name="Shape 2915"/>
            <p:cNvSpPr/>
            <p:nvPr/>
          </p:nvSpPr>
          <p:spPr>
            <a:xfrm flipH="1">
              <a:off x="8332291" y="1985287"/>
              <a:ext cx="936743" cy="1534947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6" name="Shape 2916"/>
            <p:cNvSpPr/>
            <p:nvPr/>
          </p:nvSpPr>
          <p:spPr>
            <a:xfrm>
              <a:off x="9560744" y="2001877"/>
              <a:ext cx="1693696" cy="1517747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7" name="Shape 2917"/>
            <p:cNvSpPr/>
            <p:nvPr/>
          </p:nvSpPr>
          <p:spPr>
            <a:xfrm>
              <a:off x="0" y="3530476"/>
              <a:ext cx="3028193" cy="2486796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8" name="Shape 2918"/>
            <p:cNvSpPr/>
            <p:nvPr/>
          </p:nvSpPr>
          <p:spPr>
            <a:xfrm>
              <a:off x="4024091" y="3530475"/>
              <a:ext cx="3109204" cy="2486797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9" name="Shape 2919"/>
            <p:cNvSpPr/>
            <p:nvPr/>
          </p:nvSpPr>
          <p:spPr>
            <a:xfrm>
              <a:off x="8329194" y="3530475"/>
              <a:ext cx="2926239" cy="2486797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pic>
        <p:nvPicPr>
          <p:cNvPr id="2921" name="Image 2920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05127" y="4518366"/>
            <a:ext cx="8384520" cy="1938021"/>
          </a:xfrm>
          <a:prstGeom prst="rect">
            <a:avLst/>
          </a:prstGeom>
          <a:effectLst>
            <a:outerShdw blurRad="177800" dir="5400000" rotWithShape="0">
              <a:srgbClr val="000000">
                <a:alpha val="34527"/>
              </a:srgbClr>
            </a:outerShdw>
          </a:effectLst>
        </p:spPr>
      </p:pic>
      <p:pic>
        <p:nvPicPr>
          <p:cNvPr id="2922" name="Image 2921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8550254">
            <a:off x="5331647" y="2577674"/>
            <a:ext cx="362022" cy="123502"/>
          </a:xfrm>
          <a:prstGeom prst="rect">
            <a:avLst/>
          </a:prstGeom>
        </p:spPr>
      </p:pic>
      <p:sp>
        <p:nvSpPr>
          <p:cNvPr id="2924" name="Shape 2924"/>
          <p:cNvSpPr/>
          <p:nvPr/>
        </p:nvSpPr>
        <p:spPr>
          <a:xfrm>
            <a:off x="5488243" y="2274043"/>
            <a:ext cx="76944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E82C05"/>
                </a:solidFill>
              </a:defRPr>
            </a:lvl1pPr>
          </a:lstStyle>
          <a:p>
            <a:r>
              <a:rPr sz="1400"/>
              <a:t>100 MW</a:t>
            </a:r>
          </a:p>
        </p:txBody>
      </p:sp>
      <p:pic>
        <p:nvPicPr>
          <p:cNvPr id="2925" name="Image 2924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3049746">
            <a:off x="5355844" y="3191596"/>
            <a:ext cx="362021" cy="123502"/>
          </a:xfrm>
          <a:prstGeom prst="rect">
            <a:avLst/>
          </a:prstGeom>
        </p:spPr>
      </p:pic>
      <p:sp>
        <p:nvSpPr>
          <p:cNvPr id="2927" name="Shape 2927"/>
          <p:cNvSpPr/>
          <p:nvPr/>
        </p:nvSpPr>
        <p:spPr>
          <a:xfrm>
            <a:off x="5585700" y="3304183"/>
            <a:ext cx="67005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440FF"/>
                </a:solidFill>
              </a:defRPr>
            </a:lvl1pPr>
          </a:lstStyle>
          <a:p>
            <a:r>
              <a:rPr sz="1400"/>
              <a:t>10 MW</a:t>
            </a:r>
          </a:p>
        </p:txBody>
      </p:sp>
      <p:pic>
        <p:nvPicPr>
          <p:cNvPr id="2928" name="Image 2927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8550254">
            <a:off x="5331647" y="4175948"/>
            <a:ext cx="362022" cy="123502"/>
          </a:xfrm>
          <a:prstGeom prst="rect">
            <a:avLst/>
          </a:prstGeom>
        </p:spPr>
      </p:pic>
      <p:sp>
        <p:nvSpPr>
          <p:cNvPr id="2930" name="Shape 2930"/>
          <p:cNvSpPr/>
          <p:nvPr/>
        </p:nvSpPr>
        <p:spPr>
          <a:xfrm>
            <a:off x="5617285" y="3872317"/>
            <a:ext cx="51135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4BA90B"/>
                </a:solidFill>
              </a:defRPr>
            </a:lvl1pPr>
          </a:lstStyle>
          <a:p>
            <a:r>
              <a:rPr sz="1400"/>
              <a:t>1 kW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1000" fill="hold"/>
                                        <p:tgtEl>
                                          <p:spTgt spid="2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xit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4" dur="1000" fill="hold"/>
                                        <p:tgtEl>
                                          <p:spTgt spid="2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0" dur="1000" fill="hold"/>
                                        <p:tgtEl>
                                          <p:spTgt spid="2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9" presetClass="entr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xit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1000" fill="hold"/>
                                        <p:tgtEl>
                                          <p:spTgt spid="2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9" presetClass="entr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9" presetClass="entr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6" grpId="3" animBg="1" advAuto="0"/>
      <p:bldP spid="2870" grpId="14" animBg="1" advAuto="0"/>
      <p:bldP spid="2871" grpId="5" animBg="1" advAuto="0"/>
      <p:bldP spid="2871" grpId="13" animBg="1" advAuto="0"/>
      <p:bldP spid="2872" grpId="4" animBg="1" advAuto="0"/>
      <p:bldP spid="2884" grpId="10" animBg="1" advAuto="0"/>
      <p:bldP spid="2885" grpId="15" animBg="1" advAuto="0"/>
      <p:bldP spid="2886" grpId="7" animBg="1" advAuto="0"/>
      <p:bldP spid="2886" grpId="16" animBg="1" advAuto="0"/>
      <p:bldP spid="2887" grpId="1" animBg="1" advAuto="0"/>
      <p:bldP spid="2887" grpId="6" animBg="1" advAuto="0"/>
      <p:bldP spid="2894" grpId="11" animBg="1" advAuto="0"/>
      <p:bldP spid="2895" grpId="12" animBg="1" advAuto="0"/>
      <p:bldP spid="2896" grpId="19" animBg="1" advAuto="0"/>
      <p:bldP spid="2897" grpId="20" animBg="1" advAuto="0"/>
      <p:bldP spid="2898" grpId="21" animBg="1" advAuto="0"/>
      <p:bldP spid="2920" grpId="2" animBg="1" advAuto="0"/>
      <p:bldP spid="2921" grpId="22" animBg="1" advAuto="0"/>
      <p:bldP spid="2925" grpId="8" animBg="1" advAuto="0"/>
      <p:bldP spid="2927" grpId="9" animBg="1" advAuto="0"/>
      <p:bldP spid="2928" grpId="18" animBg="1" advAuto="0"/>
      <p:bldP spid="2930" grpId="17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4" name="Group 2934"/>
          <p:cNvGrpSpPr/>
          <p:nvPr/>
        </p:nvGrpSpPr>
        <p:grpSpPr>
          <a:xfrm>
            <a:off x="2548" y="1306682"/>
            <a:ext cx="13010338" cy="8315503"/>
            <a:chOff x="0" y="0"/>
            <a:chExt cx="13010337" cy="8315501"/>
          </a:xfrm>
        </p:grpSpPr>
        <p:sp>
          <p:nvSpPr>
            <p:cNvPr id="2933" name="Shape 2933"/>
            <p:cNvSpPr/>
            <p:nvPr/>
          </p:nvSpPr>
          <p:spPr>
            <a:xfrm>
              <a:off x="215900" y="139700"/>
              <a:ext cx="12578539" cy="7756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932" name="Image 2931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010338" cy="8315502"/>
            </a:xfrm>
            <a:prstGeom prst="rect">
              <a:avLst/>
            </a:prstGeom>
            <a:effectLst/>
          </p:spPr>
        </p:pic>
      </p:grpSp>
      <p:pic>
        <p:nvPicPr>
          <p:cNvPr id="2935" name="out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91212" y="1619415"/>
            <a:ext cx="12290564" cy="7563426"/>
          </a:xfrm>
          <a:prstGeom prst="rect">
            <a:avLst/>
          </a:prstGeom>
          <a:ln w="12700">
            <a:miter lim="400000"/>
          </a:ln>
        </p:spPr>
      </p:pic>
      <p:sp>
        <p:nvSpPr>
          <p:cNvPr id="2936" name="Shape 29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39</a:t>
            </a:fld>
            <a:endParaRPr sz="1600"/>
          </a:p>
        </p:txBody>
      </p:sp>
      <p:sp>
        <p:nvSpPr>
          <p:cNvPr id="2937" name="Shape 2937"/>
          <p:cNvSpPr/>
          <p:nvPr/>
        </p:nvSpPr>
        <p:spPr>
          <a:xfrm rot="16214612">
            <a:off x="-49850" y="3332555"/>
            <a:ext cx="125412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i="1"/>
              <a:t>k</a:t>
            </a:r>
            <a:r>
              <a:rPr sz="1600" i="1" baseline="-5999"/>
              <a:t>p</a:t>
            </a:r>
            <a:r>
              <a:rPr sz="1600" i="1"/>
              <a:t>−</a:t>
            </a:r>
            <a:r>
              <a:rPr sz="1600"/>
              <a:t>1 [pcm]</a:t>
            </a:r>
          </a:p>
        </p:txBody>
      </p:sp>
      <p:sp>
        <p:nvSpPr>
          <p:cNvPr id="2938" name="Shape 2938"/>
          <p:cNvSpPr/>
          <p:nvPr/>
        </p:nvSpPr>
        <p:spPr>
          <a:xfrm>
            <a:off x="2598336" y="525517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939" name="Shape 2939"/>
          <p:cNvSpPr/>
          <p:nvPr/>
        </p:nvSpPr>
        <p:spPr>
          <a:xfrm rot="16214612">
            <a:off x="6180563" y="7047633"/>
            <a:ext cx="1198661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ΔT</a:t>
            </a:r>
            <a:r>
              <a:rPr sz="1800" baseline="-5999"/>
              <a:t>moy</a:t>
            </a:r>
            <a:r>
              <a:rPr sz="1800"/>
              <a:t> </a:t>
            </a:r>
            <a:r>
              <a:rPr sz="1800" i="0"/>
              <a:t>[K]</a:t>
            </a:r>
          </a:p>
        </p:txBody>
      </p:sp>
      <p:sp>
        <p:nvSpPr>
          <p:cNvPr id="2940" name="Shape 2940"/>
          <p:cNvSpPr/>
          <p:nvPr/>
        </p:nvSpPr>
        <p:spPr>
          <a:xfrm>
            <a:off x="2560744" y="900762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941" name="Shape 2941"/>
          <p:cNvSpPr/>
          <p:nvPr/>
        </p:nvSpPr>
        <p:spPr>
          <a:xfrm rot="16214612">
            <a:off x="-339128" y="7059944"/>
            <a:ext cx="183268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i="0"/>
              <a:t>Puissance</a:t>
            </a:r>
            <a:r>
              <a:rPr sz="1600"/>
              <a:t> </a:t>
            </a:r>
            <a:r>
              <a:rPr sz="1600" i="0"/>
              <a:t>[GW]</a:t>
            </a:r>
          </a:p>
        </p:txBody>
      </p:sp>
      <p:sp>
        <p:nvSpPr>
          <p:cNvPr id="2942" name="Shape 2942"/>
          <p:cNvSpPr/>
          <p:nvPr/>
        </p:nvSpPr>
        <p:spPr>
          <a:xfrm>
            <a:off x="9051630" y="900762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grpSp>
        <p:nvGrpSpPr>
          <p:cNvPr id="2947" name="Group 2947"/>
          <p:cNvGrpSpPr/>
          <p:nvPr/>
        </p:nvGrpSpPr>
        <p:grpSpPr>
          <a:xfrm>
            <a:off x="12402063" y="1631884"/>
            <a:ext cx="564257" cy="3639762"/>
            <a:chOff x="29021" y="40794"/>
            <a:chExt cx="564256" cy="3639761"/>
          </a:xfrm>
        </p:grpSpPr>
        <p:sp>
          <p:nvSpPr>
            <p:cNvPr id="2943" name="Shape 2943"/>
            <p:cNvSpPr/>
            <p:nvPr/>
          </p:nvSpPr>
          <p:spPr>
            <a:xfrm>
              <a:off x="99555" y="40794"/>
              <a:ext cx="423192" cy="5457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000" b="1" spc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1800"/>
                <a:t>T </a:t>
              </a:r>
            </a:p>
            <a:p>
              <a:pPr>
                <a:lnSpc>
                  <a:spcPct val="80000"/>
                </a:lnSpc>
                <a:defRPr sz="2000" b="1" spc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1800"/>
                <a:t>[K]</a:t>
              </a:r>
            </a:p>
          </p:txBody>
        </p:sp>
        <p:sp>
          <p:nvSpPr>
            <p:cNvPr id="2944" name="Shape 2944"/>
            <p:cNvSpPr/>
            <p:nvPr/>
          </p:nvSpPr>
          <p:spPr>
            <a:xfrm>
              <a:off x="29021" y="565277"/>
              <a:ext cx="564256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1420</a:t>
              </a:r>
            </a:p>
          </p:txBody>
        </p:sp>
        <p:sp>
          <p:nvSpPr>
            <p:cNvPr id="2945" name="Shape 2945"/>
            <p:cNvSpPr/>
            <p:nvPr/>
          </p:nvSpPr>
          <p:spPr>
            <a:xfrm>
              <a:off x="86730" y="3300964"/>
              <a:ext cx="44884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890</a:t>
              </a:r>
            </a:p>
          </p:txBody>
        </p:sp>
        <p:pic>
          <p:nvPicPr>
            <p:cNvPr id="2946" name="legende3_alpha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748" y="937064"/>
              <a:ext cx="262804" cy="2398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52" name="Group 2952"/>
          <p:cNvGrpSpPr/>
          <p:nvPr/>
        </p:nvGrpSpPr>
        <p:grpSpPr>
          <a:xfrm>
            <a:off x="5100371" y="1630842"/>
            <a:ext cx="1243930" cy="3614701"/>
            <a:chOff x="-1189" y="40794"/>
            <a:chExt cx="1243929" cy="3614700"/>
          </a:xfrm>
        </p:grpSpPr>
        <p:sp>
          <p:nvSpPr>
            <p:cNvPr id="2948" name="Shape 2948"/>
            <p:cNvSpPr/>
            <p:nvPr/>
          </p:nvSpPr>
          <p:spPr>
            <a:xfrm>
              <a:off x="-1189" y="40794"/>
              <a:ext cx="1243929" cy="5457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000" b="1" spc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1800"/>
                <a:t>Puissance</a:t>
              </a:r>
            </a:p>
            <a:p>
              <a:pPr>
                <a:lnSpc>
                  <a:spcPct val="80000"/>
                </a:lnSpc>
                <a:defRPr sz="2000" b="1" spc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1800"/>
                <a:t>[GW/m</a:t>
              </a:r>
              <a:r>
                <a:rPr sz="1800" baseline="31999"/>
                <a:t>3</a:t>
              </a:r>
              <a:r>
                <a:rPr sz="1800"/>
                <a:t>]</a:t>
              </a:r>
            </a:p>
          </p:txBody>
        </p:sp>
        <p:sp>
          <p:nvSpPr>
            <p:cNvPr id="2949" name="Shape 2949"/>
            <p:cNvSpPr/>
            <p:nvPr/>
          </p:nvSpPr>
          <p:spPr>
            <a:xfrm>
              <a:off x="511771" y="540216"/>
              <a:ext cx="21800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4</a:t>
              </a:r>
            </a:p>
          </p:txBody>
        </p:sp>
        <p:sp>
          <p:nvSpPr>
            <p:cNvPr id="2950" name="Shape 2950"/>
            <p:cNvSpPr/>
            <p:nvPr/>
          </p:nvSpPr>
          <p:spPr>
            <a:xfrm>
              <a:off x="511771" y="3275903"/>
              <a:ext cx="21800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0</a:t>
              </a:r>
            </a:p>
          </p:txBody>
        </p:sp>
        <p:pic>
          <p:nvPicPr>
            <p:cNvPr id="2951" name="legende3_alpha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89374" y="912002"/>
              <a:ext cx="262804" cy="2398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53" name="Image 2952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024493">
            <a:off x="9198071" y="8057304"/>
            <a:ext cx="483932" cy="123502"/>
          </a:xfrm>
          <a:prstGeom prst="rect">
            <a:avLst/>
          </a:prstGeom>
        </p:spPr>
      </p:pic>
      <p:pic>
        <p:nvPicPr>
          <p:cNvPr id="2955" name="Image 2954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3342828">
            <a:off x="2265396" y="7444816"/>
            <a:ext cx="597960" cy="123501"/>
          </a:xfrm>
          <a:prstGeom prst="rect">
            <a:avLst/>
          </a:prstGeom>
        </p:spPr>
      </p:pic>
      <p:pic>
        <p:nvPicPr>
          <p:cNvPr id="2957" name="Image 2956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7357416">
            <a:off x="3924702" y="3298105"/>
            <a:ext cx="457399" cy="123502"/>
          </a:xfrm>
          <a:prstGeom prst="rect">
            <a:avLst/>
          </a:prstGeom>
        </p:spPr>
      </p:pic>
      <p:sp>
        <p:nvSpPr>
          <p:cNvPr id="2959" name="Shape 2959"/>
          <p:cNvSpPr/>
          <p:nvPr/>
        </p:nvSpPr>
        <p:spPr>
          <a:xfrm>
            <a:off x="1455333" y="6722352"/>
            <a:ext cx="1545029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augmentation de puissance</a:t>
            </a:r>
          </a:p>
        </p:txBody>
      </p:sp>
      <p:sp>
        <p:nvSpPr>
          <p:cNvPr id="2960" name="Shape 2960"/>
          <p:cNvSpPr/>
          <p:nvPr/>
        </p:nvSpPr>
        <p:spPr>
          <a:xfrm>
            <a:off x="1645729" y="2523129"/>
            <a:ext cx="2171300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i="1" spc="12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i="0"/>
            </a:pPr>
            <a:r>
              <a:rPr sz="1400" i="1"/>
              <a:t>insertion de reactivité</a:t>
            </a:r>
          </a:p>
        </p:txBody>
      </p:sp>
      <p:sp>
        <p:nvSpPr>
          <p:cNvPr id="2961" name="Shape 2961"/>
          <p:cNvSpPr/>
          <p:nvPr/>
        </p:nvSpPr>
        <p:spPr>
          <a:xfrm>
            <a:off x="8163674" y="7577625"/>
            <a:ext cx="1429224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augmentation</a:t>
            </a:r>
          </a:p>
        </p:txBody>
      </p:sp>
      <p:pic>
        <p:nvPicPr>
          <p:cNvPr id="2962" name="Image 2961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5774285">
            <a:off x="2851692" y="3305458"/>
            <a:ext cx="690500" cy="123501"/>
          </a:xfrm>
          <a:prstGeom prst="rect">
            <a:avLst/>
          </a:prstGeom>
        </p:spPr>
      </p:pic>
      <p:sp>
        <p:nvSpPr>
          <p:cNvPr id="2964" name="Shape 2964"/>
          <p:cNvSpPr/>
          <p:nvPr/>
        </p:nvSpPr>
        <p:spPr>
          <a:xfrm>
            <a:off x="2568527" y="3871787"/>
            <a:ext cx="123090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contre-réaction</a:t>
            </a:r>
          </a:p>
        </p:txBody>
      </p:sp>
      <p:sp>
        <p:nvSpPr>
          <p:cNvPr id="2965" name="Shape 2965"/>
          <p:cNvSpPr/>
          <p:nvPr/>
        </p:nvSpPr>
        <p:spPr>
          <a:xfrm>
            <a:off x="3977154" y="2748034"/>
            <a:ext cx="123090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00A7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circulation du sel</a:t>
            </a:r>
          </a:p>
        </p:txBody>
      </p:sp>
      <p:sp>
        <p:nvSpPr>
          <p:cNvPr id="2966" name="Shape 2966"/>
          <p:cNvSpPr/>
          <p:nvPr/>
        </p:nvSpPr>
        <p:spPr>
          <a:xfrm>
            <a:off x="7913943" y="4981395"/>
            <a:ext cx="207108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solidFill>
                  <a:srgbClr val="E82C05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rPr sz="1600"/>
              <a:t>❗️</a:t>
            </a:r>
            <a:r>
              <a:rPr sz="2400">
                <a:latin typeface="+mn-lt"/>
                <a:ea typeface="+mn-ea"/>
                <a:cs typeface="+mn-cs"/>
                <a:sym typeface="Gill Sans Light"/>
              </a:rPr>
              <a:t>temps en log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❗️</a:t>
            </a:r>
          </a:p>
        </p:txBody>
      </p:sp>
      <p:sp>
        <p:nvSpPr>
          <p:cNvPr id="2967" name="Shape 2967"/>
          <p:cNvSpPr/>
          <p:nvPr/>
        </p:nvSpPr>
        <p:spPr>
          <a:xfrm flipH="1" flipV="1">
            <a:off x="1564163" y="2081654"/>
            <a:ext cx="3682271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968" name="Shape 2968"/>
          <p:cNvSpPr/>
          <p:nvPr/>
        </p:nvSpPr>
        <p:spPr>
          <a:xfrm>
            <a:off x="1815591" y="3141774"/>
            <a:ext cx="493982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b="1" spc="159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 i="1"/>
              <a:t>β</a:t>
            </a:r>
            <a:r>
              <a:rPr sz="1800" i="1" baseline="-5999"/>
              <a:t>eff</a:t>
            </a:r>
          </a:p>
        </p:txBody>
      </p:sp>
      <p:sp>
        <p:nvSpPr>
          <p:cNvPr id="2969" name="Shape 2969"/>
          <p:cNvSpPr/>
          <p:nvPr/>
        </p:nvSpPr>
        <p:spPr>
          <a:xfrm flipH="1" flipV="1">
            <a:off x="1575769" y="4469047"/>
            <a:ext cx="3682271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970" name="Shape 2970"/>
          <p:cNvSpPr/>
          <p:nvPr/>
        </p:nvSpPr>
        <p:spPr>
          <a:xfrm flipV="1">
            <a:off x="1602586" y="8164605"/>
            <a:ext cx="1" cy="570042"/>
          </a:xfrm>
          <a:prstGeom prst="line">
            <a:avLst/>
          </a:prstGeom>
          <a:ln w="25400">
            <a:solidFill>
              <a:srgbClr val="80878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971" name="Shape 2971"/>
          <p:cNvSpPr/>
          <p:nvPr/>
        </p:nvSpPr>
        <p:spPr>
          <a:xfrm>
            <a:off x="1716333" y="8287531"/>
            <a:ext cx="692497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0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800"/>
              <a:t>3 GW</a:t>
            </a:r>
          </a:p>
        </p:txBody>
      </p:sp>
      <p:sp>
        <p:nvSpPr>
          <p:cNvPr id="2972" name="Shape 2972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Etude de transitoires du MSFR</a:t>
            </a:r>
          </a:p>
        </p:txBody>
      </p:sp>
      <p:pic>
        <p:nvPicPr>
          <p:cNvPr id="2973" name="Image 2972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975" name="Shape 2975"/>
          <p:cNvSpPr/>
          <p:nvPr/>
        </p:nvSpPr>
        <p:spPr>
          <a:xfrm flipV="1">
            <a:off x="1698881" y="2141918"/>
            <a:ext cx="1" cy="2323903"/>
          </a:xfrm>
          <a:prstGeom prst="line">
            <a:avLst/>
          </a:prstGeom>
          <a:ln w="25400">
            <a:solidFill>
              <a:srgbClr val="80878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grpSp>
        <p:nvGrpSpPr>
          <p:cNvPr id="2984" name="Group 2984"/>
          <p:cNvGrpSpPr/>
          <p:nvPr/>
        </p:nvGrpSpPr>
        <p:grpSpPr>
          <a:xfrm>
            <a:off x="930184" y="1894448"/>
            <a:ext cx="556309" cy="3276441"/>
            <a:chOff x="0" y="15121"/>
            <a:chExt cx="556308" cy="3276440"/>
          </a:xfrm>
        </p:grpSpPr>
        <p:sp>
          <p:nvSpPr>
            <p:cNvPr id="2976" name="Shape 2976"/>
            <p:cNvSpPr/>
            <p:nvPr/>
          </p:nvSpPr>
          <p:spPr>
            <a:xfrm>
              <a:off x="0" y="66342"/>
              <a:ext cx="495442" cy="32252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977" name="Shape 2977"/>
            <p:cNvSpPr/>
            <p:nvPr/>
          </p:nvSpPr>
          <p:spPr>
            <a:xfrm>
              <a:off x="306976" y="15121"/>
              <a:ext cx="200376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  <p:sp>
          <p:nvSpPr>
            <p:cNvPr id="2978" name="Shape 2978"/>
            <p:cNvSpPr/>
            <p:nvPr/>
          </p:nvSpPr>
          <p:spPr>
            <a:xfrm>
              <a:off x="171719" y="1448592"/>
              <a:ext cx="36869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-75</a:t>
              </a:r>
            </a:p>
          </p:txBody>
        </p:sp>
        <p:sp>
          <p:nvSpPr>
            <p:cNvPr id="2979" name="Shape 2979"/>
            <p:cNvSpPr/>
            <p:nvPr/>
          </p:nvSpPr>
          <p:spPr>
            <a:xfrm>
              <a:off x="86113" y="2889028"/>
              <a:ext cx="466472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-150</a:t>
              </a:r>
            </a:p>
          </p:txBody>
        </p:sp>
        <p:sp>
          <p:nvSpPr>
            <p:cNvPr id="2980" name="Shape 2980"/>
            <p:cNvSpPr/>
            <p:nvPr/>
          </p:nvSpPr>
          <p:spPr>
            <a:xfrm>
              <a:off x="171719" y="502752"/>
              <a:ext cx="36869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-25</a:t>
              </a:r>
            </a:p>
          </p:txBody>
        </p:sp>
        <p:sp>
          <p:nvSpPr>
            <p:cNvPr id="2981" name="Shape 2981"/>
            <p:cNvSpPr/>
            <p:nvPr/>
          </p:nvSpPr>
          <p:spPr>
            <a:xfrm>
              <a:off x="171719" y="925518"/>
              <a:ext cx="36869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-50</a:t>
              </a:r>
            </a:p>
          </p:txBody>
        </p:sp>
        <p:sp>
          <p:nvSpPr>
            <p:cNvPr id="2982" name="Shape 2982"/>
            <p:cNvSpPr/>
            <p:nvPr/>
          </p:nvSpPr>
          <p:spPr>
            <a:xfrm>
              <a:off x="89836" y="1907273"/>
              <a:ext cx="466472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-100</a:t>
              </a:r>
            </a:p>
          </p:txBody>
        </p:sp>
        <p:sp>
          <p:nvSpPr>
            <p:cNvPr id="2983" name="Shape 2983"/>
            <p:cNvSpPr/>
            <p:nvPr/>
          </p:nvSpPr>
          <p:spPr>
            <a:xfrm>
              <a:off x="73937" y="2395319"/>
              <a:ext cx="466472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-125</a:t>
              </a:r>
            </a:p>
          </p:txBody>
        </p:sp>
      </p:grpSp>
      <p:grpSp>
        <p:nvGrpSpPr>
          <p:cNvPr id="2992" name="Group 2992"/>
          <p:cNvGrpSpPr/>
          <p:nvPr/>
        </p:nvGrpSpPr>
        <p:grpSpPr>
          <a:xfrm>
            <a:off x="802524" y="5701016"/>
            <a:ext cx="530564" cy="3252732"/>
            <a:chOff x="0" y="15121"/>
            <a:chExt cx="530562" cy="3252730"/>
          </a:xfrm>
        </p:grpSpPr>
        <p:sp>
          <p:nvSpPr>
            <p:cNvPr id="2985" name="Shape 2985"/>
            <p:cNvSpPr/>
            <p:nvPr/>
          </p:nvSpPr>
          <p:spPr>
            <a:xfrm>
              <a:off x="0" y="66342"/>
              <a:ext cx="495442" cy="32015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986" name="Shape 2986"/>
            <p:cNvSpPr/>
            <p:nvPr/>
          </p:nvSpPr>
          <p:spPr>
            <a:xfrm>
              <a:off x="232404" y="15121"/>
              <a:ext cx="29815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15</a:t>
              </a:r>
            </a:p>
          </p:txBody>
        </p:sp>
        <p:sp>
          <p:nvSpPr>
            <p:cNvPr id="2987" name="Shape 2987"/>
            <p:cNvSpPr/>
            <p:nvPr/>
          </p:nvSpPr>
          <p:spPr>
            <a:xfrm>
              <a:off x="326465" y="2881652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  <p:sp>
          <p:nvSpPr>
            <p:cNvPr id="2988" name="Shape 2988"/>
            <p:cNvSpPr/>
            <p:nvPr/>
          </p:nvSpPr>
          <p:spPr>
            <a:xfrm>
              <a:off x="326465" y="1732718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6</a:t>
              </a:r>
            </a:p>
          </p:txBody>
        </p:sp>
        <p:sp>
          <p:nvSpPr>
            <p:cNvPr id="2989" name="Shape 2989"/>
            <p:cNvSpPr/>
            <p:nvPr/>
          </p:nvSpPr>
          <p:spPr>
            <a:xfrm>
              <a:off x="326465" y="2307185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3</a:t>
              </a:r>
            </a:p>
          </p:txBody>
        </p:sp>
        <p:sp>
          <p:nvSpPr>
            <p:cNvPr id="2990" name="Shape 2990"/>
            <p:cNvSpPr/>
            <p:nvPr/>
          </p:nvSpPr>
          <p:spPr>
            <a:xfrm>
              <a:off x="326465" y="1165679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9</a:t>
              </a:r>
            </a:p>
          </p:txBody>
        </p:sp>
        <p:sp>
          <p:nvSpPr>
            <p:cNvPr id="2991" name="Shape 2991"/>
            <p:cNvSpPr/>
            <p:nvPr/>
          </p:nvSpPr>
          <p:spPr>
            <a:xfrm>
              <a:off x="228682" y="583785"/>
              <a:ext cx="29815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12</a:t>
              </a:r>
            </a:p>
          </p:txBody>
        </p:sp>
      </p:grpSp>
      <p:grpSp>
        <p:nvGrpSpPr>
          <p:cNvPr id="3000" name="Group 3000"/>
          <p:cNvGrpSpPr/>
          <p:nvPr/>
        </p:nvGrpSpPr>
        <p:grpSpPr>
          <a:xfrm>
            <a:off x="6999803" y="5701016"/>
            <a:ext cx="530564" cy="3252732"/>
            <a:chOff x="0" y="15121"/>
            <a:chExt cx="530562" cy="3252730"/>
          </a:xfrm>
        </p:grpSpPr>
        <p:sp>
          <p:nvSpPr>
            <p:cNvPr id="2993" name="Shape 2993"/>
            <p:cNvSpPr/>
            <p:nvPr/>
          </p:nvSpPr>
          <p:spPr>
            <a:xfrm>
              <a:off x="0" y="66342"/>
              <a:ext cx="495442" cy="32015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994" name="Shape 2994"/>
            <p:cNvSpPr/>
            <p:nvPr/>
          </p:nvSpPr>
          <p:spPr>
            <a:xfrm>
              <a:off x="232404" y="15121"/>
              <a:ext cx="29815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15</a:t>
              </a:r>
            </a:p>
          </p:txBody>
        </p:sp>
        <p:sp>
          <p:nvSpPr>
            <p:cNvPr id="2995" name="Shape 2995"/>
            <p:cNvSpPr/>
            <p:nvPr/>
          </p:nvSpPr>
          <p:spPr>
            <a:xfrm>
              <a:off x="326465" y="2881652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  <p:sp>
          <p:nvSpPr>
            <p:cNvPr id="2996" name="Shape 2996"/>
            <p:cNvSpPr/>
            <p:nvPr/>
          </p:nvSpPr>
          <p:spPr>
            <a:xfrm>
              <a:off x="326465" y="1732718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6</a:t>
              </a:r>
            </a:p>
          </p:txBody>
        </p:sp>
        <p:sp>
          <p:nvSpPr>
            <p:cNvPr id="2997" name="Shape 2997"/>
            <p:cNvSpPr/>
            <p:nvPr/>
          </p:nvSpPr>
          <p:spPr>
            <a:xfrm>
              <a:off x="326465" y="2307185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3</a:t>
              </a:r>
            </a:p>
          </p:txBody>
        </p:sp>
        <p:sp>
          <p:nvSpPr>
            <p:cNvPr id="2998" name="Shape 2998"/>
            <p:cNvSpPr/>
            <p:nvPr/>
          </p:nvSpPr>
          <p:spPr>
            <a:xfrm>
              <a:off x="326465" y="1165679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9</a:t>
              </a:r>
            </a:p>
          </p:txBody>
        </p:sp>
        <p:sp>
          <p:nvSpPr>
            <p:cNvPr id="2999" name="Shape 2999"/>
            <p:cNvSpPr/>
            <p:nvPr/>
          </p:nvSpPr>
          <p:spPr>
            <a:xfrm>
              <a:off x="228682" y="583785"/>
              <a:ext cx="29815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12</a:t>
              </a:r>
            </a:p>
          </p:txBody>
        </p:sp>
      </p:grpSp>
      <p:grpSp>
        <p:nvGrpSpPr>
          <p:cNvPr id="3008" name="Group 3008"/>
          <p:cNvGrpSpPr/>
          <p:nvPr/>
        </p:nvGrpSpPr>
        <p:grpSpPr>
          <a:xfrm>
            <a:off x="1196982" y="4974288"/>
            <a:ext cx="4437656" cy="323106"/>
            <a:chOff x="40645" y="0"/>
            <a:chExt cx="4437655" cy="323104"/>
          </a:xfrm>
        </p:grpSpPr>
        <p:sp>
          <p:nvSpPr>
            <p:cNvPr id="3001" name="Shape 3001"/>
            <p:cNvSpPr/>
            <p:nvPr/>
          </p:nvSpPr>
          <p:spPr>
            <a:xfrm>
              <a:off x="212816" y="0"/>
              <a:ext cx="4265484" cy="287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3002" name="Shape 3002"/>
            <p:cNvSpPr/>
            <p:nvPr/>
          </p:nvSpPr>
          <p:spPr>
            <a:xfrm>
              <a:off x="3912551" y="35848"/>
              <a:ext cx="395941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3003" name="Shape 3003"/>
            <p:cNvSpPr/>
            <p:nvPr/>
          </p:nvSpPr>
          <p:spPr>
            <a:xfrm>
              <a:off x="40645" y="35848"/>
              <a:ext cx="549830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0.001</a:t>
              </a:r>
            </a:p>
          </p:txBody>
        </p:sp>
        <p:sp>
          <p:nvSpPr>
            <p:cNvPr id="3004" name="Shape 3004"/>
            <p:cNvSpPr/>
            <p:nvPr/>
          </p:nvSpPr>
          <p:spPr>
            <a:xfrm>
              <a:off x="2456642" y="35848"/>
              <a:ext cx="200375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3005" name="Shape 3005"/>
            <p:cNvSpPr/>
            <p:nvPr/>
          </p:nvSpPr>
          <p:spPr>
            <a:xfrm>
              <a:off x="3197890" y="35848"/>
              <a:ext cx="298159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3006" name="Shape 3006"/>
            <p:cNvSpPr/>
            <p:nvPr/>
          </p:nvSpPr>
          <p:spPr>
            <a:xfrm>
              <a:off x="1654133" y="35848"/>
              <a:ext cx="354263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3007" name="Shape 3007"/>
            <p:cNvSpPr/>
            <p:nvPr/>
          </p:nvSpPr>
          <p:spPr>
            <a:xfrm>
              <a:off x="877414" y="35848"/>
              <a:ext cx="452047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grpSp>
        <p:nvGrpSpPr>
          <p:cNvPr id="3016" name="Group 3016"/>
          <p:cNvGrpSpPr/>
          <p:nvPr/>
        </p:nvGrpSpPr>
        <p:grpSpPr>
          <a:xfrm>
            <a:off x="1196982" y="8757646"/>
            <a:ext cx="4437656" cy="323106"/>
            <a:chOff x="40645" y="0"/>
            <a:chExt cx="4437655" cy="323105"/>
          </a:xfrm>
        </p:grpSpPr>
        <p:sp>
          <p:nvSpPr>
            <p:cNvPr id="3009" name="Shape 3009"/>
            <p:cNvSpPr/>
            <p:nvPr/>
          </p:nvSpPr>
          <p:spPr>
            <a:xfrm>
              <a:off x="96944" y="0"/>
              <a:ext cx="4381356" cy="287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3010" name="Shape 3010"/>
            <p:cNvSpPr/>
            <p:nvPr/>
          </p:nvSpPr>
          <p:spPr>
            <a:xfrm>
              <a:off x="3912551" y="35848"/>
              <a:ext cx="395941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3011" name="Shape 3011"/>
            <p:cNvSpPr/>
            <p:nvPr/>
          </p:nvSpPr>
          <p:spPr>
            <a:xfrm>
              <a:off x="40645" y="35848"/>
              <a:ext cx="549830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0.001</a:t>
              </a:r>
            </a:p>
          </p:txBody>
        </p:sp>
        <p:sp>
          <p:nvSpPr>
            <p:cNvPr id="3012" name="Shape 3012"/>
            <p:cNvSpPr/>
            <p:nvPr/>
          </p:nvSpPr>
          <p:spPr>
            <a:xfrm>
              <a:off x="2456642" y="35848"/>
              <a:ext cx="200375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3013" name="Shape 3013"/>
            <p:cNvSpPr/>
            <p:nvPr/>
          </p:nvSpPr>
          <p:spPr>
            <a:xfrm>
              <a:off x="3197890" y="35848"/>
              <a:ext cx="298159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3014" name="Shape 3014"/>
            <p:cNvSpPr/>
            <p:nvPr/>
          </p:nvSpPr>
          <p:spPr>
            <a:xfrm>
              <a:off x="1654133" y="35848"/>
              <a:ext cx="354263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3015" name="Shape 3015"/>
            <p:cNvSpPr/>
            <p:nvPr/>
          </p:nvSpPr>
          <p:spPr>
            <a:xfrm>
              <a:off x="877414" y="35848"/>
              <a:ext cx="452047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grpSp>
        <p:nvGrpSpPr>
          <p:cNvPr id="3024" name="Group 3024"/>
          <p:cNvGrpSpPr/>
          <p:nvPr/>
        </p:nvGrpSpPr>
        <p:grpSpPr>
          <a:xfrm>
            <a:off x="7382655" y="8757646"/>
            <a:ext cx="4437656" cy="323106"/>
            <a:chOff x="40645" y="0"/>
            <a:chExt cx="4437655" cy="323105"/>
          </a:xfrm>
        </p:grpSpPr>
        <p:sp>
          <p:nvSpPr>
            <p:cNvPr id="3017" name="Shape 3017"/>
            <p:cNvSpPr/>
            <p:nvPr/>
          </p:nvSpPr>
          <p:spPr>
            <a:xfrm>
              <a:off x="133211" y="0"/>
              <a:ext cx="4345089" cy="287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3018" name="Shape 3018"/>
            <p:cNvSpPr/>
            <p:nvPr/>
          </p:nvSpPr>
          <p:spPr>
            <a:xfrm>
              <a:off x="3912551" y="35848"/>
              <a:ext cx="395941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3019" name="Shape 3019"/>
            <p:cNvSpPr/>
            <p:nvPr/>
          </p:nvSpPr>
          <p:spPr>
            <a:xfrm>
              <a:off x="40645" y="35848"/>
              <a:ext cx="549830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0.001</a:t>
              </a:r>
            </a:p>
          </p:txBody>
        </p:sp>
        <p:sp>
          <p:nvSpPr>
            <p:cNvPr id="3020" name="Shape 3020"/>
            <p:cNvSpPr/>
            <p:nvPr/>
          </p:nvSpPr>
          <p:spPr>
            <a:xfrm>
              <a:off x="2456642" y="35848"/>
              <a:ext cx="200375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3021" name="Shape 3021"/>
            <p:cNvSpPr/>
            <p:nvPr/>
          </p:nvSpPr>
          <p:spPr>
            <a:xfrm>
              <a:off x="3197890" y="35848"/>
              <a:ext cx="298159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3022" name="Shape 3022"/>
            <p:cNvSpPr/>
            <p:nvPr/>
          </p:nvSpPr>
          <p:spPr>
            <a:xfrm>
              <a:off x="1654133" y="35848"/>
              <a:ext cx="354263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3023" name="Shape 3023"/>
            <p:cNvSpPr/>
            <p:nvPr/>
          </p:nvSpPr>
          <p:spPr>
            <a:xfrm>
              <a:off x="877414" y="35848"/>
              <a:ext cx="452047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sp>
        <p:nvSpPr>
          <p:cNvPr id="3025" name="Shape 3025"/>
          <p:cNvSpPr/>
          <p:nvPr/>
        </p:nvSpPr>
        <p:spPr>
          <a:xfrm flipH="1" flipV="1">
            <a:off x="1485515" y="2512177"/>
            <a:ext cx="2260463" cy="1"/>
          </a:xfrm>
          <a:prstGeom prst="line">
            <a:avLst/>
          </a:prstGeom>
          <a:ln w="25400">
            <a:solidFill>
              <a:srgbClr val="3440FF"/>
            </a:solidFill>
            <a:miter lim="400000"/>
            <a:headEnd type="triangle" len="sm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3026" name="Shape 3026"/>
          <p:cNvSpPr/>
          <p:nvPr/>
        </p:nvSpPr>
        <p:spPr>
          <a:xfrm flipV="1">
            <a:off x="3725271" y="2050777"/>
            <a:ext cx="1" cy="286053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3027" name="Shape 3027"/>
          <p:cNvSpPr/>
          <p:nvPr/>
        </p:nvSpPr>
        <p:spPr>
          <a:xfrm>
            <a:off x="3014325" y="2800091"/>
            <a:ext cx="815233" cy="470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10" h="15919" extrusionOk="0">
                <a:moveTo>
                  <a:pt x="11342" y="4283"/>
                </a:moveTo>
                <a:cubicBezTo>
                  <a:pt x="6933" y="1823"/>
                  <a:pt x="2015" y="-3005"/>
                  <a:pt x="296" y="2606"/>
                </a:cubicBezTo>
                <a:cubicBezTo>
                  <a:pt x="-1266" y="7702"/>
                  <a:pt x="3667" y="9912"/>
                  <a:pt x="8038" y="12394"/>
                </a:cubicBezTo>
                <a:cubicBezTo>
                  <a:pt x="12997" y="15210"/>
                  <a:pt x="18610" y="18595"/>
                  <a:pt x="19526" y="12552"/>
                </a:cubicBezTo>
                <a:cubicBezTo>
                  <a:pt x="20334" y="7225"/>
                  <a:pt x="15144" y="6404"/>
                  <a:pt x="11342" y="4283"/>
                </a:cubicBezTo>
                <a:close/>
              </a:path>
            </a:pathLst>
          </a:custGeom>
          <a:solidFill>
            <a:srgbClr val="AA5EF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028" name="Shape 3028"/>
          <p:cNvSpPr/>
          <p:nvPr/>
        </p:nvSpPr>
        <p:spPr>
          <a:xfrm>
            <a:off x="3117698" y="6076074"/>
            <a:ext cx="767322" cy="885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61" h="18406" extrusionOk="0">
                <a:moveTo>
                  <a:pt x="6655" y="8383"/>
                </a:moveTo>
                <a:cubicBezTo>
                  <a:pt x="4025" y="11274"/>
                  <a:pt x="-1528" y="13142"/>
                  <a:pt x="398" y="16654"/>
                </a:cubicBezTo>
                <a:cubicBezTo>
                  <a:pt x="2542" y="20563"/>
                  <a:pt x="8419" y="17364"/>
                  <a:pt x="12770" y="12602"/>
                </a:cubicBezTo>
                <a:cubicBezTo>
                  <a:pt x="17401" y="7533"/>
                  <a:pt x="20072" y="1382"/>
                  <a:pt x="15068" y="148"/>
                </a:cubicBezTo>
                <a:cubicBezTo>
                  <a:pt x="10263" y="-1037"/>
                  <a:pt x="9587" y="5161"/>
                  <a:pt x="6655" y="8383"/>
                </a:cubicBezTo>
                <a:close/>
              </a:path>
            </a:pathLst>
          </a:custGeom>
          <a:solidFill>
            <a:srgbClr val="AA5EF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029" name="Shape 3029"/>
          <p:cNvSpPr/>
          <p:nvPr/>
        </p:nvSpPr>
        <p:spPr>
          <a:xfrm>
            <a:off x="8989375" y="7135756"/>
            <a:ext cx="1061141" cy="1679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5" h="20892" extrusionOk="0">
                <a:moveTo>
                  <a:pt x="5044" y="15516"/>
                </a:moveTo>
                <a:cubicBezTo>
                  <a:pt x="2564" y="16661"/>
                  <a:pt x="-669" y="17680"/>
                  <a:pt x="121" y="19473"/>
                </a:cubicBezTo>
                <a:cubicBezTo>
                  <a:pt x="943" y="21338"/>
                  <a:pt x="4041" y="21186"/>
                  <a:pt x="7134" y="20043"/>
                </a:cubicBezTo>
                <a:cubicBezTo>
                  <a:pt x="10530" y="18789"/>
                  <a:pt x="14688" y="16729"/>
                  <a:pt x="16358" y="13515"/>
                </a:cubicBezTo>
                <a:cubicBezTo>
                  <a:pt x="18102" y="10156"/>
                  <a:pt x="19573" y="6639"/>
                  <a:pt x="20485" y="3413"/>
                </a:cubicBezTo>
                <a:cubicBezTo>
                  <a:pt x="20931" y="1832"/>
                  <a:pt x="20716" y="301"/>
                  <a:pt x="18477" y="46"/>
                </a:cubicBezTo>
                <a:cubicBezTo>
                  <a:pt x="15770" y="-262"/>
                  <a:pt x="15092" y="1018"/>
                  <a:pt x="14404" y="2485"/>
                </a:cubicBezTo>
                <a:cubicBezTo>
                  <a:pt x="12159" y="7272"/>
                  <a:pt x="10553" y="12974"/>
                  <a:pt x="5044" y="15516"/>
                </a:cubicBezTo>
                <a:close/>
              </a:path>
            </a:pathLst>
          </a:custGeom>
          <a:solidFill>
            <a:srgbClr val="AA5EF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030" name="Shape 3030"/>
          <p:cNvSpPr/>
          <p:nvPr/>
        </p:nvSpPr>
        <p:spPr>
          <a:xfrm>
            <a:off x="9869365" y="7280217"/>
            <a:ext cx="2775940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700" i="1">
                <a:solidFill>
                  <a:srgbClr val="B534E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compétition entre le taux d’insertion de réactivité et les contre réactions</a:t>
            </a:r>
          </a:p>
        </p:txBody>
      </p:sp>
      <p:sp>
        <p:nvSpPr>
          <p:cNvPr id="3031" name="Shape 3031"/>
          <p:cNvSpPr/>
          <p:nvPr/>
        </p:nvSpPr>
        <p:spPr>
          <a:xfrm>
            <a:off x="5124210" y="1464929"/>
            <a:ext cx="7813025" cy="4361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57" extrusionOk="0">
                <a:moveTo>
                  <a:pt x="1012" y="15880"/>
                </a:moveTo>
                <a:cubicBezTo>
                  <a:pt x="1401" y="17371"/>
                  <a:pt x="2177" y="18484"/>
                  <a:pt x="3117" y="18922"/>
                </a:cubicBezTo>
                <a:cubicBezTo>
                  <a:pt x="3898" y="19286"/>
                  <a:pt x="4723" y="19146"/>
                  <a:pt x="5535" y="18973"/>
                </a:cubicBezTo>
                <a:cubicBezTo>
                  <a:pt x="7358" y="18583"/>
                  <a:pt x="9183" y="18037"/>
                  <a:pt x="11018" y="18278"/>
                </a:cubicBezTo>
                <a:cubicBezTo>
                  <a:pt x="14408" y="18723"/>
                  <a:pt x="18005" y="21600"/>
                  <a:pt x="20810" y="18274"/>
                </a:cubicBezTo>
                <a:cubicBezTo>
                  <a:pt x="21078" y="17956"/>
                  <a:pt x="21323" y="17587"/>
                  <a:pt x="21538" y="17175"/>
                </a:cubicBezTo>
                <a:lnTo>
                  <a:pt x="21600" y="1000"/>
                </a:lnTo>
                <a:lnTo>
                  <a:pt x="3309" y="0"/>
                </a:lnTo>
                <a:lnTo>
                  <a:pt x="0" y="1018"/>
                </a:lnTo>
                <a:lnTo>
                  <a:pt x="409" y="2820"/>
                </a:lnTo>
                <a:lnTo>
                  <a:pt x="1012" y="1588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032" name="Shape 3032"/>
          <p:cNvSpPr/>
          <p:nvPr/>
        </p:nvSpPr>
        <p:spPr>
          <a:xfrm flipV="1">
            <a:off x="3749284" y="5850916"/>
            <a:ext cx="1" cy="286053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3033" name="Shape 3033"/>
          <p:cNvSpPr/>
          <p:nvPr/>
        </p:nvSpPr>
        <p:spPr>
          <a:xfrm flipV="1">
            <a:off x="9884428" y="5850916"/>
            <a:ext cx="1" cy="286053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3034" name="Image 3033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64354" y="4260608"/>
            <a:ext cx="10094939" cy="2288541"/>
          </a:xfrm>
          <a:prstGeom prst="rect">
            <a:avLst/>
          </a:prstGeom>
          <a:effectLst>
            <a:outerShdw blurRad="177800" dir="5400000" rotWithShape="0">
              <a:srgbClr val="000000">
                <a:alpha val="34527"/>
              </a:srgbClr>
            </a:outerShdw>
          </a:effectLst>
        </p:spPr>
      </p:pic>
      <p:sp>
        <p:nvSpPr>
          <p:cNvPr id="3035" name="Shape 3035"/>
          <p:cNvSpPr/>
          <p:nvPr/>
        </p:nvSpPr>
        <p:spPr>
          <a:xfrm>
            <a:off x="3307869" y="826328"/>
            <a:ext cx="6407908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incident d’insertion de réactivité de 1000 pcm en 1s</a:t>
            </a:r>
          </a:p>
        </p:txBody>
      </p:sp>
      <p:pic>
        <p:nvPicPr>
          <p:cNvPr id="3036" name="Image 3035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8900042">
            <a:off x="9649395" y="969368"/>
            <a:ext cx="871272" cy="38111"/>
          </a:xfrm>
          <a:prstGeom prst="rect">
            <a:avLst/>
          </a:prstGeom>
        </p:spPr>
      </p:pic>
      <p:pic>
        <p:nvPicPr>
          <p:cNvPr id="3038" name="Image 3037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2699958" flipH="1">
            <a:off x="2479871" y="977470"/>
            <a:ext cx="871272" cy="38111"/>
          </a:xfrm>
          <a:prstGeom prst="rect">
            <a:avLst/>
          </a:prstGeom>
        </p:spPr>
      </p:pic>
      <p:pic>
        <p:nvPicPr>
          <p:cNvPr id="3040" name="Image 3039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42">
            <a:off x="3040318" y="1250161"/>
            <a:ext cx="6943010" cy="38185"/>
          </a:xfrm>
          <a:prstGeom prst="rect">
            <a:avLst/>
          </a:prstGeom>
        </p:spPr>
      </p:pic>
      <p:sp>
        <p:nvSpPr>
          <p:cNvPr id="3042" name="Shape 3042"/>
          <p:cNvSpPr/>
          <p:nvPr/>
        </p:nvSpPr>
        <p:spPr>
          <a:xfrm>
            <a:off x="3736584" y="7957975"/>
            <a:ext cx="2629911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00A7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nouvelle température d’équilibre = nouvelle puissance extraite</a:t>
            </a:r>
          </a:p>
        </p:txBody>
      </p:sp>
      <p:pic>
        <p:nvPicPr>
          <p:cNvPr id="3043" name="Image 3042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5915513">
            <a:off x="4810118" y="7748755"/>
            <a:ext cx="345821" cy="123502"/>
          </a:xfrm>
          <a:prstGeom prst="rect">
            <a:avLst/>
          </a:prstGeom>
        </p:spPr>
      </p:pic>
      <p:sp>
        <p:nvSpPr>
          <p:cNvPr id="3045" name="Shape 3045"/>
          <p:cNvSpPr/>
          <p:nvPr/>
        </p:nvSpPr>
        <p:spPr>
          <a:xfrm>
            <a:off x="370671" y="5585795"/>
            <a:ext cx="12130749" cy="3715642"/>
          </a:xfrm>
          <a:prstGeom prst="rect">
            <a:avLst/>
          </a:prstGeom>
          <a:solidFill>
            <a:srgbClr val="FFFFFF">
              <a:alpha val="8137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046" name="Shape 3046"/>
          <p:cNvSpPr/>
          <p:nvPr/>
        </p:nvSpPr>
        <p:spPr>
          <a:xfrm>
            <a:off x="6560266" y="5454396"/>
            <a:ext cx="6190074" cy="3863694"/>
          </a:xfrm>
          <a:prstGeom prst="rect">
            <a:avLst/>
          </a:prstGeom>
          <a:solidFill>
            <a:srgbClr val="FFFFFF">
              <a:alpha val="8137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9" dur="1000" fill="hold"/>
                                        <p:tgtEl>
                                          <p:spTgt spid="3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" fill="hold"/>
                                        <p:tgtEl>
                                          <p:spTgt spid="29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9" fill="hold" display="0">
                  <p:stCondLst>
                    <p:cond delay="indefinite"/>
                  </p:stCondLst>
                </p:cTn>
                <p:tgtEl>
                  <p:spTgt spid="2935"/>
                </p:tgtEl>
              </p:cMediaNode>
            </p:video>
          </p:childTnLst>
        </p:cTn>
      </p:par>
    </p:tnLst>
    <p:bldLst>
      <p:bldP spid="2953" grpId="11" animBg="1" advAuto="0"/>
      <p:bldP spid="2955" grpId="7" animBg="1" advAuto="0"/>
      <p:bldP spid="2957" grpId="17" animBg="1" advAuto="0"/>
      <p:bldP spid="2959" grpId="6" animBg="1" advAuto="0"/>
      <p:bldP spid="2960" grpId="5" animBg="1" advAuto="0"/>
      <p:bldP spid="2961" grpId="10" animBg="1" advAuto="0"/>
      <p:bldP spid="2962" grpId="8" animBg="1" advAuto="0"/>
      <p:bldP spid="2964" grpId="9" animBg="1" advAuto="0"/>
      <p:bldP spid="2965" grpId="16" animBg="1" advAuto="0"/>
      <p:bldP spid="3025" grpId="4" animBg="1" advAuto="0"/>
      <p:bldP spid="3027" grpId="12" animBg="1" advAuto="0"/>
      <p:bldP spid="3028" grpId="13" animBg="1" advAuto="0"/>
      <p:bldP spid="3029" grpId="14" animBg="1" advAuto="0"/>
      <p:bldP spid="3030" grpId="15" animBg="1" advAuto="0"/>
      <p:bldP spid="3031" grpId="20" animBg="1" advAuto="0"/>
      <p:bldP spid="3034" grpId="22" animBg="1" advAuto="0"/>
      <p:bldP spid="3042" grpId="18" animBg="1" advAuto="0"/>
      <p:bldP spid="3043" grpId="19" animBg="1" advAuto="0"/>
      <p:bldP spid="3045" grpId="1" animBg="1" advAuto="0"/>
      <p:bldP spid="3046" grpId="2" animBg="1" advAuto="0"/>
      <p:bldP spid="3046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 rot="10800000" flipH="1">
            <a:off x="5069344" y="7783023"/>
            <a:ext cx="1324969" cy="356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4" h="20991" extrusionOk="0">
                <a:moveTo>
                  <a:pt x="20555" y="13777"/>
                </a:moveTo>
                <a:cubicBezTo>
                  <a:pt x="21370" y="6740"/>
                  <a:pt x="19276" y="2119"/>
                  <a:pt x="16609" y="1929"/>
                </a:cubicBezTo>
                <a:cubicBezTo>
                  <a:pt x="14689" y="1793"/>
                  <a:pt x="12310" y="-417"/>
                  <a:pt x="9895" y="70"/>
                </a:cubicBezTo>
                <a:cubicBezTo>
                  <a:pt x="7847" y="484"/>
                  <a:pt x="5822" y="1161"/>
                  <a:pt x="3792" y="1812"/>
                </a:cubicBezTo>
                <a:cubicBezTo>
                  <a:pt x="2648" y="2179"/>
                  <a:pt x="1441" y="2699"/>
                  <a:pt x="645" y="5809"/>
                </a:cubicBezTo>
                <a:cubicBezTo>
                  <a:pt x="-56" y="8548"/>
                  <a:pt x="-230" y="12699"/>
                  <a:pt x="342" y="15751"/>
                </a:cubicBezTo>
                <a:cubicBezTo>
                  <a:pt x="1220" y="20432"/>
                  <a:pt x="2954" y="19185"/>
                  <a:pt x="4503" y="18599"/>
                </a:cubicBezTo>
                <a:cubicBezTo>
                  <a:pt x="7393" y="17505"/>
                  <a:pt x="10251" y="21183"/>
                  <a:pt x="13164" y="20984"/>
                </a:cubicBezTo>
                <a:cubicBezTo>
                  <a:pt x="14827" y="20870"/>
                  <a:pt x="16421" y="18817"/>
                  <a:pt x="17813" y="18399"/>
                </a:cubicBezTo>
                <a:cubicBezTo>
                  <a:pt x="18974" y="18051"/>
                  <a:pt x="20097" y="17737"/>
                  <a:pt x="20555" y="13777"/>
                </a:cubicBezTo>
                <a:close/>
              </a:path>
            </a:pathLst>
          </a:custGeom>
          <a:solidFill>
            <a:srgbClr val="3440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552367" y="7380022"/>
            <a:ext cx="6009081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Développements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études du système sûreté/pilotage : transitoire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données nucléaires (mesures &amp; sensibilités)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études du sel (caloporteur/matériaux/chimie)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523647" y="2766203"/>
            <a:ext cx="6093335" cy="375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Le Molten Salt Fast Reactor (MSFR)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spectre de neutrons rapides - régénérateur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puissance : 3 GWth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combustible liquide = caloporteur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temps de circulation ~4 s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sel fondu : </a:t>
            </a:r>
            <a:br>
              <a:rPr sz="1800"/>
            </a:br>
            <a:r>
              <a:rPr sz="1800"/>
              <a:t>      LiF - (Th/</a:t>
            </a:r>
            <a:r>
              <a:rPr sz="1800" baseline="31999"/>
              <a:t>233</a:t>
            </a:r>
            <a:r>
              <a:rPr sz="1800"/>
              <a:t>U)F</a:t>
            </a:r>
            <a:r>
              <a:rPr sz="1800" baseline="-5999"/>
              <a:t>4</a:t>
            </a:r>
            <a:br>
              <a:rPr sz="1800" baseline="-5999"/>
            </a:br>
            <a:r>
              <a:rPr sz="1800"/>
              <a:t>      densité : 4 x eau</a:t>
            </a:r>
            <a:br>
              <a:rPr sz="1800"/>
            </a:br>
            <a:r>
              <a:rPr sz="1800"/>
              <a:t>      viscosité cinématique : 2 x eau</a:t>
            </a:r>
            <a:br>
              <a:rPr sz="1800"/>
            </a:br>
            <a:r>
              <a:rPr sz="1800"/>
              <a:t>      basse pression</a:t>
            </a:r>
            <a:br>
              <a:rPr sz="1800"/>
            </a:br>
            <a:r>
              <a:rPr sz="1800"/>
              <a:t>      température moyenne combustible ~ 700°C</a:t>
            </a:r>
          </a:p>
        </p:txBody>
      </p:sp>
      <p:grpSp>
        <p:nvGrpSpPr>
          <p:cNvPr id="206" name="Group 206"/>
          <p:cNvGrpSpPr/>
          <p:nvPr/>
        </p:nvGrpSpPr>
        <p:grpSpPr>
          <a:xfrm>
            <a:off x="6683496" y="2366929"/>
            <a:ext cx="5861156" cy="4182749"/>
            <a:chOff x="0" y="0"/>
            <a:chExt cx="5861154" cy="4182747"/>
          </a:xfrm>
        </p:grpSpPr>
        <p:sp>
          <p:nvSpPr>
            <p:cNvPr id="205" name="Shape 205"/>
            <p:cNvSpPr/>
            <p:nvPr/>
          </p:nvSpPr>
          <p:spPr>
            <a:xfrm>
              <a:off x="63500" y="38100"/>
              <a:ext cx="5734155" cy="4017648"/>
            </a:xfrm>
            <a:prstGeom prst="rect">
              <a:avLst/>
            </a:prstGeom>
            <a:solidFill>
              <a:srgbClr val="DADA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04" name="Image 20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861156" cy="4182748"/>
            </a:xfrm>
            <a:prstGeom prst="rect">
              <a:avLst/>
            </a:prstGeom>
            <a:effectLst/>
          </p:spPr>
        </p:pic>
      </p:grpSp>
      <p:pic>
        <p:nvPicPr>
          <p:cNvPr id="207" name="Schm_MSFR72dpi_alpha.png"/>
          <p:cNvPicPr>
            <a:picLocks noChangeAspect="1"/>
          </p:cNvPicPr>
          <p:nvPr/>
        </p:nvPicPr>
        <p:blipFill>
          <a:blip r:embed="rId4">
            <a:extLst/>
          </a:blip>
          <a:srcRect b="2152"/>
          <a:stretch>
            <a:fillRect/>
          </a:stretch>
        </p:blipFill>
        <p:spPr>
          <a:xfrm>
            <a:off x="7224759" y="2488847"/>
            <a:ext cx="3660464" cy="334990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08" name="Shape 208"/>
          <p:cNvSpPr/>
          <p:nvPr/>
        </p:nvSpPr>
        <p:spPr>
          <a:xfrm>
            <a:off x="10437335" y="5280904"/>
            <a:ext cx="119456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satOff val="5412"/>
                    <a:lumOff val="-30746"/>
                  </a:schemeClr>
                </a:solidFill>
              </a:defRPr>
            </a:lvl1pPr>
          </a:lstStyle>
          <a:p>
            <a:r>
              <a:t>combustible</a:t>
            </a:r>
          </a:p>
        </p:txBody>
      </p:sp>
      <p:pic>
        <p:nvPicPr>
          <p:cNvPr id="232" name="Image 231"/>
          <p:cNvPicPr>
            <a:picLocks/>
          </p:cNvPicPr>
          <p:nvPr/>
        </p:nvPicPr>
        <p:blipFill>
          <a:blip r:embed="rId5">
            <a:alphaModFix amt="60653"/>
            <a:extLst/>
          </a:blip>
          <a:stretch>
            <a:fillRect/>
          </a:stretch>
        </p:blipFill>
        <p:spPr>
          <a:xfrm>
            <a:off x="9223545" y="3825340"/>
            <a:ext cx="383733" cy="7496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10" name="Shape 210"/>
          <p:cNvSpPr/>
          <p:nvPr/>
        </p:nvSpPr>
        <p:spPr>
          <a:xfrm>
            <a:off x="11336385" y="2950257"/>
            <a:ext cx="83794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satOff val="5412"/>
                    <a:lumOff val="-30746"/>
                  </a:schemeClr>
                </a:solidFill>
              </a:defRPr>
            </a:lvl1pPr>
          </a:lstStyle>
          <a:p>
            <a:r>
              <a:t>pompes</a:t>
            </a:r>
          </a:p>
        </p:txBody>
      </p:sp>
      <p:pic>
        <p:nvPicPr>
          <p:cNvPr id="211" name="Image 21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9681152">
            <a:off x="9973372" y="3278687"/>
            <a:ext cx="1180342" cy="169814"/>
          </a:xfrm>
          <a:prstGeom prst="rect">
            <a:avLst/>
          </a:prstGeom>
          <a:effectLst>
            <a:outerShdw blurRad="38100" dist="12700" dir="5400000" rotWithShape="0">
              <a:srgbClr val="FFFFFF"/>
            </a:outerShdw>
          </a:effectLst>
        </p:spPr>
      </p:pic>
      <p:pic>
        <p:nvPicPr>
          <p:cNvPr id="212" name="Image 211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2854301">
            <a:off x="9156727" y="4857702"/>
            <a:ext cx="1437646" cy="169814"/>
          </a:xfrm>
          <a:prstGeom prst="rect">
            <a:avLst/>
          </a:prstGeom>
          <a:effectLst>
            <a:outerShdw blurRad="38100" dist="12700" dir="5400000" rotWithShape="0">
              <a:srgbClr val="FFFFFF"/>
            </a:outerShdw>
          </a:effectLst>
        </p:spPr>
      </p:pic>
      <p:sp>
        <p:nvSpPr>
          <p:cNvPr id="213" name="Shape 213"/>
          <p:cNvSpPr/>
          <p:nvPr/>
        </p:nvSpPr>
        <p:spPr>
          <a:xfrm>
            <a:off x="11177782" y="4374003"/>
            <a:ext cx="119457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satOff val="5412"/>
                    <a:lumOff val="-30746"/>
                  </a:schemeClr>
                </a:solidFill>
              </a:defRPr>
            </a:lvl1pPr>
          </a:lstStyle>
          <a:p>
            <a:r>
              <a:t>couverture fertile</a:t>
            </a:r>
          </a:p>
        </p:txBody>
      </p:sp>
      <p:pic>
        <p:nvPicPr>
          <p:cNvPr id="214" name="Image 213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1497217">
            <a:off x="9647917" y="4337317"/>
            <a:ext cx="1516594" cy="169814"/>
          </a:xfrm>
          <a:prstGeom prst="rect">
            <a:avLst/>
          </a:prstGeom>
          <a:effectLst>
            <a:outerShdw blurRad="38100" dist="12700" dir="5400000" rotWithShape="0">
              <a:srgbClr val="FFFFFF"/>
            </a:outerShdw>
          </a:effectLst>
        </p:spPr>
      </p:pic>
      <p:sp>
        <p:nvSpPr>
          <p:cNvPr id="215" name="Shape 215"/>
          <p:cNvSpPr/>
          <p:nvPr/>
        </p:nvSpPr>
        <p:spPr>
          <a:xfrm>
            <a:off x="11171355" y="3630078"/>
            <a:ext cx="119457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satOff val="5412"/>
                    <a:lumOff val="-30746"/>
                  </a:schemeClr>
                </a:solidFill>
              </a:defRPr>
            </a:lvl1pPr>
          </a:lstStyle>
          <a:p>
            <a:r>
              <a:t>échangeurs de chaleur</a:t>
            </a:r>
          </a:p>
        </p:txBody>
      </p:sp>
      <p:pic>
        <p:nvPicPr>
          <p:cNvPr id="216" name="Image 215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0797968">
            <a:off x="10128084" y="3851963"/>
            <a:ext cx="965563" cy="169814"/>
          </a:xfrm>
          <a:prstGeom prst="rect">
            <a:avLst/>
          </a:prstGeom>
          <a:effectLst>
            <a:outerShdw blurRad="38100" dist="12700" dir="5400000" rotWithShape="0">
              <a:srgbClr val="FFFFFF"/>
            </a:outerShdw>
          </a:effectLst>
        </p:spPr>
      </p:pic>
      <p:sp>
        <p:nvSpPr>
          <p:cNvPr id="217" name="Shape 217"/>
          <p:cNvSpPr/>
          <p:nvPr/>
        </p:nvSpPr>
        <p:spPr>
          <a:xfrm>
            <a:off x="7944200" y="5969721"/>
            <a:ext cx="3687100" cy="426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1800" spc="144">
                <a:solidFill>
                  <a:srgbClr val="5A5F5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MSFR : Molten Salt Fast Reactor</a:t>
            </a:r>
          </a:p>
        </p:txBody>
      </p:sp>
      <p:sp>
        <p:nvSpPr>
          <p:cNvPr id="218" name="Shape 218"/>
          <p:cNvSpPr/>
          <p:nvPr/>
        </p:nvSpPr>
        <p:spPr>
          <a:xfrm>
            <a:off x="539082" y="1199616"/>
            <a:ext cx="8317790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 err="1"/>
              <a:t>Contexte</a:t>
            </a:r>
            <a:r>
              <a:rPr sz="1800" dirty="0"/>
              <a:t>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</a:t>
            </a:r>
            <a:r>
              <a:rPr sz="1800" dirty="0" err="1"/>
              <a:t>développé</a:t>
            </a:r>
            <a:r>
              <a:rPr sz="1800" dirty="0"/>
              <a:t> au CNRS </a:t>
            </a:r>
            <a:r>
              <a:rPr sz="1800" dirty="0" err="1"/>
              <a:t>depuis</a:t>
            </a:r>
            <a:r>
              <a:rPr sz="1800" dirty="0"/>
              <a:t> </a:t>
            </a:r>
            <a:r>
              <a:rPr sz="1800" dirty="0" err="1"/>
              <a:t>une</a:t>
            </a:r>
            <a:r>
              <a:rPr sz="1800" dirty="0"/>
              <a:t> 15</a:t>
            </a:r>
            <a:r>
              <a:rPr sz="1800" baseline="31999" dirty="0"/>
              <a:t>aine</a:t>
            </a:r>
            <a:r>
              <a:rPr sz="1800" dirty="0"/>
              <a:t> </a:t>
            </a:r>
            <a:r>
              <a:rPr sz="1800" dirty="0" err="1"/>
              <a:t>d’années</a:t>
            </a:r>
            <a:r>
              <a:rPr sz="1800" dirty="0"/>
              <a:t> …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… et </a:t>
            </a:r>
            <a:r>
              <a:rPr sz="1800" dirty="0" err="1"/>
              <a:t>aujourd’hui</a:t>
            </a:r>
            <a:r>
              <a:rPr sz="1800" dirty="0"/>
              <a:t> </a:t>
            </a:r>
            <a:r>
              <a:rPr sz="1800" dirty="0" err="1"/>
              <a:t>dans</a:t>
            </a:r>
            <a:r>
              <a:rPr sz="1800" dirty="0"/>
              <a:t> le cadre de </a:t>
            </a:r>
            <a:r>
              <a:rPr sz="1800" dirty="0" err="1"/>
              <a:t>projets</a:t>
            </a:r>
            <a:r>
              <a:rPr sz="1800" dirty="0"/>
              <a:t> </a:t>
            </a:r>
            <a:r>
              <a:rPr sz="1800" dirty="0" err="1"/>
              <a:t>nationaux</a:t>
            </a:r>
            <a:r>
              <a:rPr sz="1800" dirty="0"/>
              <a:t> et </a:t>
            </a:r>
            <a:r>
              <a:rPr sz="1800" dirty="0" err="1"/>
              <a:t>européens</a:t>
            </a:r>
            <a:endParaRPr sz="1800" dirty="0"/>
          </a:p>
        </p:txBody>
      </p:sp>
      <p:pic>
        <p:nvPicPr>
          <p:cNvPr id="233" name="Image 23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06298" y="7473529"/>
            <a:ext cx="2071800" cy="33520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20" name="Shape 220"/>
          <p:cNvSpPr/>
          <p:nvPr/>
        </p:nvSpPr>
        <p:spPr>
          <a:xfrm>
            <a:off x="7282472" y="7757729"/>
            <a:ext cx="5010556" cy="113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i="1" spc="159">
                <a:solidFill>
                  <a:srgbClr val="2B35DB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Besoin de prendre en compte différents phénomènes physiques … couplés !</a:t>
            </a:r>
          </a:p>
          <a:p>
            <a:pPr>
              <a:lnSpc>
                <a:spcPct val="120000"/>
              </a:lnSpc>
              <a:defRPr sz="2000" i="1" spc="159">
                <a:solidFill>
                  <a:srgbClr val="2B35DB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Thématique des coeurs numériques</a:t>
            </a:r>
          </a:p>
        </p:txBody>
      </p:sp>
      <p:pic>
        <p:nvPicPr>
          <p:cNvPr id="221" name="Image 220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23" name="Shape 223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Cadre - </a:t>
            </a:r>
            <a:r>
              <a:rPr>
                <a:solidFill>
                  <a:srgbClr val="5A5F5E"/>
                </a:solidFill>
              </a:rPr>
              <a:t>Les réacteurs nucléaires</a:t>
            </a:r>
          </a:p>
        </p:txBody>
      </p:sp>
      <p:sp>
        <p:nvSpPr>
          <p:cNvPr id="224" name="Shape 224"/>
          <p:cNvSpPr/>
          <p:nvPr/>
        </p:nvSpPr>
        <p:spPr>
          <a:xfrm flipH="1">
            <a:off x="7306522" y="3934676"/>
            <a:ext cx="1740193" cy="327649"/>
          </a:xfrm>
          <a:prstGeom prst="line">
            <a:avLst/>
          </a:prstGeom>
          <a:ln w="38100">
            <a:solidFill>
              <a:schemeClr val="accent1">
                <a:satOff val="5412"/>
                <a:lumOff val="-30746"/>
              </a:schemeClr>
            </a:solidFill>
            <a:custDash>
              <a:ds d="200000" sp="200000"/>
            </a:custDash>
            <a:miter lim="400000"/>
          </a:ln>
          <a:effectLst>
            <a:outerShdw blurRad="38100" dist="12700" dir="5400000" rotWithShape="0">
              <a:srgbClr val="FFFFFF"/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 flipH="1">
            <a:off x="7371390" y="4669631"/>
            <a:ext cx="1714082" cy="354419"/>
          </a:xfrm>
          <a:prstGeom prst="line">
            <a:avLst/>
          </a:prstGeom>
          <a:ln w="38100">
            <a:solidFill>
              <a:schemeClr val="accent1">
                <a:satOff val="5412"/>
                <a:lumOff val="-30746"/>
              </a:schemeClr>
            </a:solidFill>
            <a:custDash>
              <a:ds d="200000" sp="200000"/>
            </a:custDash>
            <a:miter lim="400000"/>
          </a:ln>
          <a:effectLst>
            <a:outerShdw blurRad="38100" dist="12700" dir="5400000" rotWithShape="0">
              <a:srgbClr val="FFFFFF"/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6867845" y="4491814"/>
            <a:ext cx="46836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satOff val="5412"/>
                    <a:lumOff val="-30746"/>
                  </a:schemeClr>
                </a:solidFill>
              </a:defRPr>
            </a:lvl1pPr>
          </a:lstStyle>
          <a:p>
            <a:r>
              <a:t>2 m</a:t>
            </a:r>
          </a:p>
        </p:txBody>
      </p:sp>
      <p:pic>
        <p:nvPicPr>
          <p:cNvPr id="234" name="Image 233"/>
          <p:cNvPicPr>
            <a:picLocks/>
          </p:cNvPicPr>
          <p:nvPr/>
        </p:nvPicPr>
        <p:blipFill>
          <a:blip r:embed="rId12">
            <a:alphaModFix amt="60653"/>
            <a:extLst/>
          </a:blip>
          <a:stretch>
            <a:fillRect/>
          </a:stretch>
        </p:blipFill>
        <p:spPr>
          <a:xfrm>
            <a:off x="8682224" y="3907922"/>
            <a:ext cx="344649" cy="85781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28" name="Image 227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5960908">
            <a:off x="7068387" y="4573972"/>
            <a:ext cx="656015" cy="136061"/>
          </a:xfrm>
          <a:prstGeom prst="rect">
            <a:avLst/>
          </a:prstGeom>
          <a:effectLst>
            <a:outerShdw blurRad="38100" dist="12700" dir="5400000" rotWithShape="0">
              <a:srgbClr val="FFFFFF"/>
            </a:outerShdw>
          </a:effectLst>
        </p:spPr>
      </p:pic>
      <p:sp>
        <p:nvSpPr>
          <p:cNvPr id="229" name="Shape 229"/>
          <p:cNvSpPr/>
          <p:nvPr/>
        </p:nvSpPr>
        <p:spPr>
          <a:xfrm>
            <a:off x="4552639" y="5726853"/>
            <a:ext cx="2139560" cy="370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700" spc="136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1600">
                <a:solidFill>
                  <a:srgbClr val="808785"/>
                </a:solidFill>
              </a:rPr>
              <a:t>(huile ~ 100 x eau)</a:t>
            </a:r>
          </a:p>
        </p:txBody>
      </p:sp>
      <p:sp>
        <p:nvSpPr>
          <p:cNvPr id="230" name="Shape 230"/>
          <p:cNvSpPr/>
          <p:nvPr/>
        </p:nvSpPr>
        <p:spPr>
          <a:xfrm>
            <a:off x="4564691" y="6507112"/>
            <a:ext cx="2774990" cy="370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700" spc="136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1600">
                <a:solidFill>
                  <a:srgbClr val="808785"/>
                </a:solidFill>
              </a:rPr>
              <a:t>(gradient +100 en coeur)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  <p:bldP spid="233" grpId="2" animBg="1" advAuto="0"/>
      <p:bldP spid="220" grpId="3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0" name="Group 3050"/>
          <p:cNvGrpSpPr/>
          <p:nvPr/>
        </p:nvGrpSpPr>
        <p:grpSpPr>
          <a:xfrm>
            <a:off x="8085138" y="6923804"/>
            <a:ext cx="4078594" cy="2702846"/>
            <a:chOff x="0" y="0"/>
            <a:chExt cx="4078592" cy="2702844"/>
          </a:xfrm>
        </p:grpSpPr>
        <p:sp>
          <p:nvSpPr>
            <p:cNvPr id="3049" name="Shape 3049"/>
            <p:cNvSpPr/>
            <p:nvPr/>
          </p:nvSpPr>
          <p:spPr>
            <a:xfrm>
              <a:off x="215900" y="139700"/>
              <a:ext cx="3646793" cy="2144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3048" name="Image 3047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078593" cy="2702846"/>
            </a:xfrm>
            <a:prstGeom prst="rect">
              <a:avLst/>
            </a:prstGeom>
            <a:effectLst/>
          </p:spPr>
        </p:pic>
      </p:grpSp>
      <p:sp>
        <p:nvSpPr>
          <p:cNvPr id="3051" name="Shape 3051"/>
          <p:cNvSpPr>
            <a:spLocks noGrp="1"/>
          </p:cNvSpPr>
          <p:nvPr>
            <p:ph type="sldNum" sz="quarter" idx="2"/>
          </p:nvPr>
        </p:nvSpPr>
        <p:spPr>
          <a:xfrm>
            <a:off x="6214733" y="9380866"/>
            <a:ext cx="342901" cy="3556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40</a:t>
            </a:fld>
            <a:endParaRPr sz="1600"/>
          </a:p>
        </p:txBody>
      </p:sp>
      <p:sp>
        <p:nvSpPr>
          <p:cNvPr id="3052" name="Shape 3052"/>
          <p:cNvSpPr/>
          <p:nvPr/>
        </p:nvSpPr>
        <p:spPr>
          <a:xfrm>
            <a:off x="271884" y="1471396"/>
            <a:ext cx="6933055" cy="184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3" indent="0" algn="just">
              <a:lnSpc>
                <a:spcPct val="120000"/>
              </a:lnSpc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Réponse globale - approche par gerbe : </a:t>
            </a:r>
          </a:p>
          <a:p>
            <a:pPr lvl="3" indent="0" algn="just">
              <a:lnSpc>
                <a:spcPct val="120000"/>
              </a:lnSpc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reproduction d’une gerbe prompte issue de neutrons retardés</a:t>
            </a:r>
          </a:p>
          <a:p>
            <a:pPr marL="228600" indent="-228600" algn="just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solution de référence couplée avec la thermohydraulique incluant l’effet du transport des précurseurs</a:t>
            </a:r>
          </a:p>
          <a:p>
            <a:pPr marL="228600" indent="-228600" algn="just">
              <a:lnSpc>
                <a:spcPct val="15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accés à la fraction effective de neutrons retardés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β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</a:p>
        </p:txBody>
      </p:sp>
      <p:pic>
        <p:nvPicPr>
          <p:cNvPr id="3053" name="couplage_mesh2_alpha.png"/>
          <p:cNvPicPr>
            <a:picLocks noChangeAspect="1"/>
          </p:cNvPicPr>
          <p:nvPr/>
        </p:nvPicPr>
        <p:blipFill>
          <a:blip r:embed="rId6">
            <a:extLst/>
          </a:blip>
          <a:srcRect t="23622" b="23622"/>
          <a:stretch>
            <a:fillRect/>
          </a:stretch>
        </p:blipFill>
        <p:spPr>
          <a:xfrm>
            <a:off x="8334834" y="1489050"/>
            <a:ext cx="2471529" cy="130384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5000" endPos="40000" dir="5400000" sy="-100000" algn="bl" rotWithShape="0"/>
          </a:effectLst>
        </p:spPr>
      </p:pic>
      <p:sp>
        <p:nvSpPr>
          <p:cNvPr id="3054" name="Shape 3054"/>
          <p:cNvSpPr/>
          <p:nvPr/>
        </p:nvSpPr>
        <p:spPr>
          <a:xfrm>
            <a:off x="272263" y="3913420"/>
            <a:ext cx="5642342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Réponse locale - Transient Fission Matrix (TFM) : </a:t>
            </a:r>
          </a:p>
          <a:p>
            <a:pPr algn="l">
              <a:lnSpc>
                <a:spcPct val="120000"/>
              </a:lnSpc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caractérisation de la réponse spatiale &amp; temporelle</a:t>
            </a:r>
          </a:p>
          <a:p>
            <a:pPr marL="228600" indent="-228600" algn="l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différents modèles temporels suivant le type d’étude</a:t>
            </a:r>
          </a:p>
          <a:p>
            <a:pPr marL="228600" indent="-228600" algn="l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des phénomènes de la nano-seconde à la minute</a:t>
            </a:r>
          </a:p>
          <a:p>
            <a:pPr marL="228600" indent="-228600" algn="l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technique d’interpolation précise</a:t>
            </a:r>
          </a:p>
          <a:p>
            <a:pPr marL="228600" indent="-228600" algn="l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couplage à la T&amp;H à travers OpenFOAM</a:t>
            </a:r>
          </a:p>
          <a:p>
            <a:pPr marL="228600" indent="-228600" algn="l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"esprit"  Monte Carlo</a:t>
            </a:r>
          </a:p>
        </p:txBody>
      </p:sp>
      <p:sp>
        <p:nvSpPr>
          <p:cNvPr id="3055" name="Shape 3055"/>
          <p:cNvSpPr/>
          <p:nvPr/>
        </p:nvSpPr>
        <p:spPr>
          <a:xfrm>
            <a:off x="7423057" y="3114553"/>
            <a:ext cx="5138755" cy="3592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3" indent="0" algn="just">
              <a:lnSpc>
                <a:spcPct val="120000"/>
              </a:lnSpc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Etude du réacteur MSFR</a:t>
            </a:r>
          </a:p>
          <a:p>
            <a:pPr marL="192432" indent="-192432" algn="just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incidents d’insertion de réctivité</a:t>
            </a:r>
            <a:br>
              <a:rPr sz="1800"/>
            </a:br>
            <a:r>
              <a:rPr sz="1600">
                <a:solidFill>
                  <a:srgbClr val="5A5F5E"/>
                </a:solidFill>
              </a:rPr>
              <a:t>pas de situation surcritique prompte en dessous d’une insertion de réactvité de 5000 pcm en 1s </a:t>
            </a:r>
            <a:endParaRPr sz="1800">
              <a:solidFill>
                <a:srgbClr val="5A5F5E"/>
              </a:solidFill>
            </a:endParaRPr>
          </a:p>
          <a:p>
            <a:pPr marL="192432" indent="-192432" algn="just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incidents de sur-refroidissement</a:t>
            </a:r>
            <a:br>
              <a:rPr sz="1800"/>
            </a:br>
            <a:r>
              <a:rPr sz="1600">
                <a:solidFill>
                  <a:srgbClr val="5A5F5E"/>
                </a:solidFill>
              </a:rPr>
              <a:t>identification d’un risque d’incident à basse puissance (démarrage)</a:t>
            </a:r>
          </a:p>
          <a:p>
            <a:pPr marL="192432" indent="-192432" algn="just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suivi de charge</a:t>
            </a:r>
            <a:br>
              <a:rPr sz="1800"/>
            </a:br>
            <a:r>
              <a:rPr sz="1600">
                <a:solidFill>
                  <a:srgbClr val="5A5F5E"/>
                </a:solidFill>
              </a:rPr>
              <a:t>pilotage du réacteur par la puissance uniquement</a:t>
            </a:r>
            <a:endParaRPr sz="1800">
              <a:solidFill>
                <a:srgbClr val="5A5F5E"/>
              </a:solidFill>
            </a:endParaRPr>
          </a:p>
          <a:p>
            <a:pPr marL="192432" indent="-192432" algn="just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000000"/>
                </a:solidFill>
              </a:defRPr>
            </a:pPr>
            <a:r>
              <a:rPr sz="1800"/>
              <a:t>temps de calcul raisonnable </a:t>
            </a:r>
            <a:br>
              <a:rPr sz="1800"/>
            </a:br>
            <a:r>
              <a:rPr sz="1600">
                <a:solidFill>
                  <a:srgbClr val="5A5F5E"/>
                </a:solidFill>
              </a:rPr>
              <a:t>~ jour sur un ordinateur de bureau</a:t>
            </a:r>
          </a:p>
        </p:txBody>
      </p:sp>
      <p:grpSp>
        <p:nvGrpSpPr>
          <p:cNvPr id="3065" name="Group 3065"/>
          <p:cNvGrpSpPr/>
          <p:nvPr/>
        </p:nvGrpSpPr>
        <p:grpSpPr>
          <a:xfrm>
            <a:off x="208858" y="7216599"/>
            <a:ext cx="5363453" cy="2367318"/>
            <a:chOff x="0" y="0"/>
            <a:chExt cx="5363452" cy="2367316"/>
          </a:xfrm>
        </p:grpSpPr>
        <p:sp>
          <p:nvSpPr>
            <p:cNvPr id="3063" name="Shape 3063"/>
            <p:cNvSpPr/>
            <p:nvPr/>
          </p:nvSpPr>
          <p:spPr>
            <a:xfrm>
              <a:off x="694408" y="58794"/>
              <a:ext cx="4632884" cy="1942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3064" name="a_alpha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>
              <a:off x="0" y="0"/>
              <a:ext cx="5363453" cy="2367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66" name="Shape 3066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rPr sz="2800"/>
              <a:t>Conclusions</a:t>
            </a:r>
          </a:p>
        </p:txBody>
      </p:sp>
      <p:pic>
        <p:nvPicPr>
          <p:cNvPr id="3067" name="Image 3066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grpSp>
        <p:nvGrpSpPr>
          <p:cNvPr id="3071" name="Group 3071"/>
          <p:cNvGrpSpPr/>
          <p:nvPr/>
        </p:nvGrpSpPr>
        <p:grpSpPr>
          <a:xfrm>
            <a:off x="2145737" y="3302316"/>
            <a:ext cx="2190249" cy="508078"/>
            <a:chOff x="95435" y="-1"/>
            <a:chExt cx="2190247" cy="508076"/>
          </a:xfrm>
        </p:grpSpPr>
        <p:sp>
          <p:nvSpPr>
            <p:cNvPr id="3069" name="Shape 3069"/>
            <p:cNvSpPr/>
            <p:nvPr/>
          </p:nvSpPr>
          <p:spPr>
            <a:xfrm>
              <a:off x="97190" y="-1"/>
              <a:ext cx="1803066" cy="508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19318" extrusionOk="0">
                  <a:moveTo>
                    <a:pt x="20852" y="9971"/>
                  </a:moveTo>
                  <a:cubicBezTo>
                    <a:pt x="20614" y="897"/>
                    <a:pt x="15599" y="1564"/>
                    <a:pt x="11379" y="640"/>
                  </a:cubicBezTo>
                  <a:cubicBezTo>
                    <a:pt x="5720" y="-599"/>
                    <a:pt x="-559" y="-1128"/>
                    <a:pt x="40" y="9735"/>
                  </a:cubicBezTo>
                  <a:cubicBezTo>
                    <a:pt x="294" y="14355"/>
                    <a:pt x="2107" y="16978"/>
                    <a:pt x="3949" y="17533"/>
                  </a:cubicBezTo>
                  <a:cubicBezTo>
                    <a:pt x="5829" y="18099"/>
                    <a:pt x="7690" y="16648"/>
                    <a:pt x="9545" y="16714"/>
                  </a:cubicBezTo>
                  <a:cubicBezTo>
                    <a:pt x="11355" y="16780"/>
                    <a:pt x="13089" y="18198"/>
                    <a:pt x="14768" y="18953"/>
                  </a:cubicBezTo>
                  <a:cubicBezTo>
                    <a:pt x="18146" y="20472"/>
                    <a:pt x="21041" y="17211"/>
                    <a:pt x="20852" y="9971"/>
                  </a:cubicBezTo>
                  <a:close/>
                </a:path>
              </a:pathLst>
            </a:custGeom>
            <a:solidFill>
              <a:srgbClr val="C3FAC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3070" name="Shape 3070"/>
            <p:cNvSpPr/>
            <p:nvPr/>
          </p:nvSpPr>
          <p:spPr>
            <a:xfrm>
              <a:off x="95435" y="36290"/>
              <a:ext cx="2190247" cy="398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lvl1pPr>
            </a:lstStyle>
            <a:p>
              <a:r>
                <a:rPr sz="1600"/>
                <a:t>cas test homogène</a:t>
              </a:r>
            </a:p>
          </p:txBody>
        </p:sp>
      </p:grpSp>
      <p:grpSp>
        <p:nvGrpSpPr>
          <p:cNvPr id="3074" name="Group 3074"/>
          <p:cNvGrpSpPr/>
          <p:nvPr/>
        </p:nvGrpSpPr>
        <p:grpSpPr>
          <a:xfrm>
            <a:off x="5001315" y="5577944"/>
            <a:ext cx="2383176" cy="1343827"/>
            <a:chOff x="2274935" y="-433030"/>
            <a:chExt cx="2383174" cy="1343825"/>
          </a:xfrm>
        </p:grpSpPr>
        <p:sp>
          <p:nvSpPr>
            <p:cNvPr id="3072" name="Shape 3072"/>
            <p:cNvSpPr/>
            <p:nvPr/>
          </p:nvSpPr>
          <p:spPr>
            <a:xfrm>
              <a:off x="2283282" y="-433031"/>
              <a:ext cx="2374828" cy="13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18008" extrusionOk="0">
                  <a:moveTo>
                    <a:pt x="21279" y="9039"/>
                  </a:moveTo>
                  <a:cubicBezTo>
                    <a:pt x="21480" y="6214"/>
                    <a:pt x="21278" y="3874"/>
                    <a:pt x="20087" y="2269"/>
                  </a:cubicBezTo>
                  <a:cubicBezTo>
                    <a:pt x="17493" y="-1228"/>
                    <a:pt x="13754" y="2038"/>
                    <a:pt x="10343" y="1748"/>
                  </a:cubicBezTo>
                  <a:cubicBezTo>
                    <a:pt x="6993" y="1463"/>
                    <a:pt x="3303" y="-2035"/>
                    <a:pt x="916" y="1743"/>
                  </a:cubicBezTo>
                  <a:cubicBezTo>
                    <a:pt x="-120" y="3382"/>
                    <a:pt x="-85" y="5729"/>
                    <a:pt x="106" y="8398"/>
                  </a:cubicBezTo>
                  <a:cubicBezTo>
                    <a:pt x="318" y="11363"/>
                    <a:pt x="394" y="14233"/>
                    <a:pt x="1504" y="15980"/>
                  </a:cubicBezTo>
                  <a:cubicBezTo>
                    <a:pt x="3783" y="19565"/>
                    <a:pt x="7096" y="17213"/>
                    <a:pt x="10002" y="17335"/>
                  </a:cubicBezTo>
                  <a:cubicBezTo>
                    <a:pt x="12825" y="17453"/>
                    <a:pt x="15997" y="18934"/>
                    <a:pt x="18583" y="17086"/>
                  </a:cubicBezTo>
                  <a:cubicBezTo>
                    <a:pt x="20351" y="15823"/>
                    <a:pt x="20987" y="13143"/>
                    <a:pt x="21279" y="9039"/>
                  </a:cubicBezTo>
                  <a:close/>
                </a:path>
              </a:pathLst>
            </a:custGeom>
            <a:solidFill>
              <a:srgbClr val="C3FAC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3073" name="Shape 3073"/>
            <p:cNvSpPr/>
            <p:nvPr/>
          </p:nvSpPr>
          <p:spPr>
            <a:xfrm>
              <a:off x="2274935" y="-378310"/>
              <a:ext cx="2280427" cy="1264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lvl1pPr>
            </a:lstStyle>
            <a:p>
              <a:r>
                <a:rPr sz="1600"/>
                <a:t>benchmark numérique dédié au couplage sur les réacteurs à combustible liquide</a:t>
              </a:r>
            </a:p>
          </p:txBody>
        </p:sp>
      </p:grpSp>
      <p:sp>
        <p:nvSpPr>
          <p:cNvPr id="3075" name="Shape 3075"/>
          <p:cNvSpPr/>
          <p:nvPr/>
        </p:nvSpPr>
        <p:spPr>
          <a:xfrm>
            <a:off x="3032702" y="876102"/>
            <a:ext cx="6706964" cy="50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800" cap="small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2400"/>
              <a:t>Caractérisation de la réponse d’un réacteur</a:t>
            </a:r>
          </a:p>
        </p:txBody>
      </p:sp>
      <p:grpSp>
        <p:nvGrpSpPr>
          <p:cNvPr id="3078" name="Group 3078"/>
          <p:cNvGrpSpPr/>
          <p:nvPr/>
        </p:nvGrpSpPr>
        <p:grpSpPr>
          <a:xfrm>
            <a:off x="1603949" y="6478646"/>
            <a:ext cx="3273824" cy="779049"/>
            <a:chOff x="0" y="-1"/>
            <a:chExt cx="3273822" cy="779048"/>
          </a:xfrm>
        </p:grpSpPr>
        <p:sp>
          <p:nvSpPr>
            <p:cNvPr id="3076" name="Shape 3076"/>
            <p:cNvSpPr/>
            <p:nvPr/>
          </p:nvSpPr>
          <p:spPr>
            <a:xfrm>
              <a:off x="0" y="-1"/>
              <a:ext cx="3273822" cy="77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19657" extrusionOk="0">
                  <a:moveTo>
                    <a:pt x="21407" y="8888"/>
                  </a:moveTo>
                  <a:cubicBezTo>
                    <a:pt x="21362" y="3440"/>
                    <a:pt x="20196" y="1794"/>
                    <a:pt x="18706" y="1110"/>
                  </a:cubicBezTo>
                  <a:cubicBezTo>
                    <a:pt x="16382" y="43"/>
                    <a:pt x="13909" y="1939"/>
                    <a:pt x="11376" y="1924"/>
                  </a:cubicBezTo>
                  <a:cubicBezTo>
                    <a:pt x="8828" y="1909"/>
                    <a:pt x="6248" y="-222"/>
                    <a:pt x="3704" y="19"/>
                  </a:cubicBezTo>
                  <a:cubicBezTo>
                    <a:pt x="2013" y="179"/>
                    <a:pt x="200" y="2189"/>
                    <a:pt x="15" y="7715"/>
                  </a:cubicBezTo>
                  <a:cubicBezTo>
                    <a:pt x="-141" y="12361"/>
                    <a:pt x="973" y="15835"/>
                    <a:pt x="2210" y="17552"/>
                  </a:cubicBezTo>
                  <a:cubicBezTo>
                    <a:pt x="4966" y="21378"/>
                    <a:pt x="7861" y="18775"/>
                    <a:pt x="10586" y="19001"/>
                  </a:cubicBezTo>
                  <a:cubicBezTo>
                    <a:pt x="13221" y="19219"/>
                    <a:pt x="16249" y="19715"/>
                    <a:pt x="18790" y="18016"/>
                  </a:cubicBezTo>
                  <a:cubicBezTo>
                    <a:pt x="20276" y="17022"/>
                    <a:pt x="21459" y="15073"/>
                    <a:pt x="21407" y="8888"/>
                  </a:cubicBezTo>
                  <a:close/>
                </a:path>
              </a:pathLst>
            </a:custGeom>
            <a:solidFill>
              <a:srgbClr val="C3FAC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3077" name="Shape 3077"/>
            <p:cNvSpPr/>
            <p:nvPr/>
          </p:nvSpPr>
          <p:spPr>
            <a:xfrm>
              <a:off x="219423" y="10121"/>
              <a:ext cx="2862961" cy="693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pPr>
              <a:r>
                <a:rPr sz="1600"/>
                <a:t>Flattop et Jezebel : </a:t>
              </a:r>
              <a:r>
                <a:rPr sz="1600" i="1">
                  <a:latin typeface="Athelas"/>
                  <a:ea typeface="Athelas"/>
                  <a:cs typeface="Athelas"/>
                  <a:sym typeface="Athelas"/>
                </a:rPr>
                <a:t>β</a:t>
              </a:r>
              <a:r>
                <a:rPr sz="1600" i="1" baseline="-5999">
                  <a:latin typeface="Athelas"/>
                  <a:ea typeface="Athelas"/>
                  <a:cs typeface="Athelas"/>
                  <a:sym typeface="Athelas"/>
                </a:rPr>
                <a:t>eff </a:t>
              </a:r>
              <a:r>
                <a:rPr sz="1600"/>
                <a:t>&amp; </a:t>
              </a:r>
              <a:r>
                <a:rPr sz="1600" i="1">
                  <a:latin typeface="Athelas"/>
                  <a:ea typeface="Athelas"/>
                  <a:cs typeface="Athelas"/>
                  <a:sym typeface="Athelas"/>
                </a:rPr>
                <a:t>Λ</a:t>
              </a:r>
              <a:r>
                <a:rPr sz="1600" i="1" baseline="-5999">
                  <a:latin typeface="Athelas"/>
                  <a:ea typeface="Athelas"/>
                  <a:cs typeface="Athelas"/>
                  <a:sym typeface="Athelas"/>
                </a:rPr>
                <a:t>eff</a:t>
              </a:r>
            </a:p>
            <a:p>
              <a:pPr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pPr>
              <a:r>
                <a:rPr sz="1600"/>
                <a:t>propagation de gerbe prompte</a:t>
              </a:r>
            </a:p>
          </p:txBody>
        </p:sp>
      </p:grpSp>
      <p:pic>
        <p:nvPicPr>
          <p:cNvPr id="3079" name="tes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8440823" y="7234891"/>
            <a:ext cx="3318854" cy="1995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0" name="couplage_mesh3_alpha.png"/>
          <p:cNvPicPr>
            <a:picLocks noChangeAspect="1"/>
          </p:cNvPicPr>
          <p:nvPr/>
        </p:nvPicPr>
        <p:blipFill>
          <a:blip r:embed="rId10">
            <a:extLst/>
          </a:blip>
          <a:srcRect l="4522" t="4522" r="4522" b="4522"/>
          <a:stretch>
            <a:fillRect/>
          </a:stretch>
        </p:blipFill>
        <p:spPr>
          <a:xfrm>
            <a:off x="11174895" y="1324744"/>
            <a:ext cx="1632380" cy="163238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7026" endPos="40000" dir="5400000" sy="-100000" algn="bl" rotWithShape="0"/>
          </a:effectLst>
        </p:spPr>
      </p:pic>
      <p:pic>
        <p:nvPicPr>
          <p:cNvPr id="3081" name="legende3_alpha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749911" y="7473439"/>
            <a:ext cx="175891" cy="1605562"/>
          </a:xfrm>
          <a:prstGeom prst="rect">
            <a:avLst/>
          </a:prstGeom>
          <a:ln w="12700">
            <a:miter lim="400000"/>
          </a:ln>
        </p:spPr>
      </p:pic>
      <p:sp>
        <p:nvSpPr>
          <p:cNvPr id="3082" name="Shape 3082"/>
          <p:cNvSpPr/>
          <p:nvPr/>
        </p:nvSpPr>
        <p:spPr>
          <a:xfrm>
            <a:off x="11671145" y="9072447"/>
            <a:ext cx="333425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890</a:t>
            </a:r>
          </a:p>
        </p:txBody>
      </p:sp>
      <p:sp>
        <p:nvSpPr>
          <p:cNvPr id="3083" name="Shape 3083"/>
          <p:cNvSpPr/>
          <p:nvPr/>
        </p:nvSpPr>
        <p:spPr>
          <a:xfrm>
            <a:off x="11632673" y="7211724"/>
            <a:ext cx="410369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1100</a:t>
            </a:r>
          </a:p>
        </p:txBody>
      </p:sp>
      <p:sp>
        <p:nvSpPr>
          <p:cNvPr id="3084" name="Shape 3084"/>
          <p:cNvSpPr/>
          <p:nvPr/>
        </p:nvSpPr>
        <p:spPr>
          <a:xfrm>
            <a:off x="10800981" y="6990137"/>
            <a:ext cx="1213474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200"/>
              <a:t>Température [K]</a:t>
            </a:r>
          </a:p>
        </p:txBody>
      </p:sp>
      <p:pic>
        <p:nvPicPr>
          <p:cNvPr id="3085" name="legende3_alpha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254143" y="7473439"/>
            <a:ext cx="175891" cy="1605562"/>
          </a:xfrm>
          <a:prstGeom prst="rect">
            <a:avLst/>
          </a:prstGeom>
          <a:ln w="12700">
            <a:miter lim="400000"/>
          </a:ln>
        </p:spPr>
      </p:pic>
      <p:sp>
        <p:nvSpPr>
          <p:cNvPr id="3086" name="Shape 3086"/>
          <p:cNvSpPr/>
          <p:nvPr/>
        </p:nvSpPr>
        <p:spPr>
          <a:xfrm>
            <a:off x="8252320" y="9072447"/>
            <a:ext cx="179536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0</a:t>
            </a:r>
          </a:p>
        </p:txBody>
      </p:sp>
      <p:sp>
        <p:nvSpPr>
          <p:cNvPr id="3087" name="Shape 3087"/>
          <p:cNvSpPr/>
          <p:nvPr/>
        </p:nvSpPr>
        <p:spPr>
          <a:xfrm>
            <a:off x="8252320" y="7211724"/>
            <a:ext cx="179536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1</a:t>
            </a:r>
          </a:p>
        </p:txBody>
      </p:sp>
      <p:sp>
        <p:nvSpPr>
          <p:cNvPr id="3088" name="Shape 3088"/>
          <p:cNvSpPr/>
          <p:nvPr/>
        </p:nvSpPr>
        <p:spPr>
          <a:xfrm>
            <a:off x="8307633" y="7003171"/>
            <a:ext cx="1351332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200"/>
              <a:t>Puissance [GW/K]</a:t>
            </a:r>
          </a:p>
        </p:txBody>
      </p:sp>
      <p:sp>
        <p:nvSpPr>
          <p:cNvPr id="3089" name="Shape 3089"/>
          <p:cNvSpPr/>
          <p:nvPr/>
        </p:nvSpPr>
        <p:spPr>
          <a:xfrm>
            <a:off x="9175150" y="8902321"/>
            <a:ext cx="1673233" cy="487313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00">
                <a:solidFill>
                  <a:srgbClr val="000000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1200"/>
              <a:t>sur-refroidissement</a:t>
            </a:r>
          </a:p>
          <a:p>
            <a:pPr>
              <a:defRPr sz="1300">
                <a:solidFill>
                  <a:srgbClr val="000000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1200"/>
              <a:t>0.1 ➙3GW</a:t>
            </a:r>
          </a:p>
        </p:txBody>
      </p:sp>
      <p:sp>
        <p:nvSpPr>
          <p:cNvPr id="3090" name="Shape 3090"/>
          <p:cNvSpPr/>
          <p:nvPr/>
        </p:nvSpPr>
        <p:spPr>
          <a:xfrm>
            <a:off x="3494509" y="8151603"/>
            <a:ext cx="1869101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232323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1600"/>
              <a:t>Expérience Flattop </a:t>
            </a:r>
          </a:p>
          <a:p>
            <a:pPr>
              <a:lnSpc>
                <a:spcPct val="120000"/>
              </a:lnSpc>
              <a:defRPr sz="1800">
                <a:solidFill>
                  <a:srgbClr val="232323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1600"/>
              <a:t>(dynamique)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634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634"/>
                            </p:stCondLst>
                            <p:childTnLst>
                              <p:par>
                                <p:cTn id="40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634"/>
                            </p:stCondLst>
                            <p:childTnLst>
                              <p:par>
                                <p:cTn id="43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634"/>
                            </p:stCondLst>
                            <p:childTnLst>
                              <p:par>
                                <p:cTn id="46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634"/>
                            </p:stCondLst>
                            <p:childTnLst>
                              <p:par>
                                <p:cTn id="49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634"/>
                            </p:stCondLst>
                            <p:childTnLst>
                              <p:par>
                                <p:cTn id="52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634"/>
                            </p:stCondLst>
                            <p:childTnLst>
                              <p:par>
                                <p:cTn id="55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34"/>
                            </p:stCondLst>
                            <p:childTnLst>
                              <p:par>
                                <p:cTn id="58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634"/>
                            </p:stCondLst>
                            <p:childTnLst>
                              <p:par>
                                <p:cTn id="61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634"/>
                            </p:stCondLst>
                            <p:childTnLst>
                              <p:par>
                                <p:cTn id="64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634"/>
                            </p:stCondLst>
                            <p:childTnLst>
                              <p:par>
                                <p:cTn id="67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634"/>
                            </p:stCondLst>
                            <p:childTnLst>
                              <p:par>
                                <p:cTn id="70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634"/>
                            </p:stCondLst>
                            <p:childTnLst>
                              <p:par>
                                <p:cTn id="73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3079"/>
                </p:tgtEl>
              </p:cMediaNode>
            </p:video>
          </p:childTnLst>
        </p:cTn>
      </p:par>
    </p:tnLst>
    <p:bldLst>
      <p:bldP spid="3050" grpId="13" animBg="1" advAuto="0"/>
      <p:bldP spid="3052" grpId="1" animBg="1" advAuto="0"/>
      <p:bldP spid="3053" grpId="11" animBg="1" advAuto="0"/>
      <p:bldP spid="3054" grpId="3" animBg="1" advAuto="0"/>
      <p:bldP spid="3055" grpId="8" animBg="1" advAuto="0"/>
      <p:bldP spid="3065" grpId="4" animBg="1" advAuto="0"/>
      <p:bldP spid="3071" grpId="2" animBg="1" advAuto="0"/>
      <p:bldP spid="3074" grpId="7" animBg="1" advAuto="0"/>
      <p:bldP spid="3078" grpId="6" animBg="1" advAuto="0"/>
      <p:bldP spid="3079" grpId="9" animBg="1" advAuto="0"/>
      <p:bldP spid="3080" grpId="12" animBg="1" advAuto="0"/>
      <p:bldP spid="3081" grpId="19" animBg="1" advAuto="0"/>
      <p:bldP spid="3082" grpId="22" animBg="1" advAuto="0"/>
      <p:bldP spid="3083" grpId="16" animBg="1" advAuto="0"/>
      <p:bldP spid="3084" grpId="14" animBg="1" advAuto="0"/>
      <p:bldP spid="3085" grpId="18" animBg="1" advAuto="0"/>
      <p:bldP spid="3086" grpId="21" animBg="1" advAuto="0"/>
      <p:bldP spid="3087" grpId="17" animBg="1" advAuto="0"/>
      <p:bldP spid="3088" grpId="15" animBg="1" advAuto="0"/>
      <p:bldP spid="3089" grpId="20" animBg="1" advAuto="0"/>
      <p:bldP spid="3090" grpId="5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d1_cadre_alpha.png"/>
          <p:cNvPicPr>
            <a:picLocks noChangeAspect="1"/>
          </p:cNvPicPr>
          <p:nvPr/>
        </p:nvPicPr>
        <p:blipFill>
          <a:blip r:embed="rId2">
            <a:extLst/>
          </a:blip>
          <a:srcRect l="6750" t="8780" b="24939"/>
          <a:stretch>
            <a:fillRect/>
          </a:stretch>
        </p:blipFill>
        <p:spPr>
          <a:xfrm>
            <a:off x="6998734" y="4867548"/>
            <a:ext cx="5897655" cy="2668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3" name="d2_cadre_alpha.png"/>
          <p:cNvPicPr>
            <a:picLocks noChangeAspect="1"/>
          </p:cNvPicPr>
          <p:nvPr/>
        </p:nvPicPr>
        <p:blipFill>
          <a:blip r:embed="rId3">
            <a:extLst/>
          </a:blip>
          <a:srcRect l="16160" t="9579" b="27431"/>
          <a:stretch>
            <a:fillRect/>
          </a:stretch>
        </p:blipFill>
        <p:spPr>
          <a:xfrm>
            <a:off x="7593884" y="4899716"/>
            <a:ext cx="5302504" cy="2535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4" name="b2_cadre_alpha.png"/>
          <p:cNvPicPr>
            <a:picLocks noChangeAspect="1"/>
          </p:cNvPicPr>
          <p:nvPr/>
        </p:nvPicPr>
        <p:blipFill>
          <a:blip r:embed="rId4">
            <a:extLst/>
          </a:blip>
          <a:srcRect l="6784" t="9899" b="29223"/>
          <a:stretch>
            <a:fillRect/>
          </a:stretch>
        </p:blipFill>
        <p:spPr>
          <a:xfrm>
            <a:off x="8718791" y="5789712"/>
            <a:ext cx="3988964" cy="1443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5" name="a1_cadre_alpha.png"/>
          <p:cNvPicPr>
            <a:picLocks noChangeAspect="1"/>
          </p:cNvPicPr>
          <p:nvPr/>
        </p:nvPicPr>
        <p:blipFill>
          <a:blip r:embed="rId5">
            <a:extLst/>
          </a:blip>
          <a:srcRect l="8127" t="6734" b="36595"/>
          <a:stretch>
            <a:fillRect/>
          </a:stretch>
        </p:blipFill>
        <p:spPr>
          <a:xfrm rot="5400000" flipH="1">
            <a:off x="3173215" y="6202073"/>
            <a:ext cx="4602756" cy="173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6" name="input_mesh3.png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471695" y="4848328"/>
            <a:ext cx="1778001" cy="177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7" name="input_mesh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8795" y="7517516"/>
            <a:ext cx="1778001" cy="177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98" name="Shape 30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41</a:t>
            </a:fld>
            <a:endParaRPr sz="1600"/>
          </a:p>
        </p:txBody>
      </p:sp>
      <p:sp>
        <p:nvSpPr>
          <p:cNvPr id="3100" name="Shape 3100"/>
          <p:cNvSpPr/>
          <p:nvPr/>
        </p:nvSpPr>
        <p:spPr>
          <a:xfrm>
            <a:off x="8788081" y="7786581"/>
            <a:ext cx="270266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Taux d’extraction de la barre</a:t>
            </a:r>
          </a:p>
        </p:txBody>
      </p:sp>
      <p:sp>
        <p:nvSpPr>
          <p:cNvPr id="3101" name="Shape 3101"/>
          <p:cNvSpPr/>
          <p:nvPr/>
        </p:nvSpPr>
        <p:spPr>
          <a:xfrm rot="16214612">
            <a:off x="6347991" y="6105140"/>
            <a:ext cx="68214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2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2000"/>
              <a:t>k</a:t>
            </a:r>
          </a:p>
        </p:txBody>
      </p:sp>
      <p:sp>
        <p:nvSpPr>
          <p:cNvPr id="3102" name="Shape 3102"/>
          <p:cNvSpPr/>
          <p:nvPr/>
        </p:nvSpPr>
        <p:spPr>
          <a:xfrm>
            <a:off x="10294597" y="4934532"/>
            <a:ext cx="2131557" cy="33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700" spc="136">
                <a:solidFill>
                  <a:srgbClr val="4BA90B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400" dirty="0" err="1"/>
              <a:t>calcul</a:t>
            </a:r>
            <a:r>
              <a:rPr sz="1400" dirty="0"/>
              <a:t> des matrices</a:t>
            </a:r>
          </a:p>
        </p:txBody>
      </p:sp>
      <p:pic>
        <p:nvPicPr>
          <p:cNvPr id="3103" name="Image 3102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2161979">
            <a:off x="9092565" y="5520913"/>
            <a:ext cx="315608" cy="123501"/>
          </a:xfrm>
          <a:prstGeom prst="rect">
            <a:avLst/>
          </a:prstGeom>
        </p:spPr>
      </p:pic>
      <p:sp>
        <p:nvSpPr>
          <p:cNvPr id="3105" name="Shape 3105"/>
          <p:cNvSpPr/>
          <p:nvPr/>
        </p:nvSpPr>
        <p:spPr>
          <a:xfrm>
            <a:off x="9385911" y="5484413"/>
            <a:ext cx="47843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E82C05"/>
                </a:solidFill>
              </a:defRPr>
            </a:lvl1pPr>
          </a:lstStyle>
          <a:p>
            <a:r>
              <a:rPr sz="1400"/>
              <a:t>TFM</a:t>
            </a:r>
          </a:p>
        </p:txBody>
      </p:sp>
      <p:pic>
        <p:nvPicPr>
          <p:cNvPr id="3106" name="Image 3105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165205">
            <a:off x="8574146" y="5368441"/>
            <a:ext cx="321580" cy="123501"/>
          </a:xfrm>
          <a:prstGeom prst="rect">
            <a:avLst/>
          </a:prstGeom>
        </p:spPr>
      </p:pic>
      <p:sp>
        <p:nvSpPr>
          <p:cNvPr id="3108" name="Shape 3108"/>
          <p:cNvSpPr/>
          <p:nvPr/>
        </p:nvSpPr>
        <p:spPr>
          <a:xfrm>
            <a:off x="7886093" y="5032779"/>
            <a:ext cx="173950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440FF"/>
                </a:solidFill>
              </a:defRPr>
            </a:lvl1pPr>
          </a:lstStyle>
          <a:p>
            <a:r>
              <a:rPr sz="1400" dirty="0" err="1"/>
              <a:t>calcul</a:t>
            </a:r>
            <a:r>
              <a:rPr sz="1400" dirty="0"/>
              <a:t> direct Serpent</a:t>
            </a:r>
          </a:p>
        </p:txBody>
      </p:sp>
      <p:sp>
        <p:nvSpPr>
          <p:cNvPr id="3110" name="Shape 3110"/>
          <p:cNvSpPr/>
          <p:nvPr/>
        </p:nvSpPr>
        <p:spPr>
          <a:xfrm>
            <a:off x="7012422" y="8245762"/>
            <a:ext cx="5911332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Interpolation TFM :</a:t>
            </a:r>
          </a:p>
          <a:p>
            <a:pPr marL="215071" indent="-215071" algn="l">
              <a:buSzPct val="30000"/>
              <a:buBlip>
                <a:blip r:embed="rId10"/>
              </a:buBlip>
              <a:defRPr sz="1900">
                <a:solidFill>
                  <a:srgbClr val="000000"/>
                </a:solidFill>
              </a:defRPr>
            </a:pPr>
            <a:r>
              <a:rPr sz="1800"/>
              <a:t>matrices calculées uniquement avec les barres sorties ou insérées</a:t>
            </a:r>
          </a:p>
          <a:p>
            <a:pPr marL="215071" indent="-215071" algn="l">
              <a:buSzPct val="30000"/>
              <a:buBlip>
                <a:blip r:embed="rId10"/>
              </a:buBlip>
              <a:defRPr sz="1900">
                <a:solidFill>
                  <a:srgbClr val="000000"/>
                </a:solidFill>
              </a:defRPr>
            </a:pPr>
            <a:r>
              <a:rPr sz="1800"/>
              <a:t>calculs préliminaires très prometteurs !</a:t>
            </a:r>
          </a:p>
        </p:txBody>
      </p:sp>
      <p:sp>
        <p:nvSpPr>
          <p:cNvPr id="3111" name="Shape 3111"/>
          <p:cNvSpPr/>
          <p:nvPr/>
        </p:nvSpPr>
        <p:spPr>
          <a:xfrm>
            <a:off x="4043172" y="4052446"/>
            <a:ext cx="5302831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35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étude préliminaire sur un cas REP : insertion de </a:t>
            </a:r>
            <a:r>
              <a:rPr sz="1600">
                <a:solidFill>
                  <a:srgbClr val="AA5EFE"/>
                </a:solidFill>
              </a:rPr>
              <a:t>barres d’absorbant</a:t>
            </a:r>
            <a:r>
              <a:rPr sz="1600"/>
              <a:t> dans un assemblage infini (benchmark minicore)</a:t>
            </a:r>
          </a:p>
        </p:txBody>
      </p:sp>
      <p:pic>
        <p:nvPicPr>
          <p:cNvPr id="3112" name="input_mesh2.png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79869" y="4856223"/>
            <a:ext cx="1778001" cy="4445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3" name="Shape 3113"/>
          <p:cNvSpPr/>
          <p:nvPr/>
        </p:nvSpPr>
        <p:spPr>
          <a:xfrm>
            <a:off x="298705" y="6618493"/>
            <a:ext cx="1950991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flux - vue de dessus sans barres</a:t>
            </a:r>
          </a:p>
        </p:txBody>
      </p:sp>
      <p:sp>
        <p:nvSpPr>
          <p:cNvPr id="3114" name="Shape 3114"/>
          <p:cNvSpPr/>
          <p:nvPr/>
        </p:nvSpPr>
        <p:spPr>
          <a:xfrm>
            <a:off x="2661439" y="9261196"/>
            <a:ext cx="1416489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35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flux - vue de face</a:t>
            </a:r>
          </a:p>
        </p:txBody>
      </p:sp>
      <p:sp>
        <p:nvSpPr>
          <p:cNvPr id="3115" name="Shape 3115"/>
          <p:cNvSpPr/>
          <p:nvPr/>
        </p:nvSpPr>
        <p:spPr>
          <a:xfrm>
            <a:off x="385200" y="9261196"/>
            <a:ext cx="1950992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flux - vue de dessus avec barres</a:t>
            </a:r>
          </a:p>
        </p:txBody>
      </p:sp>
      <p:sp>
        <p:nvSpPr>
          <p:cNvPr id="3116" name="Shape 3116"/>
          <p:cNvSpPr/>
          <p:nvPr/>
        </p:nvSpPr>
        <p:spPr>
          <a:xfrm>
            <a:off x="4894334" y="9261196"/>
            <a:ext cx="1416489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flux normalisé</a:t>
            </a:r>
          </a:p>
        </p:txBody>
      </p:sp>
      <p:pic>
        <p:nvPicPr>
          <p:cNvPr id="3117" name="Image 3116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3119" name="input_mesh2.png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479869" y="4849422"/>
            <a:ext cx="1778001" cy="444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0" name="input_mesh2.png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79869" y="4849422"/>
            <a:ext cx="1778001" cy="444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1" name="input_mesh2.png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479869" y="4849422"/>
            <a:ext cx="1778001" cy="444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2" name="input_mesh2.png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480683" y="4849422"/>
            <a:ext cx="1778001" cy="4445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3" name="Shape 3123"/>
          <p:cNvSpPr/>
          <p:nvPr/>
        </p:nvSpPr>
        <p:spPr>
          <a:xfrm rot="5400000">
            <a:off x="1459594" y="2603500"/>
            <a:ext cx="4445001" cy="50800"/>
          </a:xfrm>
          <a:prstGeom prst="rect">
            <a:avLst/>
          </a:prstGeom>
          <a:solidFill>
            <a:srgbClr val="C17B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3200"/>
          </a:p>
        </p:txBody>
      </p:sp>
      <p:sp>
        <p:nvSpPr>
          <p:cNvPr id="3124" name="Shape 3124"/>
          <p:cNvSpPr/>
          <p:nvPr/>
        </p:nvSpPr>
        <p:spPr>
          <a:xfrm rot="5400000">
            <a:off x="1141823" y="2603500"/>
            <a:ext cx="4445001" cy="50800"/>
          </a:xfrm>
          <a:prstGeom prst="rect">
            <a:avLst/>
          </a:prstGeom>
          <a:solidFill>
            <a:srgbClr val="C17B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3200"/>
          </a:p>
        </p:txBody>
      </p:sp>
      <p:sp>
        <p:nvSpPr>
          <p:cNvPr id="3125" name="Shape 3125"/>
          <p:cNvSpPr/>
          <p:nvPr/>
        </p:nvSpPr>
        <p:spPr>
          <a:xfrm rot="5400000">
            <a:off x="1772004" y="2603500"/>
            <a:ext cx="4445001" cy="50800"/>
          </a:xfrm>
          <a:prstGeom prst="rect">
            <a:avLst/>
          </a:prstGeom>
          <a:solidFill>
            <a:srgbClr val="C17B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3200"/>
          </a:p>
        </p:txBody>
      </p:sp>
      <p:sp>
        <p:nvSpPr>
          <p:cNvPr id="3126" name="Shape 3126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rPr sz="2800"/>
              <a:t>Perspectives</a:t>
            </a:r>
          </a:p>
        </p:txBody>
      </p:sp>
      <p:sp>
        <p:nvSpPr>
          <p:cNvPr id="3127" name="Shape 3127"/>
          <p:cNvSpPr/>
          <p:nvPr/>
        </p:nvSpPr>
        <p:spPr>
          <a:xfrm rot="5400000">
            <a:off x="834773" y="2603500"/>
            <a:ext cx="4445001" cy="50800"/>
          </a:xfrm>
          <a:prstGeom prst="rect">
            <a:avLst/>
          </a:prstGeom>
          <a:solidFill>
            <a:srgbClr val="C17B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3200"/>
          </a:p>
        </p:txBody>
      </p:sp>
      <p:sp>
        <p:nvSpPr>
          <p:cNvPr id="3128" name="Shape 3128"/>
          <p:cNvSpPr/>
          <p:nvPr/>
        </p:nvSpPr>
        <p:spPr>
          <a:xfrm rot="5400000">
            <a:off x="522362" y="2603500"/>
            <a:ext cx="4445001" cy="50800"/>
          </a:xfrm>
          <a:prstGeom prst="rect">
            <a:avLst/>
          </a:prstGeom>
          <a:solidFill>
            <a:srgbClr val="C17B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3200"/>
          </a:p>
        </p:txBody>
      </p:sp>
      <p:sp>
        <p:nvSpPr>
          <p:cNvPr id="3129" name="Shape 3129"/>
          <p:cNvSpPr/>
          <p:nvPr/>
        </p:nvSpPr>
        <p:spPr>
          <a:xfrm>
            <a:off x="2619659" y="644761"/>
            <a:ext cx="1648429" cy="3575552"/>
          </a:xfrm>
          <a:prstGeom prst="rect">
            <a:avLst/>
          </a:prstGeom>
          <a:gradFill>
            <a:gsLst>
              <a:gs pos="0">
                <a:srgbClr val="DDE2E6">
                  <a:alpha val="0"/>
                </a:srgbClr>
              </a:gs>
              <a:gs pos="8117">
                <a:srgbClr val="DEE3E7">
                  <a:alpha val="43500"/>
                </a:srgbClr>
              </a:gs>
              <a:gs pos="14429">
                <a:srgbClr val="DFE4E9">
                  <a:alpha val="87000"/>
                </a:srgbClr>
              </a:gs>
              <a:gs pos="27307">
                <a:srgbClr val="E4E8ED">
                  <a:alpha val="89500"/>
                </a:srgbClr>
              </a:gs>
              <a:gs pos="46170">
                <a:srgbClr val="E9EDF1">
                  <a:alpha val="92000"/>
                </a:srgbClr>
              </a:gs>
              <a:gs pos="75007">
                <a:srgbClr val="E8ECF1">
                  <a:alpha val="89500"/>
                </a:srgbClr>
              </a:gs>
              <a:gs pos="86027">
                <a:srgbClr val="E8EBF1">
                  <a:alpha val="87000"/>
                </a:srgbClr>
              </a:gs>
              <a:gs pos="93596">
                <a:srgbClr val="EBECF1">
                  <a:alpha val="43500"/>
                </a:srgbClr>
              </a:gs>
              <a:gs pos="100000">
                <a:srgbClr val="EDEEF2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130" name="Shape 3130"/>
          <p:cNvSpPr/>
          <p:nvPr/>
        </p:nvSpPr>
        <p:spPr>
          <a:xfrm>
            <a:off x="261126" y="694656"/>
            <a:ext cx="12482548" cy="3555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3" indent="0" algn="just">
              <a:lnSpc>
                <a:spcPct val="120000"/>
              </a:lnSpc>
              <a:spcBef>
                <a:spcPts val="900"/>
              </a:spcBef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Des perspectives variées </a:t>
            </a:r>
          </a:p>
          <a:p>
            <a:pPr marL="228600" lvl="3" indent="-228600" algn="just">
              <a:lnSpc>
                <a:spcPct val="120000"/>
              </a:lnSpc>
              <a:spcBef>
                <a:spcPts val="900"/>
              </a:spcBef>
              <a:buSzPct val="30000"/>
              <a:buBlip>
                <a:blip r:embed="rId10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développement d’un code système du MSFR dans son ensemble - depuis les neutrons jusqu’aux électrons - thèse de </a:t>
            </a:r>
            <a:r>
              <a:rPr sz="1800" i="1"/>
              <a:t>Delphine Gérardin</a:t>
            </a:r>
            <a:r>
              <a:rPr sz="1800"/>
              <a:t> (2015-2018) dans le cadre du projet européen SAMOFAR et du programme NEEDS</a:t>
            </a:r>
          </a:p>
          <a:p>
            <a:pPr marL="228600" lvl="3" indent="-228600" algn="just">
              <a:lnSpc>
                <a:spcPct val="120000"/>
              </a:lnSpc>
              <a:spcBef>
                <a:spcPts val="900"/>
              </a:spcBef>
              <a:buSzPct val="30000"/>
              <a:buBlip>
                <a:blip r:embed="rId10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étude du sel combustible en tant que caloporteur (transferts thermiques / thermohydraulique / thermomécanique), étape fondamentale dans l’étude des échangeurs de chaleur et du réservoir de vidange du MSFR - thèse de </a:t>
            </a:r>
            <a:r>
              <a:rPr sz="1800" i="1"/>
              <a:t>Mauricio Tano Retamales</a:t>
            </a:r>
            <a:r>
              <a:rPr sz="1800"/>
              <a:t> (2015-2018) / SAMOFAR</a:t>
            </a:r>
          </a:p>
          <a:p>
            <a:pPr marL="228600" lvl="3" indent="-228600" algn="just">
              <a:lnSpc>
                <a:spcPct val="120000"/>
              </a:lnSpc>
              <a:spcBef>
                <a:spcPts val="900"/>
              </a:spcBef>
              <a:buSzPct val="30000"/>
              <a:buBlip>
                <a:blip r:embed="rId10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idée(s) d’amélioration : par exemple les modèles d’interpolation des matrices de fission - sensibilité aux volumes traversés ?</a:t>
            </a:r>
          </a:p>
          <a:p>
            <a:pPr marL="228600" lvl="3" indent="-228600" algn="just">
              <a:lnSpc>
                <a:spcPct val="120000"/>
              </a:lnSpc>
              <a:spcBef>
                <a:spcPts val="900"/>
              </a:spcBef>
              <a:buSzPct val="30000"/>
              <a:buBlip>
                <a:blip r:embed="rId10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TFM est générique : application de la méthode à d’autres types de réacteurs</a:t>
            </a:r>
          </a:p>
        </p:txBody>
      </p:sp>
      <p:sp>
        <p:nvSpPr>
          <p:cNvPr id="3131" name="Shape 3131"/>
          <p:cNvSpPr/>
          <p:nvPr/>
        </p:nvSpPr>
        <p:spPr>
          <a:xfrm>
            <a:off x="10762541" y="7158025"/>
            <a:ext cx="38472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75%</a:t>
            </a:r>
          </a:p>
        </p:txBody>
      </p:sp>
      <p:sp>
        <p:nvSpPr>
          <p:cNvPr id="3132" name="Shape 3132"/>
          <p:cNvSpPr/>
          <p:nvPr/>
        </p:nvSpPr>
        <p:spPr>
          <a:xfrm>
            <a:off x="12269227" y="7529280"/>
            <a:ext cx="52097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E82C0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100%</a:t>
            </a:r>
          </a:p>
        </p:txBody>
      </p:sp>
      <p:sp>
        <p:nvSpPr>
          <p:cNvPr id="3133" name="Shape 3133"/>
          <p:cNvSpPr/>
          <p:nvPr/>
        </p:nvSpPr>
        <p:spPr>
          <a:xfrm>
            <a:off x="11312057" y="7529280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67B01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80%</a:t>
            </a:r>
          </a:p>
        </p:txBody>
      </p:sp>
      <p:sp>
        <p:nvSpPr>
          <p:cNvPr id="3134" name="Shape 3134"/>
          <p:cNvSpPr/>
          <p:nvPr/>
        </p:nvSpPr>
        <p:spPr>
          <a:xfrm>
            <a:off x="10331107" y="7529280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FFA5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60%</a:t>
            </a:r>
          </a:p>
        </p:txBody>
      </p:sp>
      <p:sp>
        <p:nvSpPr>
          <p:cNvPr id="3135" name="Shape 3135"/>
          <p:cNvSpPr/>
          <p:nvPr/>
        </p:nvSpPr>
        <p:spPr>
          <a:xfrm>
            <a:off x="9394300" y="7529280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2CC48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40%</a:t>
            </a:r>
          </a:p>
        </p:txBody>
      </p:sp>
      <p:sp>
        <p:nvSpPr>
          <p:cNvPr id="3136" name="Shape 3136"/>
          <p:cNvSpPr/>
          <p:nvPr/>
        </p:nvSpPr>
        <p:spPr>
          <a:xfrm>
            <a:off x="8385288" y="7529280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44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20%</a:t>
            </a:r>
          </a:p>
        </p:txBody>
      </p:sp>
      <p:pic>
        <p:nvPicPr>
          <p:cNvPr id="3137" name="a2_cadre_alpha.png"/>
          <p:cNvPicPr>
            <a:picLocks noChangeAspect="1"/>
          </p:cNvPicPr>
          <p:nvPr/>
        </p:nvPicPr>
        <p:blipFill>
          <a:blip r:embed="rId17">
            <a:extLst/>
          </a:blip>
          <a:srcRect l="8262" t="7796" b="36515"/>
          <a:stretch>
            <a:fillRect/>
          </a:stretch>
        </p:blipFill>
        <p:spPr>
          <a:xfrm rot="5400000" flipH="1">
            <a:off x="3162716" y="6209985"/>
            <a:ext cx="4595965" cy="170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8" name="a3_cadre_alpha.png"/>
          <p:cNvPicPr>
            <a:picLocks noChangeAspect="1"/>
          </p:cNvPicPr>
          <p:nvPr/>
        </p:nvPicPr>
        <p:blipFill>
          <a:blip r:embed="rId18">
            <a:extLst/>
          </a:blip>
          <a:srcRect l="7877" t="7980" b="36755"/>
          <a:stretch>
            <a:fillRect/>
          </a:stretch>
        </p:blipFill>
        <p:spPr>
          <a:xfrm rot="5400000" flipH="1">
            <a:off x="3147243" y="6220843"/>
            <a:ext cx="4615254" cy="1696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9" name="a4_cadre_alpha.png"/>
          <p:cNvPicPr>
            <a:picLocks noChangeAspect="1"/>
          </p:cNvPicPr>
          <p:nvPr/>
        </p:nvPicPr>
        <p:blipFill>
          <a:blip r:embed="rId19">
            <a:extLst/>
          </a:blip>
          <a:srcRect l="8122" t="8249" b="36594"/>
          <a:stretch>
            <a:fillRect/>
          </a:stretch>
        </p:blipFill>
        <p:spPr>
          <a:xfrm rot="5400000" flipH="1">
            <a:off x="3155907" y="6209716"/>
            <a:ext cx="4602996" cy="169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0" name="a5_cadre_alpha.png"/>
          <p:cNvPicPr>
            <a:picLocks noChangeAspect="1"/>
          </p:cNvPicPr>
          <p:nvPr/>
        </p:nvPicPr>
        <p:blipFill>
          <a:blip r:embed="rId20">
            <a:extLst/>
          </a:blip>
          <a:srcRect l="8160" t="7195" b="36355"/>
          <a:stretch>
            <a:fillRect/>
          </a:stretch>
        </p:blipFill>
        <p:spPr>
          <a:xfrm rot="5400000" flipH="1">
            <a:off x="3158773" y="6193329"/>
            <a:ext cx="4601077" cy="1732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1" name="a6_cadre_alpha.png"/>
          <p:cNvPicPr>
            <a:picLocks noChangeAspect="1"/>
          </p:cNvPicPr>
          <p:nvPr/>
        </p:nvPicPr>
        <p:blipFill>
          <a:blip r:embed="rId21">
            <a:extLst/>
          </a:blip>
          <a:srcRect l="8114" t="7290" b="36528"/>
          <a:stretch>
            <a:fillRect/>
          </a:stretch>
        </p:blipFill>
        <p:spPr>
          <a:xfrm rot="5400000" flipH="1">
            <a:off x="3161299" y="6203758"/>
            <a:ext cx="4603364" cy="1724497"/>
          </a:xfrm>
          <a:prstGeom prst="rect">
            <a:avLst/>
          </a:prstGeom>
          <a:ln w="12700">
            <a:miter lim="400000"/>
          </a:ln>
        </p:spPr>
      </p:pic>
      <p:sp>
        <p:nvSpPr>
          <p:cNvPr id="3142" name="Shape 3142"/>
          <p:cNvSpPr/>
          <p:nvPr/>
        </p:nvSpPr>
        <p:spPr>
          <a:xfrm>
            <a:off x="5899091" y="8300823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44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20%</a:t>
            </a:r>
          </a:p>
        </p:txBody>
      </p:sp>
      <p:sp>
        <p:nvSpPr>
          <p:cNvPr id="3143" name="Shape 3143"/>
          <p:cNvSpPr/>
          <p:nvPr/>
        </p:nvSpPr>
        <p:spPr>
          <a:xfrm>
            <a:off x="5590223" y="7920984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2CC48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40%</a:t>
            </a:r>
          </a:p>
        </p:txBody>
      </p:sp>
      <p:sp>
        <p:nvSpPr>
          <p:cNvPr id="3144" name="Shape 3144"/>
          <p:cNvSpPr/>
          <p:nvPr/>
        </p:nvSpPr>
        <p:spPr>
          <a:xfrm>
            <a:off x="5364759" y="7408573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FFA5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60%</a:t>
            </a:r>
          </a:p>
        </p:txBody>
      </p:sp>
      <p:sp>
        <p:nvSpPr>
          <p:cNvPr id="3145" name="Shape 3145"/>
          <p:cNvSpPr/>
          <p:nvPr/>
        </p:nvSpPr>
        <p:spPr>
          <a:xfrm>
            <a:off x="5154088" y="6788448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67B01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80%</a:t>
            </a:r>
          </a:p>
        </p:txBody>
      </p:sp>
      <p:sp>
        <p:nvSpPr>
          <p:cNvPr id="3146" name="Shape 3146"/>
          <p:cNvSpPr/>
          <p:nvPr/>
        </p:nvSpPr>
        <p:spPr>
          <a:xfrm>
            <a:off x="5021995" y="6120115"/>
            <a:ext cx="52097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E82C0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100%</a:t>
            </a:r>
          </a:p>
        </p:txBody>
      </p:sp>
      <p:sp>
        <p:nvSpPr>
          <p:cNvPr id="3147" name="Shape 3147"/>
          <p:cNvSpPr/>
          <p:nvPr/>
        </p:nvSpPr>
        <p:spPr>
          <a:xfrm>
            <a:off x="12222532" y="7158025"/>
            <a:ext cx="46166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100%</a:t>
            </a:r>
          </a:p>
        </p:txBody>
      </p:sp>
      <p:sp>
        <p:nvSpPr>
          <p:cNvPr id="3148" name="Shape 3148"/>
          <p:cNvSpPr/>
          <p:nvPr/>
        </p:nvSpPr>
        <p:spPr>
          <a:xfrm>
            <a:off x="9148000" y="7158025"/>
            <a:ext cx="38472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50%</a:t>
            </a:r>
          </a:p>
        </p:txBody>
      </p:sp>
      <p:sp>
        <p:nvSpPr>
          <p:cNvPr id="3149" name="Shape 3149"/>
          <p:cNvSpPr/>
          <p:nvPr/>
        </p:nvSpPr>
        <p:spPr>
          <a:xfrm>
            <a:off x="7473557" y="7529280"/>
            <a:ext cx="341440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0%</a:t>
            </a:r>
          </a:p>
        </p:txBody>
      </p:sp>
      <p:pic>
        <p:nvPicPr>
          <p:cNvPr id="3150" name="Image 3149"/>
          <p:cNvPicPr>
            <a:picLocks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2329216" y="5076932"/>
            <a:ext cx="385168" cy="423155"/>
          </a:xfrm>
          <a:prstGeom prst="rect">
            <a:avLst/>
          </a:prstGeom>
        </p:spPr>
      </p:pic>
      <p:pic>
        <p:nvPicPr>
          <p:cNvPr id="3152" name="Image 3151"/>
          <p:cNvPicPr>
            <a:picLocks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7476159" y="7102855"/>
            <a:ext cx="385168" cy="423155"/>
          </a:xfrm>
          <a:prstGeom prst="rect">
            <a:avLst/>
          </a:prstGeom>
        </p:spPr>
      </p:pic>
      <p:grpSp>
        <p:nvGrpSpPr>
          <p:cNvPr id="3158" name="Group 3158"/>
          <p:cNvGrpSpPr/>
          <p:nvPr/>
        </p:nvGrpSpPr>
        <p:grpSpPr>
          <a:xfrm>
            <a:off x="4915846" y="4859623"/>
            <a:ext cx="1343406" cy="855854"/>
            <a:chOff x="0" y="0"/>
            <a:chExt cx="1343405" cy="855852"/>
          </a:xfrm>
        </p:grpSpPr>
        <p:sp>
          <p:nvSpPr>
            <p:cNvPr id="3154" name="Shape 3154"/>
            <p:cNvSpPr/>
            <p:nvPr/>
          </p:nvSpPr>
          <p:spPr>
            <a:xfrm>
              <a:off x="10843" y="0"/>
              <a:ext cx="1330771" cy="85585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68696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3155" name="Shape 3155"/>
            <p:cNvSpPr/>
            <p:nvPr/>
          </p:nvSpPr>
          <p:spPr>
            <a:xfrm>
              <a:off x="500499" y="88047"/>
              <a:ext cx="842907" cy="604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pPr>
              <a:r>
                <a:rPr sz="1600"/>
                <a:t>Serpent</a:t>
              </a:r>
            </a:p>
            <a:p>
              <a:pPr algn="l"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pPr>
              <a:r>
                <a:rPr sz="1600"/>
                <a:t>TFM</a:t>
              </a:r>
            </a:p>
          </p:txBody>
        </p:sp>
        <p:sp>
          <p:nvSpPr>
            <p:cNvPr id="3156" name="Shape 3156"/>
            <p:cNvSpPr/>
            <p:nvPr/>
          </p:nvSpPr>
          <p:spPr>
            <a:xfrm flipV="1">
              <a:off x="-1" y="574636"/>
              <a:ext cx="504613" cy="10041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200"/>
            </a:p>
          </p:txBody>
        </p:sp>
        <p:sp>
          <p:nvSpPr>
            <p:cNvPr id="3157" name="Shape 3157"/>
            <p:cNvSpPr/>
            <p:nvPr/>
          </p:nvSpPr>
          <p:spPr>
            <a:xfrm>
              <a:off x="113840" y="265411"/>
              <a:ext cx="3507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200"/>
            </a:p>
          </p:txBody>
        </p:sp>
      </p:grpSp>
      <p:grpSp>
        <p:nvGrpSpPr>
          <p:cNvPr id="3161" name="Group 3161"/>
          <p:cNvGrpSpPr/>
          <p:nvPr/>
        </p:nvGrpSpPr>
        <p:grpSpPr>
          <a:xfrm rot="20824107">
            <a:off x="2521355" y="3866208"/>
            <a:ext cx="7962091" cy="2021184"/>
            <a:chOff x="0" y="0"/>
            <a:chExt cx="7962089" cy="2021183"/>
          </a:xfrm>
        </p:grpSpPr>
        <p:sp>
          <p:nvSpPr>
            <p:cNvPr id="3160" name="Shape 3160"/>
            <p:cNvSpPr/>
            <p:nvPr/>
          </p:nvSpPr>
          <p:spPr>
            <a:xfrm>
              <a:off x="19050" y="19050"/>
              <a:ext cx="7923990" cy="1983084"/>
            </a:xfrm>
            <a:prstGeom prst="rect">
              <a:avLst/>
            </a:prstGeom>
            <a:solidFill>
              <a:srgbClr val="FFFFFF">
                <a:alpha val="88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400" i="1">
                  <a:solidFill>
                    <a:srgbClr val="0000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4000"/>
                <a:t>Merci pour votre attention !</a:t>
              </a:r>
            </a:p>
          </p:txBody>
        </p:sp>
        <p:pic>
          <p:nvPicPr>
            <p:cNvPr id="3159" name="Image 3158"/>
            <p:cNvPicPr>
              <a:picLocks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0" y="0"/>
              <a:ext cx="7962090" cy="202118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3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0.364314" pathEditMode="relative">
                                      <p:cBhvr>
                                        <p:cTn id="56" dur="4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364314" pathEditMode="relative">
                                      <p:cBhvr>
                                        <p:cTn id="59" dur="4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0.364361" pathEditMode="relative">
                                      <p:cBhvr>
                                        <p:cTn id="62" dur="4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0.365021" pathEditMode="relative">
                                      <p:cBhvr>
                                        <p:cTn id="65" dur="4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0.364323" pathEditMode="relative">
                                      <p:cBhvr>
                                        <p:cTn id="68" dur="4000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9" presetClass="entr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4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9" presetClass="entr" fill="hold" grpId="24" nodeType="afterEffect">
                                  <p:stCondLst>
                                    <p:cond delay="33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330"/>
                            </p:stCondLst>
                            <p:childTnLst>
                              <p:par>
                                <p:cTn id="78" presetID="9" presetClass="entr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330"/>
                            </p:stCondLst>
                            <p:childTnLst>
                              <p:par>
                                <p:cTn id="82" presetID="9" presetClass="entr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330"/>
                            </p:stCondLst>
                            <p:childTnLst>
                              <p:par>
                                <p:cTn id="86" presetID="9" presetClass="entr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10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330"/>
                            </p:stCondLst>
                            <p:childTnLst>
                              <p:par>
                                <p:cTn id="90" presetID="9" presetClass="entr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330"/>
                            </p:stCondLst>
                            <p:childTnLst>
                              <p:par>
                                <p:cTn id="94" presetID="9" presetClass="entr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330"/>
                            </p:stCondLst>
                            <p:childTnLst>
                              <p:par>
                                <p:cTn id="98" presetID="9" presetClass="entr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330"/>
                            </p:stCondLst>
                            <p:childTnLst>
                              <p:par>
                                <p:cTn id="102" presetID="9" presetClass="entr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330"/>
                            </p:stCondLst>
                            <p:childTnLst>
                              <p:par>
                                <p:cTn id="106" presetID="9" presetClass="entr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330"/>
                            </p:stCondLst>
                            <p:childTnLst>
                              <p:par>
                                <p:cTn id="110" presetID="9" presetClass="entr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000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330"/>
                            </p:stCondLst>
                            <p:childTnLst>
                              <p:par>
                                <p:cTn id="114" presetID="9" presetClass="entr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9330"/>
                            </p:stCondLst>
                            <p:childTnLst>
                              <p:par>
                                <p:cTn id="118" presetID="9" presetClass="entr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10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330"/>
                            </p:stCondLst>
                            <p:childTnLst>
                              <p:par>
                                <p:cTn id="122" presetID="1" presetClass="entr" presetSubtype="0" fill="hold" grpId="36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1330"/>
                            </p:stCondLst>
                            <p:childTnLst>
                              <p:par>
                                <p:cTn id="125" presetID="1" presetClass="entr" presetSubtype="0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1330"/>
                            </p:stCondLst>
                            <p:childTnLst>
                              <p:par>
                                <p:cTn id="128" presetID="1" presetClass="entr" presetSubtype="0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330"/>
                            </p:stCondLst>
                            <p:childTnLst>
                              <p:par>
                                <p:cTn id="131" presetID="1" presetClass="entr" presetSubtype="0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1330"/>
                            </p:stCondLst>
                            <p:childTnLst>
                              <p:par>
                                <p:cTn id="134" presetID="1" presetClass="entr" presetSubtype="0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1330"/>
                            </p:stCondLst>
                            <p:childTnLst>
                              <p:par>
                                <p:cTn id="137" presetID="1" presetClass="entr" presetSubtype="0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330"/>
                            </p:stCondLst>
                            <p:childTnLst>
                              <p:par>
                                <p:cTn id="140" presetID="1" presetClass="entr" presetSubtype="0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330"/>
                            </p:stCondLst>
                            <p:childTnLst>
                              <p:par>
                                <p:cTn id="143" presetID="1" presetClass="entr" presetSubtype="0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330"/>
                            </p:stCondLst>
                            <p:childTnLst>
                              <p:par>
                                <p:cTn id="146" presetID="1" presetClass="entr" presetSubtype="0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1330"/>
                            </p:stCondLst>
                            <p:childTnLst>
                              <p:par>
                                <p:cTn id="149" presetID="1" presetClass="entr" presetSubtype="0" fill="hold" grpId="4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1330"/>
                            </p:stCondLst>
                            <p:childTnLst>
                              <p:par>
                                <p:cTn id="152" presetID="1" presetClass="entr" presetSubtype="0" fill="hold" grpId="4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1330"/>
                            </p:stCondLst>
                            <p:childTnLst>
                              <p:par>
                                <p:cTn id="155" presetID="1" presetClass="entr" presetSubtype="0" fill="hold" grpId="4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1330"/>
                            </p:stCondLst>
                            <p:childTnLst>
                              <p:par>
                                <p:cTn id="158" presetID="1" presetClass="entr" presetSubtype="0" fill="hold" grpId="4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330"/>
                            </p:stCondLst>
                            <p:childTnLst>
                              <p:par>
                                <p:cTn id="161" presetID="1" presetClass="entr" presetSubtype="0" fill="hold" grpId="4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5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5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5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5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5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5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2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5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5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5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fill="hold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5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47" animBg="1" advAuto="0"/>
      <p:bldP spid="3093" grpId="50" animBg="1" advAuto="0"/>
      <p:bldP spid="3094" grpId="55" animBg="1" advAuto="0"/>
      <p:bldP spid="3095" grpId="15" animBg="1" advAuto="0"/>
      <p:bldP spid="3096" grpId="4" animBg="1" advAuto="0"/>
      <p:bldP spid="3097" grpId="17" animBg="1" advAuto="0"/>
      <p:bldP spid="3100" grpId="49" animBg="1" advAuto="0"/>
      <p:bldP spid="3101" grpId="48" animBg="1" advAuto="0"/>
      <p:bldP spid="3102" grpId="40" animBg="1" advAuto="0"/>
      <p:bldP spid="3103" grpId="52" animBg="1" advAuto="0"/>
      <p:bldP spid="3105" grpId="53" animBg="1" advAuto="0"/>
      <p:bldP spid="3106" grpId="39" animBg="1" advAuto="0"/>
      <p:bldP spid="3108" grpId="38" animBg="1" advAuto="0"/>
      <p:bldP spid="3110" grpId="54" animBg="1" advAuto="0"/>
      <p:bldP spid="3111" grpId="1" animBg="1" advAuto="0"/>
      <p:bldP spid="3112" grpId="2" animBg="1" advAuto="0"/>
      <p:bldP spid="3113" grpId="10" animBg="1" advAuto="0"/>
      <p:bldP spid="3114" grpId="12" animBg="1" advAuto="0"/>
      <p:bldP spid="3115" grpId="23" animBg="1" advAuto="0"/>
      <p:bldP spid="3116" grpId="14" animBg="1" advAuto="0"/>
      <p:bldP spid="3119" grpId="24" animBg="1" advAuto="0"/>
      <p:bldP spid="3120" grpId="27" animBg="1" advAuto="0"/>
      <p:bldP spid="3121" grpId="30" animBg="1" advAuto="0"/>
      <p:bldP spid="3122" grpId="33" animBg="1" advAuto="0"/>
      <p:bldP spid="3123" grpId="6" animBg="1" advAuto="0"/>
      <p:bldP spid="3124" grpId="7" animBg="1" advAuto="0"/>
      <p:bldP spid="3125" grpId="9" animBg="1" advAuto="0"/>
      <p:bldP spid="3127" grpId="8" animBg="1" advAuto="0"/>
      <p:bldP spid="3128" grpId="5" animBg="1" advAuto="0"/>
      <p:bldP spid="3129" grpId="11" animBg="1" advAuto="0"/>
      <p:bldP spid="3131" grpId="56" animBg="1" advAuto="0"/>
      <p:bldP spid="3132" grpId="46" animBg="1" advAuto="0"/>
      <p:bldP spid="3133" grpId="45" animBg="1" advAuto="0"/>
      <p:bldP spid="3134" grpId="44" animBg="1" advAuto="0"/>
      <p:bldP spid="3135" grpId="43" animBg="1" advAuto="0"/>
      <p:bldP spid="3136" grpId="42" animBg="1" advAuto="0"/>
      <p:bldP spid="3137" grpId="25" animBg="1" advAuto="0"/>
      <p:bldP spid="3138" grpId="28" animBg="1" advAuto="0"/>
      <p:bldP spid="3139" grpId="31" animBg="1" advAuto="0"/>
      <p:bldP spid="3140" grpId="34" animBg="1" advAuto="0"/>
      <p:bldP spid="3141" grpId="51" animBg="1" advAuto="0"/>
      <p:bldP spid="3142" grpId="35" animBg="1" advAuto="0"/>
      <p:bldP spid="3143" grpId="32" animBg="1" advAuto="0"/>
      <p:bldP spid="3144" grpId="29" animBg="1" advAuto="0"/>
      <p:bldP spid="3145" grpId="26" animBg="1" advAuto="0"/>
      <p:bldP spid="3146" grpId="13" animBg="1" advAuto="0"/>
      <p:bldP spid="3147" grpId="58" animBg="1" advAuto="0"/>
      <p:bldP spid="3148" grpId="57" animBg="1" advAuto="0"/>
      <p:bldP spid="3149" grpId="41" animBg="1" advAuto="0"/>
      <p:bldP spid="3150" grpId="36" animBg="1" advAuto="0"/>
      <p:bldP spid="3152" grpId="37" animBg="1" advAuto="0"/>
      <p:bldP spid="3158" grpId="16" animBg="1" advAuto="0"/>
      <p:bldP spid="3161" grpId="59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64" name="Image 26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grpSp>
        <p:nvGrpSpPr>
          <p:cNvPr id="318" name="Group 318"/>
          <p:cNvGrpSpPr/>
          <p:nvPr/>
        </p:nvGrpSpPr>
        <p:grpSpPr>
          <a:xfrm>
            <a:off x="3643039" y="4858855"/>
            <a:ext cx="5756821" cy="2143961"/>
            <a:chOff x="0" y="0"/>
            <a:chExt cx="5756819" cy="2143959"/>
          </a:xfrm>
        </p:grpSpPr>
        <p:pic>
          <p:nvPicPr>
            <p:cNvPr id="266" name="Image 265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0872" y="811178"/>
              <a:ext cx="1934902" cy="668071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267" name="Image 26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21918" y="658920"/>
              <a:ext cx="1934902" cy="972588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323" name="Image 322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5135" y="1628932"/>
              <a:ext cx="1978260" cy="515028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324" name="Image 323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72226" y="184286"/>
              <a:ext cx="1953495" cy="501637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grpSp>
          <p:nvGrpSpPr>
            <p:cNvPr id="317" name="Group 317"/>
            <p:cNvGrpSpPr/>
            <p:nvPr/>
          </p:nvGrpSpPr>
          <p:grpSpPr>
            <a:xfrm rot="20957344">
              <a:off x="71865" y="143797"/>
              <a:ext cx="1634284" cy="926559"/>
              <a:chOff x="0" y="-141740"/>
              <a:chExt cx="1634283" cy="926558"/>
            </a:xfrm>
          </p:grpSpPr>
          <p:sp>
            <p:nvSpPr>
              <p:cNvPr id="270" name="Shape 270"/>
              <p:cNvSpPr/>
              <p:nvPr/>
            </p:nvSpPr>
            <p:spPr>
              <a:xfrm rot="21600000">
                <a:off x="505403" y="-141741"/>
                <a:ext cx="1128881" cy="926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73" y="1693"/>
                    </a:moveTo>
                    <a:lnTo>
                      <a:pt x="11923" y="6190"/>
                    </a:lnTo>
                    <a:lnTo>
                      <a:pt x="8958" y="0"/>
                    </a:lnTo>
                    <a:lnTo>
                      <a:pt x="7543" y="7118"/>
                    </a:lnTo>
                    <a:lnTo>
                      <a:pt x="0" y="5648"/>
                    </a:lnTo>
                    <a:lnTo>
                      <a:pt x="4435" y="11767"/>
                    </a:lnTo>
                    <a:lnTo>
                      <a:pt x="1199" y="17356"/>
                    </a:lnTo>
                    <a:lnTo>
                      <a:pt x="5810" y="16246"/>
                    </a:lnTo>
                    <a:lnTo>
                      <a:pt x="8105" y="21600"/>
                    </a:lnTo>
                    <a:lnTo>
                      <a:pt x="11371" y="17166"/>
                    </a:lnTo>
                    <a:lnTo>
                      <a:pt x="15013" y="20072"/>
                    </a:lnTo>
                    <a:lnTo>
                      <a:pt x="16201" y="16128"/>
                    </a:lnTo>
                    <a:lnTo>
                      <a:pt x="21600" y="15166"/>
                    </a:lnTo>
                    <a:lnTo>
                      <a:pt x="17291" y="10865"/>
                    </a:lnTo>
                    <a:lnTo>
                      <a:pt x="17417" y="9840"/>
                    </a:lnTo>
                    <a:lnTo>
                      <a:pt x="19069" y="4757"/>
                    </a:lnTo>
                    <a:lnTo>
                      <a:pt x="15210" y="7831"/>
                    </a:lnTo>
                    <a:lnTo>
                      <a:pt x="15866" y="2152"/>
                    </a:lnTo>
                  </a:path>
                </a:pathLst>
              </a:custGeom>
              <a:gradFill flip="none" rotWithShape="1">
                <a:gsLst>
                  <a:gs pos="0">
                    <a:srgbClr val="FE3300">
                      <a:alpha val="67004"/>
                    </a:srgbClr>
                  </a:gs>
                  <a:gs pos="18142">
                    <a:srgbClr val="FE8C3E">
                      <a:alpha val="67004"/>
                    </a:srgbClr>
                  </a:gs>
                  <a:gs pos="37471">
                    <a:srgbClr val="FEE57B">
                      <a:alpha val="67004"/>
                    </a:srgbClr>
                  </a:gs>
                  <a:gs pos="59114">
                    <a:srgbClr val="FEF2BD">
                      <a:alpha val="67004"/>
                    </a:srgbClr>
                  </a:gs>
                  <a:gs pos="100000">
                    <a:srgbClr val="FFFFFF">
                      <a:alpha val="67004"/>
                    </a:srgbClr>
                  </a:gs>
                </a:gsLst>
                <a:path path="shape">
                  <a:fillToRect l="46607" t="54220" r="53392" b="45779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289" name="Group 289"/>
              <p:cNvGrpSpPr/>
              <p:nvPr/>
            </p:nvGrpSpPr>
            <p:grpSpPr>
              <a:xfrm rot="21600000">
                <a:off x="369179" y="157799"/>
                <a:ext cx="366498" cy="352548"/>
                <a:chOff x="0" y="0"/>
                <a:chExt cx="366496" cy="352546"/>
              </a:xfrm>
            </p:grpSpPr>
            <p:sp>
              <p:nvSpPr>
                <p:cNvPr id="271" name="Shape 271"/>
                <p:cNvSpPr/>
                <p:nvPr/>
              </p:nvSpPr>
              <p:spPr>
                <a:xfrm rot="21600000">
                  <a:off x="261853" y="85907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2" name="Shape 272"/>
                <p:cNvSpPr/>
                <p:nvPr/>
              </p:nvSpPr>
              <p:spPr>
                <a:xfrm rot="21600000">
                  <a:off x="210309" y="35541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3" name="Shape 273"/>
                <p:cNvSpPr/>
                <p:nvPr/>
              </p:nvSpPr>
              <p:spPr>
                <a:xfrm rot="21600000">
                  <a:off x="261853" y="164451"/>
                  <a:ext cx="104644" cy="104643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4" name="Shape 274"/>
                <p:cNvSpPr/>
                <p:nvPr/>
              </p:nvSpPr>
              <p:spPr>
                <a:xfrm rot="21600000">
                  <a:off x="210309" y="210684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5" name="Shape 275"/>
                <p:cNvSpPr/>
                <p:nvPr/>
              </p:nvSpPr>
              <p:spPr>
                <a:xfrm rot="21600000">
                  <a:off x="109675" y="247903"/>
                  <a:ext cx="104643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6" name="Shape 276"/>
                <p:cNvSpPr/>
                <p:nvPr/>
              </p:nvSpPr>
              <p:spPr>
                <a:xfrm rot="21600000">
                  <a:off x="161219" y="247903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7" name="Shape 277"/>
                <p:cNvSpPr/>
                <p:nvPr/>
              </p:nvSpPr>
              <p:spPr>
                <a:xfrm rot="21600000">
                  <a:off x="161996" y="-1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8" name="Shape 278"/>
                <p:cNvSpPr/>
                <p:nvPr/>
              </p:nvSpPr>
              <p:spPr>
                <a:xfrm rot="21600000">
                  <a:off x="-1" y="87862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9" name="Shape 279"/>
                <p:cNvSpPr/>
                <p:nvPr/>
              </p:nvSpPr>
              <p:spPr>
                <a:xfrm rot="21600000">
                  <a:off x="105154" y="-1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0" name="Shape 280"/>
                <p:cNvSpPr/>
                <p:nvPr/>
              </p:nvSpPr>
              <p:spPr>
                <a:xfrm rot="21600000">
                  <a:off x="41337" y="35541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1" name="Shape 281"/>
                <p:cNvSpPr/>
                <p:nvPr/>
              </p:nvSpPr>
              <p:spPr>
                <a:xfrm rot="21600000">
                  <a:off x="777" y="164451"/>
                  <a:ext cx="104644" cy="104643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2" name="Shape 282"/>
                <p:cNvSpPr/>
                <p:nvPr/>
              </p:nvSpPr>
              <p:spPr>
                <a:xfrm rot="21600000">
                  <a:off x="41337" y="210684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3" name="Shape 283"/>
                <p:cNvSpPr/>
                <p:nvPr/>
              </p:nvSpPr>
              <p:spPr>
                <a:xfrm rot="21600000">
                  <a:off x="130926" y="85907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4" name="Shape 284"/>
                <p:cNvSpPr/>
                <p:nvPr/>
              </p:nvSpPr>
              <p:spPr>
                <a:xfrm rot="21600000">
                  <a:off x="76089" y="87862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5" name="Shape 285"/>
                <p:cNvSpPr/>
                <p:nvPr/>
              </p:nvSpPr>
              <p:spPr>
                <a:xfrm rot="21600000">
                  <a:off x="80998" y="157663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6" name="Shape 286"/>
                <p:cNvSpPr/>
                <p:nvPr/>
              </p:nvSpPr>
              <p:spPr>
                <a:xfrm rot="21600000">
                  <a:off x="133319" y="166905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7" name="Shape 287"/>
                <p:cNvSpPr/>
                <p:nvPr/>
              </p:nvSpPr>
              <p:spPr>
                <a:xfrm rot="21600000">
                  <a:off x="209532" y="157663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8" name="Shape 288"/>
                <p:cNvSpPr/>
                <p:nvPr/>
              </p:nvSpPr>
              <p:spPr>
                <a:xfrm rot="21600000">
                  <a:off x="175946" y="91994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sp>
            <p:nvSpPr>
              <p:cNvPr id="290" name="Shape 290"/>
              <p:cNvSpPr/>
              <p:nvPr/>
            </p:nvSpPr>
            <p:spPr>
              <a:xfrm rot="21600000">
                <a:off x="-1" y="273589"/>
                <a:ext cx="104644" cy="104644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291" name="Image 290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21600000">
                <a:off x="142528" y="296706"/>
                <a:ext cx="192220" cy="77189"/>
              </a:xfrm>
              <a:prstGeom prst="rect">
                <a:avLst/>
              </a:prstGeom>
              <a:effectLst/>
            </p:spPr>
          </p:pic>
          <p:sp>
            <p:nvSpPr>
              <p:cNvPr id="293" name="Shape 293"/>
              <p:cNvSpPr/>
              <p:nvPr/>
            </p:nvSpPr>
            <p:spPr>
              <a:xfrm rot="21600000">
                <a:off x="1250823" y="296499"/>
                <a:ext cx="104644" cy="104644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4" name="Shape 294"/>
              <p:cNvSpPr/>
              <p:nvPr/>
            </p:nvSpPr>
            <p:spPr>
              <a:xfrm rot="21600000">
                <a:off x="1202667" y="443335"/>
                <a:ext cx="104644" cy="104644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302" name="Group 302"/>
              <p:cNvGrpSpPr/>
              <p:nvPr/>
            </p:nvGrpSpPr>
            <p:grpSpPr>
              <a:xfrm rot="21600000">
                <a:off x="836487" y="401328"/>
                <a:ext cx="265087" cy="281368"/>
                <a:chOff x="0" y="0"/>
                <a:chExt cx="265085" cy="281366"/>
              </a:xfrm>
            </p:grpSpPr>
            <p:sp>
              <p:nvSpPr>
                <p:cNvPr id="295" name="Shape 295"/>
                <p:cNvSpPr/>
                <p:nvPr/>
              </p:nvSpPr>
              <p:spPr>
                <a:xfrm rot="21600000">
                  <a:off x="149847" y="139906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6" name="Shape 296"/>
                <p:cNvSpPr/>
                <p:nvPr/>
              </p:nvSpPr>
              <p:spPr>
                <a:xfrm rot="21600000">
                  <a:off x="-1" y="111908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7" name="Shape 297"/>
                <p:cNvSpPr/>
                <p:nvPr/>
              </p:nvSpPr>
              <p:spPr>
                <a:xfrm rot="21600000">
                  <a:off x="97402" y="-1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8" name="Shape 298"/>
                <p:cNvSpPr/>
                <p:nvPr/>
              </p:nvSpPr>
              <p:spPr>
                <a:xfrm rot="21600000">
                  <a:off x="87973" y="89915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9" name="Shape 299"/>
                <p:cNvSpPr/>
                <p:nvPr/>
              </p:nvSpPr>
              <p:spPr>
                <a:xfrm rot="21600000">
                  <a:off x="34813" y="52467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0" name="Shape 300"/>
                <p:cNvSpPr/>
                <p:nvPr/>
              </p:nvSpPr>
              <p:spPr>
                <a:xfrm rot="21600000">
                  <a:off x="160442" y="56530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1" name="Shape 301"/>
                <p:cNvSpPr/>
                <p:nvPr/>
              </p:nvSpPr>
              <p:spPr>
                <a:xfrm rot="21600000">
                  <a:off x="70403" y="176723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sp>
            <p:nvSpPr>
              <p:cNvPr id="303" name="Shape 303"/>
              <p:cNvSpPr/>
              <p:nvPr/>
            </p:nvSpPr>
            <p:spPr>
              <a:xfrm rot="21600000">
                <a:off x="1202667" y="149182"/>
                <a:ext cx="104644" cy="104644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312" name="Group 312"/>
              <p:cNvGrpSpPr/>
              <p:nvPr/>
            </p:nvGrpSpPr>
            <p:grpSpPr>
              <a:xfrm rot="21600000">
                <a:off x="866929" y="-1"/>
                <a:ext cx="277205" cy="269096"/>
                <a:chOff x="0" y="0"/>
                <a:chExt cx="277203" cy="269094"/>
              </a:xfrm>
            </p:grpSpPr>
            <p:sp>
              <p:nvSpPr>
                <p:cNvPr id="304" name="Shape 304"/>
                <p:cNvSpPr/>
                <p:nvPr/>
              </p:nvSpPr>
              <p:spPr>
                <a:xfrm rot="21600000">
                  <a:off x="167621" y="33585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5" name="Shape 305"/>
                <p:cNvSpPr/>
                <p:nvPr/>
              </p:nvSpPr>
              <p:spPr>
                <a:xfrm rot="21600000">
                  <a:off x="172560" y="100634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6" name="Shape 306"/>
                <p:cNvSpPr/>
                <p:nvPr/>
              </p:nvSpPr>
              <p:spPr>
                <a:xfrm rot="21600000">
                  <a:off x="52710" y="2454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7" name="Shape 307"/>
                <p:cNvSpPr/>
                <p:nvPr/>
              </p:nvSpPr>
              <p:spPr>
                <a:xfrm rot="21600000">
                  <a:off x="130026" y="164451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8" name="Shape 308"/>
                <p:cNvSpPr/>
                <p:nvPr/>
              </p:nvSpPr>
              <p:spPr>
                <a:xfrm rot="21600000">
                  <a:off x="116650" y="-1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9" name="Shape 309"/>
                <p:cNvSpPr/>
                <p:nvPr/>
              </p:nvSpPr>
              <p:spPr>
                <a:xfrm rot="21600000">
                  <a:off x="45796" y="147845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10" name="Shape 310"/>
                <p:cNvSpPr/>
                <p:nvPr/>
              </p:nvSpPr>
              <p:spPr>
                <a:xfrm rot="21600000">
                  <a:off x="-1" y="61362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11" name="Shape 311"/>
                <p:cNvSpPr/>
                <p:nvPr/>
              </p:nvSpPr>
              <p:spPr>
                <a:xfrm rot="21600000">
                  <a:off x="90693" y="72456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pic>
            <p:nvPicPr>
              <p:cNvPr id="313" name="Image 312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20139280">
                <a:off x="725754" y="198337"/>
                <a:ext cx="148475" cy="77188"/>
              </a:xfrm>
              <a:prstGeom prst="rect">
                <a:avLst/>
              </a:prstGeom>
              <a:effectLst/>
            </p:spPr>
          </p:pic>
          <p:pic>
            <p:nvPicPr>
              <p:cNvPr id="315" name="Image 314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1460720">
                <a:off x="721477" y="416111"/>
                <a:ext cx="148475" cy="77189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19" name="Shape 319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Cadre - </a:t>
            </a:r>
            <a:r>
              <a:rPr>
                <a:solidFill>
                  <a:srgbClr val="5A5F5E"/>
                </a:solidFill>
              </a:rPr>
              <a:t>Objectifs de ce travail</a:t>
            </a:r>
          </a:p>
        </p:txBody>
      </p:sp>
      <p:sp>
        <p:nvSpPr>
          <p:cNvPr id="320" name="Shape 320"/>
          <p:cNvSpPr/>
          <p:nvPr/>
        </p:nvSpPr>
        <p:spPr>
          <a:xfrm>
            <a:off x="3162378" y="2073592"/>
            <a:ext cx="6680044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 err="1"/>
              <a:t>Objectifs</a:t>
            </a:r>
            <a:r>
              <a:rPr sz="1800" dirty="0"/>
              <a:t> :</a:t>
            </a:r>
          </a:p>
          <a:p>
            <a:pPr marL="226391" indent="-226391" algn="l">
              <a:lnSpc>
                <a:spcPct val="150000"/>
              </a:lnSpc>
              <a:buSzPct val="30000"/>
              <a:buBlip>
                <a:blip r:embed="rId11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couplage</a:t>
            </a:r>
            <a:r>
              <a:rPr sz="1800" dirty="0"/>
              <a:t> entre </a:t>
            </a:r>
            <a:r>
              <a:rPr sz="1800" dirty="0" err="1"/>
              <a:t>neutronique</a:t>
            </a:r>
            <a:r>
              <a:rPr sz="1800" dirty="0"/>
              <a:t> et </a:t>
            </a:r>
            <a:r>
              <a:rPr sz="1800" dirty="0" err="1"/>
              <a:t>thermohydraulique</a:t>
            </a:r>
            <a:endParaRPr sz="1800" dirty="0"/>
          </a:p>
          <a:p>
            <a:pPr marL="226391" indent="-226391" algn="l">
              <a:lnSpc>
                <a:spcPct val="150000"/>
              </a:lnSpc>
              <a:buSzPct val="30000"/>
              <a:buBlip>
                <a:blip r:embed="rId11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fonctionnel</a:t>
            </a:r>
            <a:r>
              <a:rPr sz="1800" dirty="0"/>
              <a:t> pour des </a:t>
            </a:r>
            <a:r>
              <a:rPr sz="1800" dirty="0" err="1"/>
              <a:t>réacteurs</a:t>
            </a:r>
            <a:r>
              <a:rPr sz="1800" dirty="0"/>
              <a:t> à combustible </a:t>
            </a:r>
            <a:r>
              <a:rPr sz="1800" dirty="0" err="1"/>
              <a:t>liquide</a:t>
            </a:r>
            <a:endParaRPr sz="1800" dirty="0"/>
          </a:p>
          <a:p>
            <a:pPr marL="226391" indent="-226391" algn="l">
              <a:lnSpc>
                <a:spcPct val="150000"/>
              </a:lnSpc>
              <a:buSzPct val="30000"/>
              <a:buBlip>
                <a:blip r:embed="rId11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aussi</a:t>
            </a:r>
            <a:r>
              <a:rPr sz="1800" dirty="0"/>
              <a:t> précis que possible …</a:t>
            </a:r>
          </a:p>
          <a:p>
            <a:pPr marL="226391" indent="-226391" algn="l">
              <a:lnSpc>
                <a:spcPct val="150000"/>
              </a:lnSpc>
              <a:buSzPct val="30000"/>
              <a:buBlip>
                <a:blip r:embed="rId11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… avec un temps </a:t>
            </a:r>
            <a:r>
              <a:rPr sz="1800" dirty="0" err="1"/>
              <a:t>d’exécution</a:t>
            </a:r>
            <a:r>
              <a:rPr sz="1800" dirty="0"/>
              <a:t> </a:t>
            </a:r>
            <a:r>
              <a:rPr sz="1800" dirty="0" err="1"/>
              <a:t>raisonnable</a:t>
            </a:r>
            <a:r>
              <a:rPr sz="1800" dirty="0"/>
              <a:t> (~jour)</a:t>
            </a:r>
          </a:p>
        </p:txBody>
      </p:sp>
      <p:sp>
        <p:nvSpPr>
          <p:cNvPr id="321" name="Shape 321"/>
          <p:cNvSpPr/>
          <p:nvPr/>
        </p:nvSpPr>
        <p:spPr>
          <a:xfrm>
            <a:off x="4640275" y="7386496"/>
            <a:ext cx="3724251" cy="1401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Besoin de nouveaux modèles neutroniques innovants adaptés à cette problématique 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 32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1028559"/>
            <a:ext cx="11658114" cy="50941"/>
          </a:xfrm>
          <a:prstGeom prst="rect">
            <a:avLst/>
          </a:prstGeom>
        </p:spPr>
      </p:pic>
      <p:sp>
        <p:nvSpPr>
          <p:cNvPr id="328" name="Shape 328"/>
          <p:cNvSpPr/>
          <p:nvPr/>
        </p:nvSpPr>
        <p:spPr>
          <a:xfrm>
            <a:off x="2972711" y="28132"/>
            <a:ext cx="7059378" cy="99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t>Sommaire</a:t>
            </a:r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2562052" y="2324040"/>
            <a:ext cx="6766228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 dirty="0"/>
              <a:t>Cadre</a:t>
            </a:r>
            <a:br>
              <a:rPr sz="2400" dirty="0"/>
            </a:br>
            <a:r>
              <a:rPr sz="2000" dirty="0"/>
              <a:t>- Les </a:t>
            </a:r>
            <a:r>
              <a:rPr sz="2000" dirty="0" err="1"/>
              <a:t>réacteurs</a:t>
            </a:r>
            <a:r>
              <a:rPr sz="2000" dirty="0"/>
              <a:t> </a:t>
            </a:r>
            <a:r>
              <a:rPr sz="2000" dirty="0" err="1"/>
              <a:t>nucléaires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Objectifs</a:t>
            </a:r>
            <a:r>
              <a:rPr sz="2000" dirty="0"/>
              <a:t> de </a:t>
            </a:r>
            <a:r>
              <a:rPr sz="2000" dirty="0" err="1"/>
              <a:t>ce</a:t>
            </a:r>
            <a:r>
              <a:rPr sz="2000" dirty="0"/>
              <a:t> travail</a:t>
            </a:r>
            <a:br>
              <a:rPr sz="2000" dirty="0"/>
            </a:br>
            <a:endParaRPr sz="2000" dirty="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000000"/>
                </a:solidFill>
              </a:defRPr>
            </a:pPr>
            <a:r>
              <a:rPr sz="2400" dirty="0"/>
              <a:t>Elements de physique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thermohydraulique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neutronique</a:t>
            </a:r>
            <a:r>
              <a:rPr sz="2000" dirty="0"/>
              <a:t/>
            </a:r>
            <a:br>
              <a:rPr sz="2000" dirty="0"/>
            </a:br>
            <a:endParaRPr sz="2000" dirty="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808785"/>
                </a:solidFill>
              </a:defRPr>
            </a:pPr>
            <a:r>
              <a:rPr sz="2400" dirty="0" err="1"/>
              <a:t>Considérations</a:t>
            </a:r>
            <a:r>
              <a:rPr sz="2400" dirty="0"/>
              <a:t> </a:t>
            </a:r>
            <a:r>
              <a:rPr sz="2400" dirty="0" err="1"/>
              <a:t>neutroniques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Décomposition</a:t>
            </a:r>
            <a:r>
              <a:rPr sz="2000" dirty="0"/>
              <a:t> du flux </a:t>
            </a:r>
            <a:r>
              <a:rPr sz="2000" dirty="0" err="1"/>
              <a:t>neutronique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Approche</a:t>
            </a:r>
            <a:r>
              <a:rPr sz="2000" dirty="0"/>
              <a:t> Transient Fission Matrix</a:t>
            </a:r>
            <a:r>
              <a:rPr sz="2400" dirty="0"/>
              <a:t> 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Validation : experience Flattop</a:t>
            </a:r>
          </a:p>
          <a:p>
            <a:pPr algn="l">
              <a:defRPr sz="2700" cap="small">
                <a:solidFill>
                  <a:srgbClr val="808785"/>
                </a:solidFill>
              </a:defRPr>
            </a:pPr>
            <a:endParaRPr sz="2000" dirty="0"/>
          </a:p>
          <a:p>
            <a:pPr marL="477078" indent="-477078" algn="l">
              <a:buSzPct val="100000"/>
              <a:buAutoNum type="romanUcPeriod" startAt="4"/>
              <a:defRPr sz="2700" cap="small">
                <a:solidFill>
                  <a:srgbClr val="808785"/>
                </a:solidFill>
              </a:defRPr>
            </a:pPr>
            <a:r>
              <a:rPr sz="2400" dirty="0"/>
              <a:t>Application au </a:t>
            </a:r>
            <a:r>
              <a:rPr sz="2400" dirty="0" err="1"/>
              <a:t>couplage</a:t>
            </a:r>
            <a:r>
              <a:rPr sz="2400" dirty="0"/>
              <a:t> - MSFR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Interpolation des matrices de fission</a:t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Strategie</a:t>
            </a:r>
            <a:r>
              <a:rPr sz="2000" dirty="0"/>
              <a:t> </a:t>
            </a:r>
            <a:r>
              <a:rPr sz="2000" dirty="0" err="1"/>
              <a:t>générale</a:t>
            </a:r>
            <a:r>
              <a:rPr sz="2000" dirty="0"/>
              <a:t> du </a:t>
            </a:r>
            <a:r>
              <a:rPr sz="2000" dirty="0" err="1"/>
              <a:t>couplage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Etude de </a:t>
            </a:r>
            <a:r>
              <a:rPr sz="2000" dirty="0" err="1"/>
              <a:t>transitoires</a:t>
            </a:r>
            <a:r>
              <a:rPr sz="2000" dirty="0"/>
              <a:t> du MSFR</a:t>
            </a:r>
          </a:p>
        </p:txBody>
      </p:sp>
      <p:sp>
        <p:nvSpPr>
          <p:cNvPr id="331" name="Shape 331"/>
          <p:cNvSpPr/>
          <p:nvPr/>
        </p:nvSpPr>
        <p:spPr>
          <a:xfrm rot="20315859">
            <a:off x="9283886" y="24431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5A5F5E"/>
                </a:solidFill>
              </a:defRPr>
            </a:lvl1pPr>
          </a:lstStyle>
          <a:p>
            <a:r>
              <a:rPr sz="2000"/>
              <a:t>Introduction</a:t>
            </a:r>
          </a:p>
        </p:txBody>
      </p:sp>
      <p:sp>
        <p:nvSpPr>
          <p:cNvPr id="332" name="Shape 332"/>
          <p:cNvSpPr/>
          <p:nvPr/>
        </p:nvSpPr>
        <p:spPr>
          <a:xfrm rot="20315859">
            <a:off x="9108031" y="4840917"/>
            <a:ext cx="277530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/>
              <a:t>Développement de modèles neutroniques</a:t>
            </a:r>
          </a:p>
        </p:txBody>
      </p:sp>
      <p:sp>
        <p:nvSpPr>
          <p:cNvPr id="333" name="Shape 333"/>
          <p:cNvSpPr/>
          <p:nvPr/>
        </p:nvSpPr>
        <p:spPr>
          <a:xfrm rot="20315859">
            <a:off x="9246006" y="6692751"/>
            <a:ext cx="277530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 dirty="0"/>
              <a:t>Application </a:t>
            </a:r>
            <a:r>
              <a:rPr sz="2000" dirty="0" err="1"/>
              <a:t>dans</a:t>
            </a:r>
            <a:r>
              <a:rPr sz="2000" dirty="0"/>
              <a:t> le cadre de </a:t>
            </a:r>
            <a:r>
              <a:rPr sz="2000" dirty="0" err="1"/>
              <a:t>couplage</a:t>
            </a:r>
            <a:r>
              <a:rPr sz="2000" dirty="0"/>
              <a:t> à la </a:t>
            </a:r>
            <a:r>
              <a:rPr sz="2000" dirty="0" err="1"/>
              <a:t>thermohydraulique</a:t>
            </a:r>
            <a:endParaRPr sz="2000" dirty="0"/>
          </a:p>
        </p:txBody>
      </p:sp>
      <p:sp>
        <p:nvSpPr>
          <p:cNvPr id="334" name="Shape 334"/>
          <p:cNvSpPr/>
          <p:nvPr/>
        </p:nvSpPr>
        <p:spPr>
          <a:xfrm rot="20315859">
            <a:off x="9283886" y="37660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000000"/>
                </a:solidFill>
              </a:defRPr>
            </a:lvl1pPr>
          </a:lstStyle>
          <a:p>
            <a:pPr>
              <a:defRPr sz="2700"/>
            </a:pPr>
            <a:r>
              <a:rPr sz="2000"/>
              <a:t>Boîte à outils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337" name="Image 33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339" name="Shape 339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  <p:pic>
        <p:nvPicPr>
          <p:cNvPr id="340" name="illustration_turbulenc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7798" y="4254120"/>
            <a:ext cx="6049203" cy="332816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4238580" y="2707299"/>
            <a:ext cx="452764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Boite à outil partie 1 : </a:t>
            </a:r>
          </a:p>
          <a:p>
            <a:pPr>
              <a:defRPr sz="4100" cap="small">
                <a:solidFill>
                  <a:srgbClr val="232323"/>
                </a:solidFill>
              </a:defRPr>
            </a:pP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344" name="Image 34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346" name="Shape 346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  <p:sp>
        <p:nvSpPr>
          <p:cNvPr id="347" name="Shape 347"/>
          <p:cNvSpPr/>
          <p:nvPr/>
        </p:nvSpPr>
        <p:spPr>
          <a:xfrm>
            <a:off x="1061769" y="1256206"/>
            <a:ext cx="11219995" cy="404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 dirty="0"/>
              <a:t>Discipline </a:t>
            </a:r>
            <a:r>
              <a:rPr sz="1800" dirty="0" err="1"/>
              <a:t>basée</a:t>
            </a:r>
            <a:r>
              <a:rPr sz="1800" dirty="0"/>
              <a:t> sur 3 </a:t>
            </a:r>
            <a:r>
              <a:rPr sz="1800" dirty="0" err="1"/>
              <a:t>équations</a:t>
            </a:r>
            <a:r>
              <a:rPr sz="1800" dirty="0"/>
              <a:t> de conservation : masse, </a:t>
            </a:r>
            <a:r>
              <a:rPr sz="1800" dirty="0" err="1"/>
              <a:t>quantité</a:t>
            </a:r>
            <a:r>
              <a:rPr sz="1800" dirty="0"/>
              <a:t> de </a:t>
            </a:r>
            <a:r>
              <a:rPr sz="1800" dirty="0" err="1"/>
              <a:t>mouvement</a:t>
            </a:r>
            <a:r>
              <a:rPr sz="1800" dirty="0"/>
              <a:t>, </a:t>
            </a:r>
            <a:r>
              <a:rPr sz="1800" dirty="0" err="1"/>
              <a:t>énergie</a:t>
            </a:r>
            <a:endParaRPr sz="1800" dirty="0"/>
          </a:p>
        </p:txBody>
      </p:sp>
      <p:grpSp>
        <p:nvGrpSpPr>
          <p:cNvPr id="353" name="Group 353"/>
          <p:cNvGrpSpPr/>
          <p:nvPr/>
        </p:nvGrpSpPr>
        <p:grpSpPr>
          <a:xfrm>
            <a:off x="6118150" y="2214328"/>
            <a:ext cx="2363932" cy="1239831"/>
            <a:chOff x="0" y="0"/>
            <a:chExt cx="2363930" cy="1239830"/>
          </a:xfrm>
        </p:grpSpPr>
        <p:pic>
          <p:nvPicPr>
            <p:cNvPr id="348" name="Image 34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6560596">
              <a:off x="158065" y="478787"/>
              <a:ext cx="291962" cy="77189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349" name="Shape 349"/>
            <p:cNvSpPr/>
            <p:nvPr/>
          </p:nvSpPr>
          <p:spPr>
            <a:xfrm>
              <a:off x="277291" y="-1"/>
              <a:ext cx="963436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700" spc="13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t>densité</a:t>
              </a:r>
            </a:p>
          </p:txBody>
        </p:sp>
        <p:pic>
          <p:nvPicPr>
            <p:cNvPr id="350" name="Image 349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6351548">
              <a:off x="1314755" y="635202"/>
              <a:ext cx="282253" cy="77189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351" name="Shape 351"/>
            <p:cNvSpPr/>
            <p:nvPr/>
          </p:nvSpPr>
          <p:spPr>
            <a:xfrm>
              <a:off x="1462242" y="219975"/>
              <a:ext cx="90168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700" spc="13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t>vitesse</a:t>
              </a:r>
            </a:p>
          </p:txBody>
        </p:sp>
        <p:pic>
          <p:nvPicPr>
            <p:cNvPr id="352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55630"/>
              <a:ext cx="2057400" cy="58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6" name="Image 355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7104922">
            <a:off x="6936395" y="5009840"/>
            <a:ext cx="323088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57" name="Shape 357"/>
          <p:cNvSpPr/>
          <p:nvPr/>
        </p:nvSpPr>
        <p:spPr>
          <a:xfrm>
            <a:off x="5489510" y="4579047"/>
            <a:ext cx="263732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tenseur des contraintes</a:t>
            </a:r>
          </a:p>
        </p:txBody>
      </p:sp>
      <p:pic>
        <p:nvPicPr>
          <p:cNvPr id="358" name="Image 357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341989">
            <a:off x="7878925" y="5619269"/>
            <a:ext cx="345430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59" name="Shape 359"/>
          <p:cNvSpPr/>
          <p:nvPr/>
        </p:nvSpPr>
        <p:spPr>
          <a:xfrm>
            <a:off x="6343023" y="5795223"/>
            <a:ext cx="204838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forces extérieures</a:t>
            </a:r>
          </a:p>
        </p:txBody>
      </p:sp>
      <p:pic>
        <p:nvPicPr>
          <p:cNvPr id="360" name="Image 35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560596">
            <a:off x="3976867" y="4825663"/>
            <a:ext cx="291962" cy="7718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61" name="Shape 361"/>
          <p:cNvSpPr/>
          <p:nvPr/>
        </p:nvSpPr>
        <p:spPr>
          <a:xfrm>
            <a:off x="3892917" y="4984213"/>
            <a:ext cx="348538" cy="1"/>
          </a:xfrm>
          <a:prstGeom prst="line">
            <a:avLst/>
          </a:prstGeom>
          <a:ln w="12700">
            <a:solidFill>
              <a:srgbClr val="575451">
                <a:alpha val="90000"/>
              </a:srgbClr>
            </a:solidFill>
            <a:miter lim="400000"/>
            <a:headEnd type="triangle" len="sm"/>
            <a:tailEnd type="triangle" len="sm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2428695" y="4412877"/>
            <a:ext cx="2613664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quantité de mouvement</a:t>
            </a:r>
          </a:p>
        </p:txBody>
      </p:sp>
      <p:pic>
        <p:nvPicPr>
          <p:cNvPr id="363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28335" y="5008865"/>
            <a:ext cx="4610101" cy="60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 364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9615626">
            <a:off x="1499118" y="6917232"/>
            <a:ext cx="917495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66" name="Shape 366"/>
          <p:cNvSpPr/>
          <p:nvPr/>
        </p:nvSpPr>
        <p:spPr>
          <a:xfrm>
            <a:off x="87350" y="6500812"/>
            <a:ext cx="306436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énergie interne et cinétique</a:t>
            </a:r>
          </a:p>
        </p:txBody>
      </p:sp>
      <p:pic>
        <p:nvPicPr>
          <p:cNvPr id="367" name="Image 366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8691217">
            <a:off x="679097" y="6942169"/>
            <a:ext cx="649007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68" name="Shape 368"/>
          <p:cNvSpPr/>
          <p:nvPr/>
        </p:nvSpPr>
        <p:spPr>
          <a:xfrm>
            <a:off x="5913801" y="8023507"/>
            <a:ext cx="222112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transfert de chaleur</a:t>
            </a:r>
          </a:p>
        </p:txBody>
      </p:sp>
      <p:pic>
        <p:nvPicPr>
          <p:cNvPr id="369" name="Image 368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9342495">
            <a:off x="7731347" y="7787766"/>
            <a:ext cx="317515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370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3292" y="7045415"/>
            <a:ext cx="8166101" cy="88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hape 371"/>
          <p:cNvSpPr/>
          <p:nvPr/>
        </p:nvSpPr>
        <p:spPr>
          <a:xfrm flipV="1">
            <a:off x="10150190" y="2584110"/>
            <a:ext cx="1" cy="947789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2" name="Shape 372"/>
          <p:cNvSpPr/>
          <p:nvPr/>
        </p:nvSpPr>
        <p:spPr>
          <a:xfrm flipV="1">
            <a:off x="10952186" y="2571259"/>
            <a:ext cx="1" cy="97349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3" name="Shape 373"/>
          <p:cNvSpPr/>
          <p:nvPr/>
        </p:nvSpPr>
        <p:spPr>
          <a:xfrm flipH="1">
            <a:off x="10041280" y="2728027"/>
            <a:ext cx="1074400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4" name="Shape 374"/>
          <p:cNvSpPr/>
          <p:nvPr/>
        </p:nvSpPr>
        <p:spPr>
          <a:xfrm flipH="1">
            <a:off x="10041280" y="3429850"/>
            <a:ext cx="1074400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75" name="Image 374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84073" y="2899716"/>
            <a:ext cx="621676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76" name="Image 375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0800000">
            <a:off x="11007333" y="2878781"/>
            <a:ext cx="621676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77" name="Image 376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6200000">
            <a:off x="10296721" y="3519686"/>
            <a:ext cx="563518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78" name="Image 377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5400000">
            <a:off x="10296722" y="2271575"/>
            <a:ext cx="563517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79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r="82920"/>
          <a:stretch>
            <a:fillRect/>
          </a:stretch>
        </p:blipFill>
        <p:spPr>
          <a:xfrm>
            <a:off x="10375572" y="2782753"/>
            <a:ext cx="351396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l="33062" r="24299"/>
          <a:stretch>
            <a:fillRect/>
          </a:stretch>
        </p:blipFill>
        <p:spPr>
          <a:xfrm>
            <a:off x="9279220" y="3094124"/>
            <a:ext cx="621787" cy="41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l="33062" r="24299"/>
          <a:stretch>
            <a:fillRect/>
          </a:stretch>
        </p:blipFill>
        <p:spPr>
          <a:xfrm>
            <a:off x="10637370" y="3608613"/>
            <a:ext cx="621787" cy="41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l="33062" r="24299"/>
          <a:stretch>
            <a:fillRect/>
          </a:stretch>
        </p:blipFill>
        <p:spPr>
          <a:xfrm>
            <a:off x="11180148" y="3094124"/>
            <a:ext cx="621787" cy="41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l="33062" r="24299"/>
          <a:stretch>
            <a:fillRect/>
          </a:stretch>
        </p:blipFill>
        <p:spPr>
          <a:xfrm>
            <a:off x="10690713" y="2134761"/>
            <a:ext cx="621787" cy="41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624996" y="5215732"/>
            <a:ext cx="12065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/>
          <p:nvPr/>
        </p:nvSpPr>
        <p:spPr>
          <a:xfrm>
            <a:off x="11494680" y="5597875"/>
            <a:ext cx="165262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ré-écriture pour un fluide</a:t>
            </a:r>
          </a:p>
        </p:txBody>
      </p:sp>
      <p:sp>
        <p:nvSpPr>
          <p:cNvPr id="387" name="Shape 387"/>
          <p:cNvSpPr/>
          <p:nvPr/>
        </p:nvSpPr>
        <p:spPr>
          <a:xfrm>
            <a:off x="5173882" y="6656444"/>
            <a:ext cx="196823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travail des forces</a:t>
            </a:r>
          </a:p>
        </p:txBody>
      </p:sp>
      <p:pic>
        <p:nvPicPr>
          <p:cNvPr id="388" name="Image 387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7430002">
            <a:off x="5556573" y="7083090"/>
            <a:ext cx="381533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389" name="Image 388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5400000">
            <a:off x="6531383" y="7085361"/>
            <a:ext cx="319245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390" name="illustration_turbulence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26769" y="2034821"/>
            <a:ext cx="3679108" cy="2024178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 flipV="1">
            <a:off x="10144838" y="4830104"/>
            <a:ext cx="1" cy="947789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2" name="Shape 392"/>
          <p:cNvSpPr/>
          <p:nvPr/>
        </p:nvSpPr>
        <p:spPr>
          <a:xfrm flipV="1">
            <a:off x="10946834" y="4817253"/>
            <a:ext cx="1" cy="97349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3" name="Shape 393"/>
          <p:cNvSpPr/>
          <p:nvPr/>
        </p:nvSpPr>
        <p:spPr>
          <a:xfrm flipH="1">
            <a:off x="10035928" y="4974021"/>
            <a:ext cx="1074399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4" name="Shape 394"/>
          <p:cNvSpPr/>
          <p:nvPr/>
        </p:nvSpPr>
        <p:spPr>
          <a:xfrm flipH="1">
            <a:off x="10035928" y="5675844"/>
            <a:ext cx="1074399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95" name="Image 394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78721" y="5145710"/>
            <a:ext cx="621676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96" name="Image 395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0800000">
            <a:off x="11001980" y="5124775"/>
            <a:ext cx="621676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97" name="Image 396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6200000">
            <a:off x="10291369" y="5765680"/>
            <a:ext cx="563517" cy="358445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98" name="Image 397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5400000">
            <a:off x="10291369" y="4517569"/>
            <a:ext cx="563518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99" name="pasted-image.pdf"/>
          <p:cNvPicPr>
            <a:picLocks noChangeAspect="1"/>
          </p:cNvPicPr>
          <p:nvPr/>
        </p:nvPicPr>
        <p:blipFill>
          <a:blip r:embed="rId8">
            <a:extLst/>
          </a:blip>
          <a:srcRect r="84178"/>
          <a:stretch>
            <a:fillRect/>
          </a:stretch>
        </p:blipFill>
        <p:spPr>
          <a:xfrm>
            <a:off x="10214823" y="5036184"/>
            <a:ext cx="729372" cy="60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pasted-image.pd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8290870" y="7404634"/>
            <a:ext cx="863601" cy="25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Shape 402"/>
          <p:cNvSpPr/>
          <p:nvPr/>
        </p:nvSpPr>
        <p:spPr>
          <a:xfrm flipV="1">
            <a:off x="10165455" y="7095830"/>
            <a:ext cx="1" cy="947789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3" name="Shape 403"/>
          <p:cNvSpPr/>
          <p:nvPr/>
        </p:nvSpPr>
        <p:spPr>
          <a:xfrm flipV="1">
            <a:off x="10967451" y="7082979"/>
            <a:ext cx="1" cy="97349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4" name="Shape 404"/>
          <p:cNvSpPr/>
          <p:nvPr/>
        </p:nvSpPr>
        <p:spPr>
          <a:xfrm flipH="1">
            <a:off x="10056545" y="7239748"/>
            <a:ext cx="1074400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5" name="Shape 405"/>
          <p:cNvSpPr/>
          <p:nvPr/>
        </p:nvSpPr>
        <p:spPr>
          <a:xfrm flipH="1">
            <a:off x="10056545" y="7941571"/>
            <a:ext cx="1074400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406" name="Image 405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99338" y="7411436"/>
            <a:ext cx="621676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407" name="Image 406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0800000">
            <a:off x="11022598" y="7390502"/>
            <a:ext cx="621676" cy="358445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408" name="Image 407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6200000">
            <a:off x="10311986" y="8031406"/>
            <a:ext cx="563518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409" name="Image 408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5400000">
            <a:off x="10311987" y="6783295"/>
            <a:ext cx="563517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410" name="pasted-image.pdf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0326662" y="7312059"/>
            <a:ext cx="520701" cy="5842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11683055" y="7219205"/>
            <a:ext cx="1206501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700" i="1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travail des forces</a:t>
            </a:r>
          </a:p>
        </p:txBody>
      </p:sp>
      <p:grpSp>
        <p:nvGrpSpPr>
          <p:cNvPr id="459" name="Group 459"/>
          <p:cNvGrpSpPr/>
          <p:nvPr/>
        </p:nvGrpSpPr>
        <p:grpSpPr>
          <a:xfrm rot="20957344">
            <a:off x="8452441" y="7531369"/>
            <a:ext cx="1405909" cy="797082"/>
            <a:chOff x="0" y="-121933"/>
            <a:chExt cx="1405908" cy="797080"/>
          </a:xfrm>
        </p:grpSpPr>
        <p:sp>
          <p:nvSpPr>
            <p:cNvPr id="412" name="Shape 412"/>
            <p:cNvSpPr/>
            <p:nvPr/>
          </p:nvSpPr>
          <p:spPr>
            <a:xfrm rot="21600000">
              <a:off x="434778" y="-121934"/>
              <a:ext cx="971130" cy="79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E3300">
                    <a:alpha val="67004"/>
                  </a:srgbClr>
                </a:gs>
                <a:gs pos="18142">
                  <a:srgbClr val="FE8C3E">
                    <a:alpha val="67004"/>
                  </a:srgbClr>
                </a:gs>
                <a:gs pos="37471">
                  <a:srgbClr val="FEE57B">
                    <a:alpha val="67004"/>
                  </a:srgbClr>
                </a:gs>
                <a:gs pos="59114">
                  <a:srgbClr val="FEF2BD">
                    <a:alpha val="67004"/>
                  </a:srgbClr>
                </a:gs>
                <a:gs pos="100000">
                  <a:srgbClr val="FFFFFF">
                    <a:alpha val="67004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431" name="Group 431"/>
            <p:cNvGrpSpPr/>
            <p:nvPr/>
          </p:nvGrpSpPr>
          <p:grpSpPr>
            <a:xfrm rot="21600000">
              <a:off x="317590" y="135748"/>
              <a:ext cx="315283" cy="303283"/>
              <a:chOff x="0" y="0"/>
              <a:chExt cx="315282" cy="303281"/>
            </a:xfrm>
          </p:grpSpPr>
          <p:sp>
            <p:nvSpPr>
              <p:cNvPr id="413" name="Shape 413"/>
              <p:cNvSpPr/>
              <p:nvPr/>
            </p:nvSpPr>
            <p:spPr>
              <a:xfrm rot="21600000">
                <a:off x="225262" y="73902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 rot="21600000">
                <a:off x="180920" y="30574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" name="Shape 415"/>
              <p:cNvSpPr/>
              <p:nvPr/>
            </p:nvSpPr>
            <p:spPr>
              <a:xfrm rot="21600000">
                <a:off x="225262" y="141470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" name="Shape 416"/>
              <p:cNvSpPr/>
              <p:nvPr/>
            </p:nvSpPr>
            <p:spPr>
              <a:xfrm rot="21600000">
                <a:off x="180920" y="181243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" name="Shape 417"/>
              <p:cNvSpPr/>
              <p:nvPr/>
            </p:nvSpPr>
            <p:spPr>
              <a:xfrm rot="21600000">
                <a:off x="94349" y="213261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" name="Shape 418"/>
              <p:cNvSpPr/>
              <p:nvPr/>
            </p:nvSpPr>
            <p:spPr>
              <a:xfrm rot="21600000">
                <a:off x="138690" y="213261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" name="Shape 419"/>
              <p:cNvSpPr/>
              <p:nvPr/>
            </p:nvSpPr>
            <p:spPr>
              <a:xfrm rot="21600000">
                <a:off x="139359" y="-1"/>
                <a:ext cx="90021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" name="Shape 420"/>
              <p:cNvSpPr/>
              <p:nvPr/>
            </p:nvSpPr>
            <p:spPr>
              <a:xfrm rot="21600000">
                <a:off x="-1" y="75584"/>
                <a:ext cx="90022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 rot="21600000">
                <a:off x="90460" y="-1"/>
                <a:ext cx="90021" cy="90022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" name="Shape 422"/>
              <p:cNvSpPr/>
              <p:nvPr/>
            </p:nvSpPr>
            <p:spPr>
              <a:xfrm rot="21600000">
                <a:off x="35561" y="30574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" name="Shape 423"/>
              <p:cNvSpPr/>
              <p:nvPr/>
            </p:nvSpPr>
            <p:spPr>
              <a:xfrm rot="21600000">
                <a:off x="668" y="141470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" name="Shape 424"/>
              <p:cNvSpPr/>
              <p:nvPr/>
            </p:nvSpPr>
            <p:spPr>
              <a:xfrm rot="21600000">
                <a:off x="35561" y="181243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" name="Shape 425"/>
              <p:cNvSpPr/>
              <p:nvPr/>
            </p:nvSpPr>
            <p:spPr>
              <a:xfrm rot="21600000">
                <a:off x="112631" y="73902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" name="Shape 426"/>
              <p:cNvSpPr/>
              <p:nvPr/>
            </p:nvSpPr>
            <p:spPr>
              <a:xfrm rot="21600000">
                <a:off x="65456" y="75584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" name="Shape 427"/>
              <p:cNvSpPr/>
              <p:nvPr/>
            </p:nvSpPr>
            <p:spPr>
              <a:xfrm rot="21600000">
                <a:off x="69679" y="135631"/>
                <a:ext cx="90021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" name="Shape 428"/>
              <p:cNvSpPr/>
              <p:nvPr/>
            </p:nvSpPr>
            <p:spPr>
              <a:xfrm rot="21600000">
                <a:off x="114689" y="143582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" name="Shape 429"/>
              <p:cNvSpPr/>
              <p:nvPr/>
            </p:nvSpPr>
            <p:spPr>
              <a:xfrm rot="21600000">
                <a:off x="180252" y="135631"/>
                <a:ext cx="90021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 rot="21600000">
                <a:off x="151359" y="79139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432" name="Shape 432"/>
            <p:cNvSpPr/>
            <p:nvPr/>
          </p:nvSpPr>
          <p:spPr>
            <a:xfrm rot="21600000">
              <a:off x="-1" y="235358"/>
              <a:ext cx="90022" cy="90021"/>
            </a:xfrm>
            <a:prstGeom prst="ellipse">
              <a:avLst/>
            </a:prstGeom>
            <a:blipFill rotWithShape="1">
              <a:blip r:embed="rId2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433" name="Image 432"/>
            <p:cNvPicPr>
              <a:picLocks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 rot="21600000">
              <a:off x="121723" y="250400"/>
              <a:ext cx="167135" cy="77189"/>
            </a:xfrm>
            <a:prstGeom prst="rect">
              <a:avLst/>
            </a:prstGeom>
            <a:effectLst/>
          </p:spPr>
        </p:pic>
        <p:sp>
          <p:nvSpPr>
            <p:cNvPr id="435" name="Shape 435"/>
            <p:cNvSpPr/>
            <p:nvPr/>
          </p:nvSpPr>
          <p:spPr>
            <a:xfrm rot="21600000">
              <a:off x="1076033" y="255066"/>
              <a:ext cx="90021" cy="90021"/>
            </a:xfrm>
            <a:prstGeom prst="ellipse">
              <a:avLst/>
            </a:prstGeom>
            <a:blipFill rotWithShape="1">
              <a:blip r:embed="rId2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 rot="21600000">
              <a:off x="1034605" y="381383"/>
              <a:ext cx="90022" cy="90022"/>
            </a:xfrm>
            <a:prstGeom prst="ellipse">
              <a:avLst/>
            </a:prstGeom>
            <a:blipFill rotWithShape="1">
              <a:blip r:embed="rId2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444" name="Group 444"/>
            <p:cNvGrpSpPr/>
            <p:nvPr/>
          </p:nvGrpSpPr>
          <p:grpSpPr>
            <a:xfrm rot="21600000">
              <a:off x="719596" y="345247"/>
              <a:ext cx="228043" cy="242049"/>
              <a:chOff x="0" y="0"/>
              <a:chExt cx="228042" cy="242048"/>
            </a:xfrm>
          </p:grpSpPr>
          <p:sp>
            <p:nvSpPr>
              <p:cNvPr id="437" name="Shape 437"/>
              <p:cNvSpPr/>
              <p:nvPr/>
            </p:nvSpPr>
            <p:spPr>
              <a:xfrm rot="21600000">
                <a:off x="128907" y="120355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 rot="21600000">
                <a:off x="-1" y="96270"/>
                <a:ext cx="90022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 rot="21600000">
                <a:off x="83791" y="-1"/>
                <a:ext cx="90021" cy="90022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 rot="21600000">
                <a:off x="75679" y="77350"/>
                <a:ext cx="90022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 rot="21600000">
                <a:off x="29948" y="45135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 rot="21600000">
                <a:off x="138022" y="48631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3" name="Shape 443"/>
              <p:cNvSpPr/>
              <p:nvPr/>
            </p:nvSpPr>
            <p:spPr>
              <a:xfrm rot="21600000">
                <a:off x="60564" y="152028"/>
                <a:ext cx="90022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445" name="Shape 445"/>
            <p:cNvSpPr/>
            <p:nvPr/>
          </p:nvSpPr>
          <p:spPr>
            <a:xfrm rot="21600000">
              <a:off x="1034606" y="128336"/>
              <a:ext cx="90021" cy="90021"/>
            </a:xfrm>
            <a:prstGeom prst="ellipse">
              <a:avLst/>
            </a:prstGeom>
            <a:blipFill rotWithShape="1">
              <a:blip r:embed="rId2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454" name="Group 454"/>
            <p:cNvGrpSpPr/>
            <p:nvPr/>
          </p:nvGrpSpPr>
          <p:grpSpPr>
            <a:xfrm rot="21600000">
              <a:off x="745784" y="-1"/>
              <a:ext cx="238468" cy="231492"/>
              <a:chOff x="0" y="0"/>
              <a:chExt cx="238467" cy="231490"/>
            </a:xfrm>
          </p:grpSpPr>
          <p:sp>
            <p:nvSpPr>
              <p:cNvPr id="446" name="Shape 446"/>
              <p:cNvSpPr/>
              <p:nvPr/>
            </p:nvSpPr>
            <p:spPr>
              <a:xfrm rot="21600000">
                <a:off x="144197" y="28892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7" name="Shape 447"/>
              <p:cNvSpPr/>
              <p:nvPr/>
            </p:nvSpPr>
            <p:spPr>
              <a:xfrm rot="21600000">
                <a:off x="148447" y="86571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 rot="21600000">
                <a:off x="45344" y="2111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 rot="21600000">
                <a:off x="111856" y="141470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0" name="Shape 450"/>
              <p:cNvSpPr/>
              <p:nvPr/>
            </p:nvSpPr>
            <p:spPr>
              <a:xfrm rot="21600000">
                <a:off x="100349" y="-1"/>
                <a:ext cx="90021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1" name="Shape 451"/>
              <p:cNvSpPr/>
              <p:nvPr/>
            </p:nvSpPr>
            <p:spPr>
              <a:xfrm rot="21600000">
                <a:off x="39397" y="127185"/>
                <a:ext cx="90021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2" name="Shape 452"/>
              <p:cNvSpPr/>
              <p:nvPr/>
            </p:nvSpPr>
            <p:spPr>
              <a:xfrm rot="21600000">
                <a:off x="-1" y="52787"/>
                <a:ext cx="90022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3" name="Shape 453"/>
              <p:cNvSpPr/>
              <p:nvPr/>
            </p:nvSpPr>
            <p:spPr>
              <a:xfrm rot="21600000">
                <a:off x="78019" y="62331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455" name="Image 454"/>
            <p:cNvPicPr>
              <a:picLocks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 rot="20139280">
              <a:off x="623675" y="165728"/>
              <a:ext cx="129502" cy="77188"/>
            </a:xfrm>
            <a:prstGeom prst="rect">
              <a:avLst/>
            </a:prstGeom>
            <a:effectLst/>
          </p:spPr>
        </p:pic>
        <p:pic>
          <p:nvPicPr>
            <p:cNvPr id="457" name="Image 456"/>
            <p:cNvPicPr>
              <a:picLocks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 rot="1460720">
              <a:off x="619544" y="353070"/>
              <a:ext cx="129502" cy="77189"/>
            </a:xfrm>
            <a:prstGeom prst="rect">
              <a:avLst/>
            </a:prstGeom>
            <a:effectLst/>
          </p:spPr>
        </p:pic>
      </p:grpSp>
      <p:sp>
        <p:nvSpPr>
          <p:cNvPr id="460" name="Shape 460"/>
          <p:cNvSpPr/>
          <p:nvPr/>
        </p:nvSpPr>
        <p:spPr>
          <a:xfrm>
            <a:off x="11826057" y="2527425"/>
            <a:ext cx="1000446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700" i="1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on ne crée pas de matière</a:t>
            </a:r>
          </a:p>
        </p:txBody>
      </p:sp>
      <p:sp>
        <p:nvSpPr>
          <p:cNvPr id="461" name="Shape 461"/>
          <p:cNvSpPr/>
          <p:nvPr/>
        </p:nvSpPr>
        <p:spPr>
          <a:xfrm rot="10800000" flipH="1">
            <a:off x="4647908" y="5132960"/>
            <a:ext cx="1405961" cy="39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0" h="17113" extrusionOk="0">
                <a:moveTo>
                  <a:pt x="21147" y="6885"/>
                </a:moveTo>
                <a:cubicBezTo>
                  <a:pt x="20857" y="4712"/>
                  <a:pt x="20240" y="3088"/>
                  <a:pt x="19529" y="1972"/>
                </a:cubicBezTo>
                <a:cubicBezTo>
                  <a:pt x="17584" y="-1083"/>
                  <a:pt x="15390" y="143"/>
                  <a:pt x="13186" y="849"/>
                </a:cubicBezTo>
                <a:cubicBezTo>
                  <a:pt x="10711" y="1642"/>
                  <a:pt x="8144" y="1655"/>
                  <a:pt x="5788" y="1076"/>
                </a:cubicBezTo>
                <a:cubicBezTo>
                  <a:pt x="3708" y="566"/>
                  <a:pt x="1696" y="21"/>
                  <a:pt x="483" y="4949"/>
                </a:cubicBezTo>
                <a:cubicBezTo>
                  <a:pt x="-201" y="7727"/>
                  <a:pt x="-154" y="11409"/>
                  <a:pt x="591" y="14043"/>
                </a:cubicBezTo>
                <a:cubicBezTo>
                  <a:pt x="1621" y="17685"/>
                  <a:pt x="3366" y="17479"/>
                  <a:pt x="4970" y="16499"/>
                </a:cubicBezTo>
                <a:cubicBezTo>
                  <a:pt x="7360" y="15039"/>
                  <a:pt x="9743" y="12505"/>
                  <a:pt x="12149" y="13924"/>
                </a:cubicBezTo>
                <a:cubicBezTo>
                  <a:pt x="15534" y="15922"/>
                  <a:pt x="19431" y="20517"/>
                  <a:pt x="20991" y="12556"/>
                </a:cubicBezTo>
                <a:cubicBezTo>
                  <a:pt x="21335" y="10804"/>
                  <a:pt x="21399" y="8769"/>
                  <a:pt x="21147" y="6885"/>
                </a:cubicBezTo>
                <a:close/>
              </a:path>
            </a:pathLst>
          </a:custGeom>
          <a:solidFill>
            <a:srgbClr val="E82C05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3684061" y="5589904"/>
            <a:ext cx="236980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i="1" spc="159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très fortement non linéaire</a:t>
            </a:r>
          </a:p>
        </p:txBody>
      </p:sp>
      <p:pic>
        <p:nvPicPr>
          <p:cNvPr id="464" name="pasted-image.pdf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594274" y="3473441"/>
            <a:ext cx="2466350" cy="499789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Shape 465"/>
          <p:cNvSpPr/>
          <p:nvPr/>
        </p:nvSpPr>
        <p:spPr>
          <a:xfrm>
            <a:off x="548234" y="2033293"/>
            <a:ext cx="254955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2000"/>
              <a:t>Nombre de Reynolds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3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4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9" animBg="1" advAuto="0"/>
      <p:bldP spid="357" grpId="3" animBg="1" advAuto="0"/>
      <p:bldP spid="358" grpId="15" animBg="1" advAuto="0"/>
      <p:bldP spid="359" grpId="19" animBg="1" advAuto="0"/>
      <p:bldP spid="360" grpId="4" animBg="1" advAuto="0"/>
      <p:bldP spid="361" grpId="6" animBg="1" advAuto="0"/>
      <p:bldP spid="362" grpId="2" animBg="1" advAuto="0"/>
      <p:bldP spid="363" grpId="7" animBg="1" advAuto="0"/>
      <p:bldP spid="365" grpId="23" animBg="1" advAuto="0"/>
      <p:bldP spid="366" grpId="20" animBg="1" advAuto="0"/>
      <p:bldP spid="367" grpId="24" animBg="1" advAuto="0"/>
      <p:bldP spid="368" grpId="38" animBg="1" advAuto="0"/>
      <p:bldP spid="369" grpId="35" animBg="1" advAuto="0"/>
      <p:bldP spid="370" grpId="25" animBg="1" advAuto="0"/>
      <p:bldP spid="384" grpId="10" animBg="1" advAuto="0"/>
      <p:bldP spid="386" grpId="18" animBg="1" advAuto="0"/>
      <p:bldP spid="387" grpId="21" animBg="1" advAuto="0"/>
      <p:bldP spid="388" grpId="26" animBg="1" advAuto="0"/>
      <p:bldP spid="389" grpId="27" animBg="1" advAuto="0"/>
      <p:bldP spid="391" grpId="13" animBg="1" advAuto="0"/>
      <p:bldP spid="392" grpId="14" animBg="1" advAuto="0"/>
      <p:bldP spid="393" grpId="5" animBg="1" advAuto="0"/>
      <p:bldP spid="394" grpId="16" animBg="1" advAuto="0"/>
      <p:bldP spid="395" grpId="12" animBg="1" advAuto="0"/>
      <p:bldP spid="396" grpId="11" animBg="1" advAuto="0"/>
      <p:bldP spid="397" grpId="17" animBg="1" advAuto="0"/>
      <p:bldP spid="398" grpId="1" animBg="1" advAuto="0"/>
      <p:bldP spid="399" grpId="8" animBg="1" advAuto="0"/>
      <p:bldP spid="401" grpId="39" animBg="1" advAuto="0"/>
      <p:bldP spid="402" grpId="33" animBg="1" advAuto="0"/>
      <p:bldP spid="403" grpId="34" animBg="1" advAuto="0"/>
      <p:bldP spid="404" grpId="28" animBg="1" advAuto="0"/>
      <p:bldP spid="405" grpId="36" animBg="1" advAuto="0"/>
      <p:bldP spid="406" grpId="31" animBg="1" advAuto="0"/>
      <p:bldP spid="407" grpId="30" animBg="1" advAuto="0"/>
      <p:bldP spid="408" grpId="37" animBg="1" advAuto="0"/>
      <p:bldP spid="409" grpId="22" animBg="1" advAuto="0"/>
      <p:bldP spid="410" grpId="29" animBg="1" advAuto="0"/>
      <p:bldP spid="411" grpId="32" animBg="1" advAuto="0"/>
      <p:bldP spid="459" grpId="40" animBg="1" advAuto="0"/>
      <p:bldP spid="461" grpId="41" animBg="1" advAuto="0"/>
      <p:bldP spid="462" grpId="42" animBg="1" advAuto="0"/>
      <p:bldP spid="464" grpId="44" animBg="1" advAuto="0"/>
      <p:bldP spid="465" grpId="4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roup 489"/>
          <p:cNvGrpSpPr/>
          <p:nvPr/>
        </p:nvGrpSpPr>
        <p:grpSpPr>
          <a:xfrm>
            <a:off x="373154" y="6401390"/>
            <a:ext cx="2155912" cy="2755593"/>
            <a:chOff x="0" y="0"/>
            <a:chExt cx="2155911" cy="2755592"/>
          </a:xfrm>
        </p:grpSpPr>
        <p:grpSp>
          <p:nvGrpSpPr>
            <p:cNvPr id="476" name="Group 476"/>
            <p:cNvGrpSpPr/>
            <p:nvPr/>
          </p:nvGrpSpPr>
          <p:grpSpPr>
            <a:xfrm>
              <a:off x="3265" y="0"/>
              <a:ext cx="2152646" cy="941541"/>
              <a:chOff x="0" y="0"/>
              <a:chExt cx="2152645" cy="941540"/>
            </a:xfrm>
          </p:grpSpPr>
          <p:sp>
            <p:nvSpPr>
              <p:cNvPr id="467" name="Shape 467"/>
              <p:cNvSpPr/>
              <p:nvPr/>
            </p:nvSpPr>
            <p:spPr>
              <a:xfrm>
                <a:off x="1216" y="0"/>
                <a:ext cx="2146041" cy="94154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3200"/>
              </a:p>
            </p:txBody>
          </p:sp>
          <p:grpSp>
            <p:nvGrpSpPr>
              <p:cNvPr id="475" name="Group 475"/>
              <p:cNvGrpSpPr/>
              <p:nvPr/>
            </p:nvGrpSpPr>
            <p:grpSpPr>
              <a:xfrm>
                <a:off x="0" y="17515"/>
                <a:ext cx="2152646" cy="923715"/>
                <a:chOff x="0" y="0"/>
                <a:chExt cx="2152645" cy="923714"/>
              </a:xfrm>
            </p:grpSpPr>
            <p:sp>
              <p:nvSpPr>
                <p:cNvPr id="468" name="Shape 468"/>
                <p:cNvSpPr/>
                <p:nvPr/>
              </p:nvSpPr>
              <p:spPr>
                <a:xfrm>
                  <a:off x="0" y="0"/>
                  <a:ext cx="2152646" cy="0"/>
                </a:xfrm>
                <a:prstGeom prst="line">
                  <a:avLst/>
                </a:prstGeom>
                <a:noFill/>
                <a:ln w="50800" cap="flat">
                  <a:solidFill>
                    <a:srgbClr val="575451">
                      <a:alpha val="90000"/>
                    </a:srgbClr>
                  </a:solidFill>
                  <a:prstDash val="solid"/>
                  <a:miter lim="400000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69" name="Shape 469"/>
                <p:cNvSpPr/>
                <p:nvPr/>
              </p:nvSpPr>
              <p:spPr>
                <a:xfrm>
                  <a:off x="0" y="923714"/>
                  <a:ext cx="2152646" cy="1"/>
                </a:xfrm>
                <a:prstGeom prst="line">
                  <a:avLst/>
                </a:prstGeom>
                <a:noFill/>
                <a:ln w="50800" cap="flat">
                  <a:solidFill>
                    <a:srgbClr val="575451">
                      <a:alpha val="90000"/>
                    </a:srgbClr>
                  </a:solidFill>
                  <a:prstDash val="solid"/>
                  <a:miter lim="400000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70" name="Shape 470"/>
                <p:cNvSpPr/>
                <p:nvPr/>
              </p:nvSpPr>
              <p:spPr>
                <a:xfrm>
                  <a:off x="6468" y="105972"/>
                  <a:ext cx="1364283" cy="1"/>
                </a:xfrm>
                <a:prstGeom prst="line">
                  <a:avLst/>
                </a:prstGeom>
                <a:noFill/>
                <a:ln w="12700" cap="flat">
                  <a:solidFill>
                    <a:srgbClr val="0424C3"/>
                  </a:solidFill>
                  <a:prstDash val="solid"/>
                  <a:miter lim="400000"/>
                  <a:tailEnd type="triangle" w="med" len="med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71" name="Shape 471"/>
                <p:cNvSpPr/>
                <p:nvPr/>
              </p:nvSpPr>
              <p:spPr>
                <a:xfrm>
                  <a:off x="6468" y="832102"/>
                  <a:ext cx="1364283" cy="1"/>
                </a:xfrm>
                <a:prstGeom prst="line">
                  <a:avLst/>
                </a:prstGeom>
                <a:noFill/>
                <a:ln w="12700" cap="flat">
                  <a:solidFill>
                    <a:srgbClr val="0424C3"/>
                  </a:solidFill>
                  <a:prstDash val="solid"/>
                  <a:miter lim="400000"/>
                  <a:tailEnd type="triangle" w="med" len="med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72" name="Shape 472"/>
                <p:cNvSpPr/>
                <p:nvPr/>
              </p:nvSpPr>
              <p:spPr>
                <a:xfrm>
                  <a:off x="6468" y="276089"/>
                  <a:ext cx="1676427" cy="1"/>
                </a:xfrm>
                <a:prstGeom prst="line">
                  <a:avLst/>
                </a:prstGeom>
                <a:noFill/>
                <a:ln w="12700" cap="flat">
                  <a:solidFill>
                    <a:srgbClr val="0424C3"/>
                  </a:solidFill>
                  <a:prstDash val="solid"/>
                  <a:miter lim="400000"/>
                  <a:tailEnd type="triangle" w="med" len="med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73" name="Shape 473"/>
                <p:cNvSpPr/>
                <p:nvPr/>
              </p:nvSpPr>
              <p:spPr>
                <a:xfrm>
                  <a:off x="6468" y="671465"/>
                  <a:ext cx="1676427" cy="1"/>
                </a:xfrm>
                <a:prstGeom prst="line">
                  <a:avLst/>
                </a:prstGeom>
                <a:noFill/>
                <a:ln w="12700" cap="flat">
                  <a:solidFill>
                    <a:srgbClr val="0424C3"/>
                  </a:solidFill>
                  <a:prstDash val="solid"/>
                  <a:miter lim="400000"/>
                  <a:tailEnd type="triangle" w="med" len="med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74" name="Shape 474"/>
                <p:cNvSpPr/>
                <p:nvPr/>
              </p:nvSpPr>
              <p:spPr>
                <a:xfrm>
                  <a:off x="6468" y="469037"/>
                  <a:ext cx="1816799" cy="1"/>
                </a:xfrm>
                <a:prstGeom prst="line">
                  <a:avLst/>
                </a:prstGeom>
                <a:noFill/>
                <a:ln w="12700" cap="flat">
                  <a:solidFill>
                    <a:srgbClr val="0424C3"/>
                  </a:solidFill>
                  <a:prstDash val="solid"/>
                  <a:miter lim="400000"/>
                  <a:tailEnd type="triangle" w="med" len="med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</p:grpSp>
        </p:grpSp>
        <p:grpSp>
          <p:nvGrpSpPr>
            <p:cNvPr id="486" name="Group 486"/>
            <p:cNvGrpSpPr/>
            <p:nvPr/>
          </p:nvGrpSpPr>
          <p:grpSpPr>
            <a:xfrm>
              <a:off x="0" y="1397042"/>
              <a:ext cx="2152646" cy="941542"/>
              <a:chOff x="0" y="0"/>
              <a:chExt cx="2152645" cy="941540"/>
            </a:xfrm>
          </p:grpSpPr>
          <p:sp>
            <p:nvSpPr>
              <p:cNvPr id="477" name="Shape 477"/>
              <p:cNvSpPr/>
              <p:nvPr/>
            </p:nvSpPr>
            <p:spPr>
              <a:xfrm>
                <a:off x="4481" y="0"/>
                <a:ext cx="2146042" cy="94154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3200"/>
              </a:p>
            </p:txBody>
          </p:sp>
          <p:sp>
            <p:nvSpPr>
              <p:cNvPr id="478" name="Shape 478"/>
              <p:cNvSpPr/>
              <p:nvPr/>
            </p:nvSpPr>
            <p:spPr>
              <a:xfrm>
                <a:off x="0" y="8912"/>
                <a:ext cx="2152646" cy="1"/>
              </a:xfrm>
              <a:prstGeom prst="line">
                <a:avLst/>
              </a:prstGeom>
              <a:noFill/>
              <a:ln w="50800" cap="flat">
                <a:solidFill>
                  <a:srgbClr val="575451">
                    <a:alpha val="90000"/>
                  </a:srgbClr>
                </a:solidFill>
                <a:prstDash val="solid"/>
                <a:miter lim="400000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79" name="Shape 479"/>
              <p:cNvSpPr/>
              <p:nvPr/>
            </p:nvSpPr>
            <p:spPr>
              <a:xfrm>
                <a:off x="0" y="932627"/>
                <a:ext cx="2152646" cy="1"/>
              </a:xfrm>
              <a:prstGeom prst="line">
                <a:avLst/>
              </a:prstGeom>
              <a:noFill/>
              <a:ln w="50800" cap="flat">
                <a:solidFill>
                  <a:srgbClr val="575451">
                    <a:alpha val="90000"/>
                  </a:srgbClr>
                </a:solidFill>
                <a:prstDash val="solid"/>
                <a:miter lim="400000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53661" y="493971"/>
                <a:ext cx="1913863" cy="2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16003" extrusionOk="0">
                    <a:moveTo>
                      <a:pt x="0" y="16003"/>
                    </a:moveTo>
                    <a:cubicBezTo>
                      <a:pt x="1005" y="6031"/>
                      <a:pt x="3138" y="643"/>
                      <a:pt x="5260" y="2720"/>
                    </a:cubicBezTo>
                    <a:cubicBezTo>
                      <a:pt x="7506" y="4917"/>
                      <a:pt x="9248" y="15407"/>
                      <a:pt x="11559" y="15370"/>
                    </a:cubicBezTo>
                    <a:cubicBezTo>
                      <a:pt x="13576" y="15338"/>
                      <a:pt x="15131" y="7446"/>
                      <a:pt x="16800" y="1649"/>
                    </a:cubicBezTo>
                    <a:cubicBezTo>
                      <a:pt x="18885" y="-5597"/>
                      <a:pt x="21600" y="13348"/>
                      <a:pt x="19744" y="14038"/>
                    </a:cubicBezTo>
                    <a:cubicBezTo>
                      <a:pt x="19434" y="14153"/>
                      <a:pt x="19166" y="13018"/>
                      <a:pt x="19044" y="11490"/>
                    </a:cubicBezTo>
                    <a:cubicBezTo>
                      <a:pt x="18617" y="6132"/>
                      <a:pt x="19681" y="844"/>
                      <a:pt x="20686" y="3334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1" name="Shape 481"/>
              <p:cNvSpPr/>
              <p:nvPr/>
            </p:nvSpPr>
            <p:spPr>
              <a:xfrm>
                <a:off x="81900" y="486548"/>
                <a:ext cx="1912597" cy="336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42" extrusionOk="0">
                    <a:moveTo>
                      <a:pt x="0" y="6968"/>
                    </a:moveTo>
                    <a:cubicBezTo>
                      <a:pt x="998" y="13037"/>
                      <a:pt x="2528" y="16003"/>
                      <a:pt x="4048" y="14814"/>
                    </a:cubicBezTo>
                    <a:cubicBezTo>
                      <a:pt x="6686" y="12750"/>
                      <a:pt x="8627" y="-1409"/>
                      <a:pt x="11347" y="114"/>
                    </a:cubicBezTo>
                    <a:cubicBezTo>
                      <a:pt x="13709" y="1437"/>
                      <a:pt x="15082" y="14116"/>
                      <a:pt x="17283" y="18159"/>
                    </a:cubicBezTo>
                    <a:cubicBezTo>
                      <a:pt x="18389" y="20191"/>
                      <a:pt x="19576" y="19842"/>
                      <a:pt x="20732" y="19413"/>
                    </a:cubicBezTo>
                    <a:cubicBezTo>
                      <a:pt x="21021" y="19306"/>
                      <a:pt x="21311" y="19194"/>
                      <a:pt x="21600" y="19077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2" name="Shape 482"/>
              <p:cNvSpPr/>
              <p:nvPr/>
            </p:nvSpPr>
            <p:spPr>
              <a:xfrm>
                <a:off x="60304" y="129899"/>
                <a:ext cx="2060120" cy="329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641" extrusionOk="0">
                    <a:moveTo>
                      <a:pt x="0" y="6482"/>
                    </a:moveTo>
                    <a:cubicBezTo>
                      <a:pt x="1947" y="11996"/>
                      <a:pt x="4328" y="12626"/>
                      <a:pt x="6389" y="8174"/>
                    </a:cubicBezTo>
                    <a:cubicBezTo>
                      <a:pt x="8331" y="3980"/>
                      <a:pt x="10332" y="-3763"/>
                      <a:pt x="12046" y="2139"/>
                    </a:cubicBezTo>
                    <a:cubicBezTo>
                      <a:pt x="13170" y="6008"/>
                      <a:pt x="13356" y="14965"/>
                      <a:pt x="14778" y="16455"/>
                    </a:cubicBezTo>
                    <a:cubicBezTo>
                      <a:pt x="16098" y="17837"/>
                      <a:pt x="17004" y="11182"/>
                      <a:pt x="18219" y="9003"/>
                    </a:cubicBezTo>
                    <a:cubicBezTo>
                      <a:pt x="18937" y="7714"/>
                      <a:pt x="19719" y="8086"/>
                      <a:pt x="20482" y="8366"/>
                    </a:cubicBezTo>
                    <a:cubicBezTo>
                      <a:pt x="20854" y="8503"/>
                      <a:pt x="21227" y="8614"/>
                      <a:pt x="21600" y="8699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3" name="Shape 483"/>
              <p:cNvSpPr/>
              <p:nvPr/>
            </p:nvSpPr>
            <p:spPr>
              <a:xfrm>
                <a:off x="30794" y="103648"/>
                <a:ext cx="2070526" cy="333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82" extrusionOk="0">
                    <a:moveTo>
                      <a:pt x="0" y="3216"/>
                    </a:moveTo>
                    <a:cubicBezTo>
                      <a:pt x="2086" y="-669"/>
                      <a:pt x="4358" y="831"/>
                      <a:pt x="6241" y="7335"/>
                    </a:cubicBezTo>
                    <a:cubicBezTo>
                      <a:pt x="7672" y="12282"/>
                      <a:pt x="8916" y="20125"/>
                      <a:pt x="10599" y="20182"/>
                    </a:cubicBezTo>
                    <a:cubicBezTo>
                      <a:pt x="12111" y="20234"/>
                      <a:pt x="13307" y="13902"/>
                      <a:pt x="14582" y="9290"/>
                    </a:cubicBezTo>
                    <a:cubicBezTo>
                      <a:pt x="16675" y="1723"/>
                      <a:pt x="19157" y="-1366"/>
                      <a:pt x="21600" y="558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4" name="Shape 484"/>
              <p:cNvSpPr/>
              <p:nvPr/>
            </p:nvSpPr>
            <p:spPr>
              <a:xfrm>
                <a:off x="24813" y="368147"/>
                <a:ext cx="2114093" cy="265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26" extrusionOk="0">
                    <a:moveTo>
                      <a:pt x="0" y="5890"/>
                    </a:moveTo>
                    <a:cubicBezTo>
                      <a:pt x="1503" y="2537"/>
                      <a:pt x="3132" y="2652"/>
                      <a:pt x="4624" y="6215"/>
                    </a:cubicBezTo>
                    <a:cubicBezTo>
                      <a:pt x="6450" y="10576"/>
                      <a:pt x="8111" y="19982"/>
                      <a:pt x="10046" y="17664"/>
                    </a:cubicBezTo>
                    <a:cubicBezTo>
                      <a:pt x="11840" y="15515"/>
                      <a:pt x="12995" y="3760"/>
                      <a:pt x="14753" y="776"/>
                    </a:cubicBezTo>
                    <a:cubicBezTo>
                      <a:pt x="16163" y="-1618"/>
                      <a:pt x="17587" y="2148"/>
                      <a:pt x="19014" y="3715"/>
                    </a:cubicBezTo>
                    <a:cubicBezTo>
                      <a:pt x="19869" y="4653"/>
                      <a:pt x="20740" y="4786"/>
                      <a:pt x="21600" y="4112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5" name="Shape 485"/>
              <p:cNvSpPr/>
              <p:nvPr/>
            </p:nvSpPr>
            <p:spPr>
              <a:xfrm>
                <a:off x="67055" y="483317"/>
                <a:ext cx="2070042" cy="42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84" extrusionOk="0">
                    <a:moveTo>
                      <a:pt x="0" y="17920"/>
                    </a:moveTo>
                    <a:cubicBezTo>
                      <a:pt x="2205" y="21600"/>
                      <a:pt x="4625" y="21463"/>
                      <a:pt x="6810" y="17536"/>
                    </a:cubicBezTo>
                    <a:cubicBezTo>
                      <a:pt x="7664" y="16001"/>
                      <a:pt x="8505" y="13877"/>
                      <a:pt x="9423" y="14174"/>
                    </a:cubicBezTo>
                    <a:cubicBezTo>
                      <a:pt x="10666" y="14576"/>
                      <a:pt x="11667" y="19352"/>
                      <a:pt x="12918" y="19407"/>
                    </a:cubicBezTo>
                    <a:cubicBezTo>
                      <a:pt x="14351" y="19469"/>
                      <a:pt x="15346" y="13796"/>
                      <a:pt x="16433" y="9528"/>
                    </a:cubicBezTo>
                    <a:cubicBezTo>
                      <a:pt x="17883" y="3832"/>
                      <a:pt x="19698" y="485"/>
                      <a:pt x="21600" y="0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</p:grpSp>
        <p:sp>
          <p:nvSpPr>
            <p:cNvPr id="487" name="Shape 487"/>
            <p:cNvSpPr/>
            <p:nvPr/>
          </p:nvSpPr>
          <p:spPr>
            <a:xfrm>
              <a:off x="4320" y="933999"/>
              <a:ext cx="1222257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laminaire</a:t>
              </a:r>
            </a:p>
          </p:txBody>
        </p:sp>
        <p:sp>
          <p:nvSpPr>
            <p:cNvPr id="488" name="Shape 488"/>
            <p:cNvSpPr/>
            <p:nvPr/>
          </p:nvSpPr>
          <p:spPr>
            <a:xfrm>
              <a:off x="4320" y="2320601"/>
              <a:ext cx="1183785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turbulent</a:t>
              </a:r>
            </a:p>
          </p:txBody>
        </p:sp>
      </p:grpSp>
      <p:pic>
        <p:nvPicPr>
          <p:cNvPr id="490" name="leo_ran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635" y="1369983"/>
            <a:ext cx="4947689" cy="366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 49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1597" y="3144163"/>
            <a:ext cx="846889" cy="488723"/>
          </a:xfrm>
          <a:prstGeom prst="rect">
            <a:avLst/>
          </a:prstGeom>
        </p:spPr>
      </p:pic>
      <p:grpSp>
        <p:nvGrpSpPr>
          <p:cNvPr id="500" name="Group 500"/>
          <p:cNvGrpSpPr/>
          <p:nvPr/>
        </p:nvGrpSpPr>
        <p:grpSpPr>
          <a:xfrm>
            <a:off x="1304878" y="2991987"/>
            <a:ext cx="882809" cy="660774"/>
            <a:chOff x="0" y="0"/>
            <a:chExt cx="882808" cy="660773"/>
          </a:xfrm>
        </p:grpSpPr>
        <p:sp>
          <p:nvSpPr>
            <p:cNvPr id="493" name="Shape 493"/>
            <p:cNvSpPr/>
            <p:nvPr/>
          </p:nvSpPr>
          <p:spPr>
            <a:xfrm flipV="1">
              <a:off x="143455" y="7880"/>
              <a:ext cx="1" cy="645014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 flipV="1">
              <a:off x="342088" y="0"/>
              <a:ext cx="1" cy="660774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 flipV="1">
              <a:off x="540720" y="0"/>
              <a:ext cx="1" cy="653067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 flipV="1">
              <a:off x="739352" y="0"/>
              <a:ext cx="1" cy="653068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 flipH="1" flipV="1">
              <a:off x="0" y="152273"/>
              <a:ext cx="878863" cy="1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 flipH="1" flipV="1">
              <a:off x="0" y="342530"/>
              <a:ext cx="878863" cy="1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 flipH="1" flipV="1">
              <a:off x="0" y="532788"/>
              <a:ext cx="882809" cy="1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01" name="Shape 501"/>
          <p:cNvSpPr/>
          <p:nvPr/>
        </p:nvSpPr>
        <p:spPr>
          <a:xfrm>
            <a:off x="1156637" y="3683629"/>
            <a:ext cx="1179291" cy="571501"/>
          </a:xfrm>
          <a:prstGeom prst="rect">
            <a:avLst/>
          </a:prstGeom>
          <a:gradFill>
            <a:gsLst>
              <a:gs pos="0">
                <a:srgbClr val="FFFFFF"/>
              </a:gs>
              <a:gs pos="10720">
                <a:srgbClr val="FFFFFF">
                  <a:alpha val="50000"/>
                </a:srgbClr>
              </a:gs>
              <a:gs pos="74634">
                <a:srgbClr val="FFFFFF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  <a:effectLst>
            <a:outerShdw blurRad="50800" dir="5760000" rotWithShape="0">
              <a:srgbClr val="FFFFFF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3100">
                <a:solidFill>
                  <a:srgbClr val="3440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RANS</a:t>
            </a:r>
          </a:p>
        </p:txBody>
      </p:sp>
      <p:sp>
        <p:nvSpPr>
          <p:cNvPr id="502" name="Shape 502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503" name="Image 50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505" name="Shape 505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  <p:pic>
        <p:nvPicPr>
          <p:cNvPr id="508" name="Image 507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1348682" y="5905437"/>
            <a:ext cx="10307437" cy="25526"/>
          </a:xfrm>
          <a:prstGeom prst="rect">
            <a:avLst/>
          </a:prstGeom>
        </p:spPr>
      </p:pic>
      <p:sp>
        <p:nvSpPr>
          <p:cNvPr id="510" name="Shape 510"/>
          <p:cNvSpPr/>
          <p:nvPr/>
        </p:nvSpPr>
        <p:spPr>
          <a:xfrm>
            <a:off x="3446141" y="848602"/>
            <a:ext cx="655948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Famille de code : CFD - Computional Fluid Dynamics</a:t>
            </a:r>
          </a:p>
        </p:txBody>
      </p:sp>
      <p:pic>
        <p:nvPicPr>
          <p:cNvPr id="511" name="Image 51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750297">
            <a:off x="3237840" y="3595571"/>
            <a:ext cx="4299362" cy="107764"/>
          </a:xfrm>
          <a:prstGeom prst="rect">
            <a:avLst/>
          </a:prstGeom>
        </p:spPr>
      </p:pic>
      <p:pic>
        <p:nvPicPr>
          <p:cNvPr id="513" name="Image 512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840504">
            <a:off x="2075408" y="4624385"/>
            <a:ext cx="3106061" cy="107764"/>
          </a:xfrm>
          <a:prstGeom prst="rect">
            <a:avLst/>
          </a:prstGeom>
        </p:spPr>
      </p:pic>
      <p:grpSp>
        <p:nvGrpSpPr>
          <p:cNvPr id="525" name="Group 525"/>
          <p:cNvGrpSpPr/>
          <p:nvPr/>
        </p:nvGrpSpPr>
        <p:grpSpPr>
          <a:xfrm>
            <a:off x="7562947" y="2376198"/>
            <a:ext cx="2833528" cy="1536313"/>
            <a:chOff x="0" y="0"/>
            <a:chExt cx="2833526" cy="1536312"/>
          </a:xfrm>
        </p:grpSpPr>
        <p:pic>
          <p:nvPicPr>
            <p:cNvPr id="515" name="leo_rans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74" t="50566" r="53708" b="46416"/>
            <a:stretch>
              <a:fillRect/>
            </a:stretch>
          </p:blipFill>
          <p:spPr>
            <a:xfrm>
              <a:off x="0" y="0"/>
              <a:ext cx="2833527" cy="1536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23" name="Group 523"/>
            <p:cNvGrpSpPr/>
            <p:nvPr/>
          </p:nvGrpSpPr>
          <p:grpSpPr>
            <a:xfrm>
              <a:off x="957091" y="795864"/>
              <a:ext cx="594864" cy="445250"/>
              <a:chOff x="0" y="0"/>
              <a:chExt cx="594862" cy="445249"/>
            </a:xfrm>
          </p:grpSpPr>
          <p:sp>
            <p:nvSpPr>
              <p:cNvPr id="516" name="Shape 516"/>
              <p:cNvSpPr/>
              <p:nvPr/>
            </p:nvSpPr>
            <p:spPr>
              <a:xfrm flipV="1">
                <a:off x="96664" y="5310"/>
                <a:ext cx="1" cy="434630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17" name="Shape 517"/>
              <p:cNvSpPr/>
              <p:nvPr/>
            </p:nvSpPr>
            <p:spPr>
              <a:xfrm flipV="1">
                <a:off x="230509" y="-1"/>
                <a:ext cx="1" cy="445251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18" name="Shape 518"/>
              <p:cNvSpPr/>
              <p:nvPr/>
            </p:nvSpPr>
            <p:spPr>
              <a:xfrm flipV="1">
                <a:off x="364353" y="0"/>
                <a:ext cx="1" cy="440057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19" name="Shape 519"/>
              <p:cNvSpPr/>
              <p:nvPr/>
            </p:nvSpPr>
            <p:spPr>
              <a:xfrm flipV="1">
                <a:off x="498198" y="0"/>
                <a:ext cx="1" cy="440057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20" name="Shape 520"/>
              <p:cNvSpPr/>
              <p:nvPr/>
            </p:nvSpPr>
            <p:spPr>
              <a:xfrm flipH="1" flipV="1">
                <a:off x="-1" y="102606"/>
                <a:ext cx="592205" cy="1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21" name="Shape 521"/>
              <p:cNvSpPr/>
              <p:nvPr/>
            </p:nvSpPr>
            <p:spPr>
              <a:xfrm flipH="1" flipV="1">
                <a:off x="-1" y="230807"/>
                <a:ext cx="592205" cy="1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22" name="Shape 522"/>
              <p:cNvSpPr/>
              <p:nvPr/>
            </p:nvSpPr>
            <p:spPr>
              <a:xfrm flipH="1" flipV="1">
                <a:off x="-1" y="359008"/>
                <a:ext cx="594864" cy="1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24" name="Shape 524"/>
            <p:cNvSpPr/>
            <p:nvPr/>
          </p:nvSpPr>
          <p:spPr>
            <a:xfrm>
              <a:off x="1738900" y="808290"/>
              <a:ext cx="943801" cy="5715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25439">
                  <a:srgbClr val="FFFFFF">
                    <a:alpha val="50000"/>
                  </a:srgbClr>
                </a:gs>
                <a:gs pos="74634">
                  <a:srgbClr val="FFFFFF">
                    <a:alpha val="0"/>
                  </a:srgbClr>
                </a:gs>
              </a:gsLst>
              <a:path path="shape">
                <a:fillToRect l="50000" t="49999" r="50000" b="50000"/>
              </a:path>
            </a:gradFill>
            <a:ln w="12700" cap="flat">
              <a:noFill/>
              <a:miter lim="400000"/>
            </a:ln>
            <a:effectLst>
              <a:outerShdw blurRad="50800" dir="5760000" rotWithShape="0">
                <a:srgbClr val="FFFFFF"/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spcBef>
                  <a:spcPts val="4600"/>
                </a:spcBef>
                <a:defRPr sz="3100">
                  <a:solidFill>
                    <a:srgbClr val="4BA90B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DNS</a:t>
              </a:r>
            </a:p>
          </p:txBody>
        </p:sp>
      </p:grpSp>
      <p:pic>
        <p:nvPicPr>
          <p:cNvPr id="526" name="Image 525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03312" y="2332122"/>
            <a:ext cx="2928018" cy="1640830"/>
          </a:xfrm>
          <a:prstGeom prst="rect">
            <a:avLst/>
          </a:prstGeom>
        </p:spPr>
      </p:pic>
      <p:sp>
        <p:nvSpPr>
          <p:cNvPr id="528" name="Shape 528"/>
          <p:cNvSpPr/>
          <p:nvPr/>
        </p:nvSpPr>
        <p:spPr>
          <a:xfrm>
            <a:off x="734375" y="5002617"/>
            <a:ext cx="1433469" cy="297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3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[Léonard de Vinci]</a:t>
            </a:r>
          </a:p>
        </p:txBody>
      </p:sp>
      <p:grpSp>
        <p:nvGrpSpPr>
          <p:cNvPr id="531" name="Group 531"/>
          <p:cNvGrpSpPr/>
          <p:nvPr/>
        </p:nvGrpSpPr>
        <p:grpSpPr>
          <a:xfrm>
            <a:off x="7603348" y="4285635"/>
            <a:ext cx="5258310" cy="1616853"/>
            <a:chOff x="-1" y="-135325"/>
            <a:chExt cx="5258308" cy="1616852"/>
          </a:xfrm>
        </p:grpSpPr>
        <p:sp>
          <p:nvSpPr>
            <p:cNvPr id="530" name="Shape 530"/>
            <p:cNvSpPr/>
            <p:nvPr/>
          </p:nvSpPr>
          <p:spPr>
            <a:xfrm>
              <a:off x="19050" y="-135325"/>
              <a:ext cx="5220207" cy="1616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just">
                <a:lnSpc>
                  <a:spcPct val="120000"/>
                </a:lnSpc>
                <a:defRPr sz="1800" i="1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1600"/>
                <a:t>When I meet God, I am going to ask him two questions: Why relativity? And why turbulence? I really believe he will have an answer for the first.</a:t>
              </a:r>
            </a:p>
            <a:p>
              <a:pPr algn="r">
                <a:lnSpc>
                  <a:spcPct val="12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1600"/>
                <a:t>Werner Heisenberg</a:t>
              </a:r>
            </a:p>
          </p:txBody>
        </p:sp>
        <p:pic>
          <p:nvPicPr>
            <p:cNvPr id="529" name="Image 528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1"/>
              <a:ext cx="5258308" cy="1346201"/>
            </a:xfrm>
            <a:prstGeom prst="rect">
              <a:avLst/>
            </a:prstGeom>
            <a:effectLst/>
          </p:spPr>
        </p:pic>
      </p:grpSp>
      <p:pic>
        <p:nvPicPr>
          <p:cNvPr id="532" name="leo_rans.jpg"/>
          <p:cNvPicPr>
            <a:picLocks noChangeAspect="1"/>
          </p:cNvPicPr>
          <p:nvPr/>
        </p:nvPicPr>
        <p:blipFill>
          <a:blip r:embed="rId2">
            <a:extLst/>
          </a:blip>
          <a:srcRect l="36908" t="49813" r="48254" b="38368"/>
          <a:stretch>
            <a:fillRect/>
          </a:stretch>
        </p:blipFill>
        <p:spPr>
          <a:xfrm>
            <a:off x="4649584" y="4113621"/>
            <a:ext cx="2812341" cy="1657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age 53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87499" y="4057832"/>
            <a:ext cx="2928018" cy="1758211"/>
          </a:xfrm>
          <a:prstGeom prst="rect">
            <a:avLst/>
          </a:prstGeom>
        </p:spPr>
      </p:pic>
      <p:grpSp>
        <p:nvGrpSpPr>
          <p:cNvPr id="542" name="Group 542"/>
          <p:cNvGrpSpPr/>
          <p:nvPr/>
        </p:nvGrpSpPr>
        <p:grpSpPr>
          <a:xfrm>
            <a:off x="5932534" y="4949771"/>
            <a:ext cx="882809" cy="660774"/>
            <a:chOff x="0" y="0"/>
            <a:chExt cx="882808" cy="660773"/>
          </a:xfrm>
        </p:grpSpPr>
        <p:sp>
          <p:nvSpPr>
            <p:cNvPr id="535" name="Shape 535"/>
            <p:cNvSpPr/>
            <p:nvPr/>
          </p:nvSpPr>
          <p:spPr>
            <a:xfrm flipV="1">
              <a:off x="143455" y="7880"/>
              <a:ext cx="1" cy="645014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36" name="Shape 536"/>
            <p:cNvSpPr/>
            <p:nvPr/>
          </p:nvSpPr>
          <p:spPr>
            <a:xfrm flipV="1">
              <a:off x="342088" y="0"/>
              <a:ext cx="1" cy="660774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37" name="Shape 537"/>
            <p:cNvSpPr/>
            <p:nvPr/>
          </p:nvSpPr>
          <p:spPr>
            <a:xfrm flipV="1">
              <a:off x="540720" y="0"/>
              <a:ext cx="1" cy="653067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38" name="Shape 538"/>
            <p:cNvSpPr/>
            <p:nvPr/>
          </p:nvSpPr>
          <p:spPr>
            <a:xfrm flipV="1">
              <a:off x="739352" y="0"/>
              <a:ext cx="1" cy="653068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39" name="Shape 539"/>
            <p:cNvSpPr/>
            <p:nvPr/>
          </p:nvSpPr>
          <p:spPr>
            <a:xfrm flipH="1" flipV="1">
              <a:off x="0" y="152273"/>
              <a:ext cx="878863" cy="1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40" name="Shape 540"/>
            <p:cNvSpPr/>
            <p:nvPr/>
          </p:nvSpPr>
          <p:spPr>
            <a:xfrm flipH="1" flipV="1">
              <a:off x="0" y="342530"/>
              <a:ext cx="878863" cy="1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 flipH="1" flipV="1">
              <a:off x="0" y="532788"/>
              <a:ext cx="882809" cy="1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543" name="Image 542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611593" y="4193849"/>
            <a:ext cx="846889" cy="488724"/>
          </a:xfrm>
          <a:prstGeom prst="rect">
            <a:avLst/>
          </a:prstGeom>
        </p:spPr>
      </p:pic>
      <p:sp>
        <p:nvSpPr>
          <p:cNvPr id="545" name="Shape 545"/>
          <p:cNvSpPr/>
          <p:nvPr/>
        </p:nvSpPr>
        <p:spPr>
          <a:xfrm>
            <a:off x="5049097" y="4990889"/>
            <a:ext cx="767136" cy="571501"/>
          </a:xfrm>
          <a:prstGeom prst="rect">
            <a:avLst/>
          </a:prstGeom>
          <a:gradFill>
            <a:gsLst>
              <a:gs pos="0">
                <a:srgbClr val="FFFFFF"/>
              </a:gs>
              <a:gs pos="25439">
                <a:srgbClr val="FFFFFF">
                  <a:alpha val="50000"/>
                </a:srgbClr>
              </a:gs>
              <a:gs pos="74634">
                <a:srgbClr val="FFFFFF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  <a:effectLst>
            <a:outerShdw blurRad="50800" dir="5760000" rotWithShape="0">
              <a:srgbClr val="FFFFFF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3100">
                <a:solidFill>
                  <a:srgbClr val="E85D3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LES</a:t>
            </a:r>
          </a:p>
        </p:txBody>
      </p:sp>
      <p:grpSp>
        <p:nvGrpSpPr>
          <p:cNvPr id="555" name="Group 555"/>
          <p:cNvGrpSpPr/>
          <p:nvPr/>
        </p:nvGrpSpPr>
        <p:grpSpPr>
          <a:xfrm>
            <a:off x="3421200" y="6856855"/>
            <a:ext cx="2925954" cy="2120389"/>
            <a:chOff x="0" y="0"/>
            <a:chExt cx="2925953" cy="2120388"/>
          </a:xfrm>
        </p:grpSpPr>
        <p:sp>
          <p:nvSpPr>
            <p:cNvPr id="546" name="Shape 546"/>
            <p:cNvSpPr/>
            <p:nvPr/>
          </p:nvSpPr>
          <p:spPr>
            <a:xfrm flipV="1">
              <a:off x="426437" y="331106"/>
              <a:ext cx="1" cy="1565553"/>
            </a:xfrm>
            <a:prstGeom prst="line">
              <a:avLst/>
            </a:prstGeom>
            <a:noFill/>
            <a:ln w="254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422409" y="1890308"/>
              <a:ext cx="2116853" cy="1"/>
            </a:xfrm>
            <a:prstGeom prst="line">
              <a:avLst/>
            </a:prstGeom>
            <a:noFill/>
            <a:ln w="254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548" name="Shape 548"/>
            <p:cNvSpPr/>
            <p:nvPr/>
          </p:nvSpPr>
          <p:spPr>
            <a:xfrm>
              <a:off x="432585" y="1077983"/>
              <a:ext cx="2152646" cy="1"/>
            </a:xfrm>
            <a:prstGeom prst="line">
              <a:avLst/>
            </a:prstGeom>
            <a:noFill/>
            <a:ln w="12700" cap="flat">
              <a:solidFill>
                <a:srgbClr val="04148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549" name="Shape 549"/>
            <p:cNvSpPr/>
            <p:nvPr/>
          </p:nvSpPr>
          <p:spPr>
            <a:xfrm>
              <a:off x="442478" y="852216"/>
              <a:ext cx="2061474" cy="419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01"/>
                  </a:moveTo>
                  <a:lnTo>
                    <a:pt x="864" y="18157"/>
                  </a:lnTo>
                  <a:lnTo>
                    <a:pt x="1745" y="4725"/>
                  </a:lnTo>
                  <a:lnTo>
                    <a:pt x="1982" y="12671"/>
                  </a:lnTo>
                  <a:lnTo>
                    <a:pt x="2398" y="7385"/>
                  </a:lnTo>
                  <a:lnTo>
                    <a:pt x="3664" y="0"/>
                  </a:lnTo>
                  <a:lnTo>
                    <a:pt x="3664" y="11472"/>
                  </a:lnTo>
                  <a:lnTo>
                    <a:pt x="4369" y="21600"/>
                  </a:lnTo>
                  <a:lnTo>
                    <a:pt x="5092" y="5489"/>
                  </a:lnTo>
                  <a:lnTo>
                    <a:pt x="5170" y="17131"/>
                  </a:lnTo>
                  <a:lnTo>
                    <a:pt x="6213" y="9831"/>
                  </a:lnTo>
                  <a:lnTo>
                    <a:pt x="6973" y="4106"/>
                  </a:lnTo>
                  <a:lnTo>
                    <a:pt x="7021" y="16094"/>
                  </a:lnTo>
                  <a:lnTo>
                    <a:pt x="7676" y="15065"/>
                  </a:lnTo>
                  <a:lnTo>
                    <a:pt x="8556" y="7881"/>
                  </a:lnTo>
                  <a:lnTo>
                    <a:pt x="9195" y="5783"/>
                  </a:lnTo>
                  <a:lnTo>
                    <a:pt x="9243" y="14835"/>
                  </a:lnTo>
                  <a:lnTo>
                    <a:pt x="9564" y="3004"/>
                  </a:lnTo>
                  <a:lnTo>
                    <a:pt x="9900" y="15264"/>
                  </a:lnTo>
                  <a:lnTo>
                    <a:pt x="10955" y="9076"/>
                  </a:lnTo>
                  <a:lnTo>
                    <a:pt x="11322" y="15369"/>
                  </a:lnTo>
                  <a:lnTo>
                    <a:pt x="12590" y="6223"/>
                  </a:lnTo>
                  <a:lnTo>
                    <a:pt x="13494" y="2227"/>
                  </a:lnTo>
                  <a:lnTo>
                    <a:pt x="13526" y="11290"/>
                  </a:lnTo>
                  <a:lnTo>
                    <a:pt x="14707" y="6349"/>
                  </a:lnTo>
                  <a:lnTo>
                    <a:pt x="14659" y="13545"/>
                  </a:lnTo>
                  <a:lnTo>
                    <a:pt x="15461" y="16964"/>
                  </a:lnTo>
                  <a:lnTo>
                    <a:pt x="16413" y="7849"/>
                  </a:lnTo>
                  <a:lnTo>
                    <a:pt x="16700" y="14614"/>
                  </a:lnTo>
                  <a:lnTo>
                    <a:pt x="17562" y="7911"/>
                  </a:lnTo>
                  <a:lnTo>
                    <a:pt x="18106" y="17665"/>
                  </a:lnTo>
                  <a:lnTo>
                    <a:pt x="19175" y="4818"/>
                  </a:lnTo>
                  <a:lnTo>
                    <a:pt x="19511" y="17781"/>
                  </a:lnTo>
                  <a:lnTo>
                    <a:pt x="20361" y="14340"/>
                  </a:lnTo>
                  <a:lnTo>
                    <a:pt x="21128" y="7262"/>
                  </a:lnTo>
                  <a:lnTo>
                    <a:pt x="21600" y="16208"/>
                  </a:lnTo>
                </a:path>
              </a:pathLst>
            </a:custGeom>
            <a:noFill/>
            <a:ln w="12700" cap="flat">
              <a:solidFill>
                <a:srgbClr val="04148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918C88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pic>
          <p:nvPicPr>
            <p:cNvPr id="550" name="pasted-image.pdf"/>
            <p:cNvPicPr>
              <a:picLocks noChangeAspect="1"/>
            </p:cNvPicPr>
            <p:nvPr/>
          </p:nvPicPr>
          <p:blipFill>
            <a:blip r:embed="rId12">
              <a:alphaModFix amt="69831"/>
              <a:extLst/>
            </a:blip>
            <a:srcRect r="83306" b="75857"/>
            <a:stretch>
              <a:fillRect/>
            </a:stretch>
          </p:blipFill>
          <p:spPr>
            <a:xfrm>
              <a:off x="292668" y="0"/>
              <a:ext cx="241064" cy="3827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pasted-image.pdf"/>
            <p:cNvPicPr>
              <a:picLocks noChangeAspect="1"/>
            </p:cNvPicPr>
            <p:nvPr/>
          </p:nvPicPr>
          <p:blipFill>
            <a:blip r:embed="rId12">
              <a:alphaModFix amt="69831"/>
              <a:extLst/>
            </a:blip>
            <a:srcRect l="40250" r="40250" b="75857"/>
            <a:stretch>
              <a:fillRect/>
            </a:stretch>
          </p:blipFill>
          <p:spPr>
            <a:xfrm>
              <a:off x="0" y="941555"/>
              <a:ext cx="283691" cy="385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pasted-image.pdf"/>
            <p:cNvPicPr>
              <a:picLocks noChangeAspect="1"/>
            </p:cNvPicPr>
            <p:nvPr/>
          </p:nvPicPr>
          <p:blipFill>
            <a:blip r:embed="rId12">
              <a:alphaModFix amt="69831"/>
              <a:extLst/>
            </a:blip>
            <a:srcRect l="75165" b="75857"/>
            <a:stretch>
              <a:fillRect/>
            </a:stretch>
          </p:blipFill>
          <p:spPr>
            <a:xfrm>
              <a:off x="2567578" y="810185"/>
              <a:ext cx="358376" cy="382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3" name="Shape 553"/>
            <p:cNvSpPr/>
            <p:nvPr/>
          </p:nvSpPr>
          <p:spPr>
            <a:xfrm flipV="1">
              <a:off x="2587616" y="859643"/>
              <a:ext cx="1" cy="23514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headEnd type="triangle" w="med" len="med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2534876" y="1637788"/>
              <a:ext cx="244260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700" i="1" spc="215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pPr>
                <a:defRPr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>
                  <a:latin typeface="Athelas"/>
                  <a:ea typeface="Athelas"/>
                  <a:cs typeface="Athelas"/>
                  <a:sym typeface="Athelas"/>
                </a:rPr>
                <a:t>t</a:t>
              </a:r>
            </a:p>
          </p:txBody>
        </p:sp>
      </p:grpSp>
      <p:sp>
        <p:nvSpPr>
          <p:cNvPr id="556" name="Shape 556"/>
          <p:cNvSpPr/>
          <p:nvPr/>
        </p:nvSpPr>
        <p:spPr>
          <a:xfrm>
            <a:off x="3680555" y="6054217"/>
            <a:ext cx="2255105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L’approche RANS</a:t>
            </a:r>
          </a:p>
        </p:txBody>
      </p:sp>
      <p:sp>
        <p:nvSpPr>
          <p:cNvPr id="557" name="Shape 557"/>
          <p:cNvSpPr/>
          <p:nvPr/>
        </p:nvSpPr>
        <p:spPr>
          <a:xfrm>
            <a:off x="2015264" y="8904834"/>
            <a:ext cx="2832550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trop complexe à résoudre directement</a:t>
            </a:r>
          </a:p>
        </p:txBody>
      </p:sp>
      <p:pic>
        <p:nvPicPr>
          <p:cNvPr id="575" name="Image 574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656602" y="7202332"/>
            <a:ext cx="744724" cy="657463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559" name="Shape 559"/>
          <p:cNvSpPr/>
          <p:nvPr/>
        </p:nvSpPr>
        <p:spPr>
          <a:xfrm>
            <a:off x="4220008" y="6695535"/>
            <a:ext cx="1433470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i="1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moyenne </a:t>
            </a:r>
            <a:r>
              <a:rPr sz="1800" u="sng"/>
              <a:t>résolue</a:t>
            </a:r>
          </a:p>
        </p:txBody>
      </p:sp>
      <p:sp>
        <p:nvSpPr>
          <p:cNvPr id="560" name="Shape 560"/>
          <p:cNvSpPr/>
          <p:nvPr/>
        </p:nvSpPr>
        <p:spPr>
          <a:xfrm>
            <a:off x="6762628" y="6561868"/>
            <a:ext cx="1589837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i="1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fluctuations </a:t>
            </a:r>
            <a:r>
              <a:rPr sz="1800" u="sng"/>
              <a:t>modélisées</a:t>
            </a:r>
          </a:p>
        </p:txBody>
      </p:sp>
      <p:pic>
        <p:nvPicPr>
          <p:cNvPr id="576" name="Image 575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373006" y="7031808"/>
            <a:ext cx="438426" cy="64406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562" name="Image 561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20996662">
            <a:off x="6296211" y="4213044"/>
            <a:ext cx="4132272" cy="107764"/>
          </a:xfrm>
          <a:prstGeom prst="rect">
            <a:avLst/>
          </a:prstGeom>
        </p:spPr>
      </p:pic>
      <p:pic>
        <p:nvPicPr>
          <p:cNvPr id="564" name="Image 563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8929312">
            <a:off x="5236238" y="3252758"/>
            <a:ext cx="2793691" cy="107764"/>
          </a:xfrm>
          <a:prstGeom prst="rect">
            <a:avLst/>
          </a:prstGeom>
        </p:spPr>
      </p:pic>
      <p:sp>
        <p:nvSpPr>
          <p:cNvPr id="566" name="Shape 566"/>
          <p:cNvSpPr/>
          <p:nvPr/>
        </p:nvSpPr>
        <p:spPr>
          <a:xfrm>
            <a:off x="6608121" y="8066266"/>
            <a:ext cx="1589838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modèles de turbulence</a:t>
            </a:r>
          </a:p>
        </p:txBody>
      </p:sp>
      <p:pic>
        <p:nvPicPr>
          <p:cNvPr id="567" name="Image 566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6284448">
            <a:off x="7218812" y="7598463"/>
            <a:ext cx="573755" cy="16981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570" name="Group 570"/>
          <p:cNvGrpSpPr/>
          <p:nvPr/>
        </p:nvGrpSpPr>
        <p:grpSpPr>
          <a:xfrm>
            <a:off x="8447814" y="6594186"/>
            <a:ext cx="4502380" cy="2614037"/>
            <a:chOff x="0" y="0"/>
            <a:chExt cx="4502378" cy="2614035"/>
          </a:xfrm>
        </p:grpSpPr>
        <p:sp>
          <p:nvSpPr>
            <p:cNvPr id="569" name="Shape 569"/>
            <p:cNvSpPr/>
            <p:nvPr/>
          </p:nvSpPr>
          <p:spPr>
            <a:xfrm>
              <a:off x="63500" y="38100"/>
              <a:ext cx="4375379" cy="2448936"/>
            </a:xfrm>
            <a:prstGeom prst="rect">
              <a:avLst/>
            </a:prstGeom>
            <a:solidFill>
              <a:srgbClr val="DADA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68" name="Image 567"/>
            <p:cNvPicPr>
              <a:picLocks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-1" y="0"/>
              <a:ext cx="4502380" cy="2614037"/>
            </a:xfrm>
            <a:prstGeom prst="rect">
              <a:avLst/>
            </a:prstGeom>
            <a:effectLst/>
          </p:spPr>
        </p:pic>
      </p:grpSp>
      <p:sp>
        <p:nvSpPr>
          <p:cNvPr id="571" name="Shape 571"/>
          <p:cNvSpPr/>
          <p:nvPr/>
        </p:nvSpPr>
        <p:spPr>
          <a:xfrm>
            <a:off x="8691690" y="7144023"/>
            <a:ext cx="4189452" cy="180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OpenFOAM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1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librairie volumes finis C++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1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boîte à outil open source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1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nombreux modèles disponibles 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1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multi-physique</a:t>
            </a:r>
          </a:p>
        </p:txBody>
      </p:sp>
      <p:sp>
        <p:nvSpPr>
          <p:cNvPr id="572" name="Shape 572"/>
          <p:cNvSpPr/>
          <p:nvPr/>
        </p:nvSpPr>
        <p:spPr>
          <a:xfrm>
            <a:off x="9192574" y="6680779"/>
            <a:ext cx="30235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code de calcul utilisé :</a:t>
            </a:r>
          </a:p>
        </p:txBody>
      </p:sp>
      <p:sp>
        <p:nvSpPr>
          <p:cNvPr id="573" name="Shape 573"/>
          <p:cNvSpPr/>
          <p:nvPr/>
        </p:nvSpPr>
        <p:spPr>
          <a:xfrm>
            <a:off x="8412227" y="1255548"/>
            <a:ext cx="4550605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6391" indent="-226391" algn="l">
              <a:lnSpc>
                <a:spcPct val="120000"/>
              </a:lnSpc>
              <a:buSzPct val="30000"/>
              <a:buBlip>
                <a:blip r:embed="rId19"/>
              </a:buBlip>
              <a:defRPr sz="20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RANS : Reynolds Average </a:t>
            </a:r>
            <a:r>
              <a:rPr sz="1800" dirty="0" err="1"/>
              <a:t>Navier</a:t>
            </a:r>
            <a:r>
              <a:rPr sz="1800" dirty="0"/>
              <a:t> Stokes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19"/>
              </a:buBlip>
              <a:defRPr sz="20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LES : Large Eddy Simulation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19"/>
              </a:buBlip>
              <a:defRPr sz="20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DNS : Direct Numerical Simulation</a:t>
            </a:r>
          </a:p>
        </p:txBody>
      </p:sp>
      <p:pic>
        <p:nvPicPr>
          <p:cNvPr id="577" name="Image 576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403347" y="8181509"/>
            <a:ext cx="1880149" cy="69034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2" animBg="1" advAuto="0"/>
      <p:bldP spid="508" grpId="13" animBg="1" advAuto="0"/>
      <p:bldP spid="511" grpId="3" animBg="1" advAuto="0"/>
      <p:bldP spid="513" grpId="5" animBg="1" advAuto="0"/>
      <p:bldP spid="525" grpId="8" animBg="1" advAuto="0"/>
      <p:bldP spid="526" grpId="9" animBg="1" advAuto="0"/>
      <p:bldP spid="532" grpId="1" animBg="1" advAuto="0"/>
      <p:bldP spid="533" grpId="4" animBg="1" advAuto="0"/>
      <p:bldP spid="542" grpId="6" animBg="1" advAuto="0"/>
      <p:bldP spid="543" grpId="12" animBg="1" advAuto="0"/>
      <p:bldP spid="545" grpId="7" animBg="1" advAuto="0"/>
      <p:bldP spid="555" grpId="15" animBg="1" advAuto="0"/>
      <p:bldP spid="556" grpId="14" animBg="1" advAuto="0"/>
      <p:bldP spid="557" grpId="21" animBg="1" advAuto="0"/>
      <p:bldP spid="575" grpId="19" animBg="1" advAuto="0"/>
      <p:bldP spid="559" grpId="18" animBg="1" advAuto="0"/>
      <p:bldP spid="560" grpId="16" animBg="1" advAuto="0"/>
      <p:bldP spid="576" grpId="17" animBg="1" advAuto="0"/>
      <p:bldP spid="562" grpId="11" animBg="1" advAuto="0"/>
      <p:bldP spid="564" grpId="10" animBg="1" advAuto="0"/>
      <p:bldP spid="566" grpId="22" animBg="1" advAuto="0"/>
      <p:bldP spid="567" grpId="23" animBg="1" advAuto="0"/>
      <p:bldP spid="570" grpId="24" animBg="1" advAuto="0"/>
      <p:bldP spid="571" grpId="26" animBg="1" advAuto="0"/>
      <p:bldP spid="572" grpId="25" animBg="1" advAuto="0"/>
      <p:bldP spid="577" grpId="20" animBg="1" advAuto="0"/>
    </p:bld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4874</TotalTime>
  <Words>3980</Words>
  <Application>Microsoft Office PowerPoint</Application>
  <PresentationFormat>Personnalisé</PresentationFormat>
  <Paragraphs>1003</Paragraphs>
  <Slides>41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5" baseType="lpstr">
      <vt:lpstr>Apple Color Emoji</vt:lpstr>
      <vt:lpstr>Athelas</vt:lpstr>
      <vt:lpstr>Avenir Next</vt:lpstr>
      <vt:lpstr>Avenir Next Medium</vt:lpstr>
      <vt:lpstr>Avenir Roman</vt:lpstr>
      <vt:lpstr>Gill Sans</vt:lpstr>
      <vt:lpstr>Gill Sans Light</vt:lpstr>
      <vt:lpstr>Gill Sans SemiBold</vt:lpstr>
      <vt:lpstr>Helvetica</vt:lpstr>
      <vt:lpstr>Helvetica Light</vt:lpstr>
      <vt:lpstr>Monaco</vt:lpstr>
      <vt:lpstr>Times New Roman</vt:lpstr>
      <vt:lpstr>Verdana</vt:lpstr>
      <vt:lpstr>Showroom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Elsa Merle</dc:creator>
  <cp:lastModifiedBy>Elsa Merle</cp:lastModifiedBy>
  <cp:revision>12</cp:revision>
  <dcterms:modified xsi:type="dcterms:W3CDTF">2015-11-24T21:03:14Z</dcterms:modified>
</cp:coreProperties>
</file>