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91" r:id="rId2"/>
    <p:sldId id="292" r:id="rId3"/>
    <p:sldId id="293" r:id="rId4"/>
    <p:sldId id="294" r:id="rId5"/>
    <p:sldId id="295" r:id="rId6"/>
    <p:sldId id="296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-630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6274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 - Fonc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11" Type="http://schemas.openxmlformats.org/officeDocument/2006/relationships/image" Target="../media/image9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1.png"/><Relationship Id="rId21" Type="http://schemas.openxmlformats.org/officeDocument/2006/relationships/image" Target="../media/image67.png"/><Relationship Id="rId7" Type="http://schemas.openxmlformats.org/officeDocument/2006/relationships/image" Target="../media/image55.png"/><Relationship Id="rId12" Type="http://schemas.openxmlformats.org/officeDocument/2006/relationships/image" Target="../media/image3.png"/><Relationship Id="rId17" Type="http://schemas.openxmlformats.org/officeDocument/2006/relationships/image" Target="../media/image63.png"/><Relationship Id="rId2" Type="http://schemas.openxmlformats.org/officeDocument/2006/relationships/image" Target="../media/image50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45.png"/><Relationship Id="rId19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Shape 2691"/>
          <p:cNvSpPr/>
          <p:nvPr/>
        </p:nvSpPr>
        <p:spPr>
          <a:xfrm>
            <a:off x="1011355" y="1761332"/>
            <a:ext cx="506639" cy="28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8" h="19278" extrusionOk="0">
                <a:moveTo>
                  <a:pt x="21137" y="9684"/>
                </a:moveTo>
                <a:cubicBezTo>
                  <a:pt x="20820" y="3681"/>
                  <a:pt x="16565" y="1729"/>
                  <a:pt x="12678" y="631"/>
                </a:cubicBezTo>
                <a:cubicBezTo>
                  <a:pt x="6528" y="-1106"/>
                  <a:pt x="-29" y="479"/>
                  <a:pt x="0" y="8700"/>
                </a:cubicBezTo>
                <a:cubicBezTo>
                  <a:pt x="22" y="15089"/>
                  <a:pt x="4497" y="17632"/>
                  <a:pt x="8716" y="18777"/>
                </a:cubicBezTo>
                <a:cubicBezTo>
                  <a:pt x="15045" y="20494"/>
                  <a:pt x="21571" y="17873"/>
                  <a:pt x="21137" y="9684"/>
                </a:cubicBezTo>
                <a:close/>
              </a:path>
            </a:pathLst>
          </a:custGeom>
          <a:solidFill>
            <a:schemeClr val="accent4"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692" name="Shape 26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</a:t>
            </a:fld>
            <a:endParaRPr sz="1600"/>
          </a:p>
        </p:txBody>
      </p:sp>
      <p:sp>
        <p:nvSpPr>
          <p:cNvPr id="2693" name="Shape 2693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 dirty="0"/>
              <a:t>Application au </a:t>
            </a:r>
            <a:r>
              <a:rPr sz="2800" dirty="0" err="1"/>
              <a:t>couplage</a:t>
            </a:r>
            <a:r>
              <a:rPr sz="2800" dirty="0"/>
              <a:t> - MSFR - </a:t>
            </a:r>
            <a:r>
              <a:rPr sz="2800" dirty="0">
                <a:solidFill>
                  <a:srgbClr val="5A5F5E"/>
                </a:solidFill>
              </a:rPr>
              <a:t>Etude de </a:t>
            </a:r>
            <a:r>
              <a:rPr sz="2800" dirty="0" err="1">
                <a:solidFill>
                  <a:srgbClr val="5A5F5E"/>
                </a:solidFill>
              </a:rPr>
              <a:t>transitoires</a:t>
            </a:r>
            <a:r>
              <a:rPr sz="2800" dirty="0">
                <a:solidFill>
                  <a:srgbClr val="5A5F5E"/>
                </a:solidFill>
              </a:rPr>
              <a:t> du MSFR</a:t>
            </a:r>
          </a:p>
        </p:txBody>
      </p:sp>
      <p:pic>
        <p:nvPicPr>
          <p:cNvPr id="2694" name="Image 269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696" name="Image 269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2">
            <a:off x="3831262" y="1250171"/>
            <a:ext cx="5361122" cy="38165"/>
          </a:xfrm>
          <a:prstGeom prst="rect">
            <a:avLst/>
          </a:prstGeom>
        </p:spPr>
      </p:pic>
      <p:pic>
        <p:nvPicPr>
          <p:cNvPr id="2698" name="Image 269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42">
            <a:off x="8946806" y="969368"/>
            <a:ext cx="871272" cy="38111"/>
          </a:xfrm>
          <a:prstGeom prst="rect">
            <a:avLst/>
          </a:prstGeom>
        </p:spPr>
      </p:pic>
      <p:pic>
        <p:nvPicPr>
          <p:cNvPr id="2700" name="Image 269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699958" flipH="1">
            <a:off x="3228677" y="977470"/>
            <a:ext cx="871272" cy="38111"/>
          </a:xfrm>
          <a:prstGeom prst="rect">
            <a:avLst/>
          </a:prstGeom>
        </p:spPr>
      </p:pic>
      <p:sp>
        <p:nvSpPr>
          <p:cNvPr id="2702" name="Shape 2702"/>
          <p:cNvSpPr/>
          <p:nvPr/>
        </p:nvSpPr>
        <p:spPr>
          <a:xfrm>
            <a:off x="3946954" y="826328"/>
            <a:ext cx="5129738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suivi de charge - de 33% en 60 secondes</a:t>
            </a:r>
          </a:p>
        </p:txBody>
      </p:sp>
      <p:pic>
        <p:nvPicPr>
          <p:cNvPr id="2703" name="sdc_double_1_cadre_alpha.png"/>
          <p:cNvPicPr>
            <a:picLocks noChangeAspect="1"/>
          </p:cNvPicPr>
          <p:nvPr/>
        </p:nvPicPr>
        <p:blipFill>
          <a:blip r:embed="rId5">
            <a:extLst/>
          </a:blip>
          <a:srcRect b="20302"/>
          <a:stretch>
            <a:fillRect/>
          </a:stretch>
        </p:blipFill>
        <p:spPr>
          <a:xfrm>
            <a:off x="659224" y="1770071"/>
            <a:ext cx="11803920" cy="2844523"/>
          </a:xfrm>
          <a:prstGeom prst="rect">
            <a:avLst/>
          </a:prstGeom>
          <a:ln w="12700">
            <a:miter lim="400000"/>
          </a:ln>
        </p:spPr>
      </p:pic>
      <p:sp>
        <p:nvSpPr>
          <p:cNvPr id="2704" name="Shape 2704"/>
          <p:cNvSpPr/>
          <p:nvPr/>
        </p:nvSpPr>
        <p:spPr>
          <a:xfrm>
            <a:off x="6965418" y="1936319"/>
            <a:ext cx="110291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E82C05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2→3 GW</a:t>
            </a:r>
          </a:p>
        </p:txBody>
      </p:sp>
      <p:sp>
        <p:nvSpPr>
          <p:cNvPr id="2705" name="Shape 2705"/>
          <p:cNvSpPr/>
          <p:nvPr/>
        </p:nvSpPr>
        <p:spPr>
          <a:xfrm>
            <a:off x="6958241" y="3777796"/>
            <a:ext cx="11172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3→2 GW</a:t>
            </a:r>
          </a:p>
        </p:txBody>
      </p:sp>
      <p:sp>
        <p:nvSpPr>
          <p:cNvPr id="2706" name="Shape 2706"/>
          <p:cNvSpPr/>
          <p:nvPr/>
        </p:nvSpPr>
        <p:spPr>
          <a:xfrm rot="16214612">
            <a:off x="136161" y="2908016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707" name="Shape 2707"/>
          <p:cNvSpPr/>
          <p:nvPr/>
        </p:nvSpPr>
        <p:spPr>
          <a:xfrm rot="16214612">
            <a:off x="3758852" y="2908016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Puissance [GW]</a:t>
            </a:r>
          </a:p>
        </p:txBody>
      </p:sp>
      <p:sp>
        <p:nvSpPr>
          <p:cNvPr id="2708" name="Shape 2708"/>
          <p:cNvSpPr/>
          <p:nvPr/>
        </p:nvSpPr>
        <p:spPr>
          <a:xfrm>
            <a:off x="2306200" y="4592173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09" name="Shape 2709"/>
          <p:cNvSpPr/>
          <p:nvPr/>
        </p:nvSpPr>
        <p:spPr>
          <a:xfrm>
            <a:off x="6292033" y="4592173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10" name="Shape 2710"/>
          <p:cNvSpPr/>
          <p:nvPr/>
        </p:nvSpPr>
        <p:spPr>
          <a:xfrm>
            <a:off x="10349812" y="4592173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pic>
        <p:nvPicPr>
          <p:cNvPr id="2711" name="sdc_double_1_cadre_alpha.png"/>
          <p:cNvPicPr>
            <a:picLocks noChangeAspect="1"/>
          </p:cNvPicPr>
          <p:nvPr/>
        </p:nvPicPr>
        <p:blipFill>
          <a:blip r:embed="rId5">
            <a:extLst/>
          </a:blip>
          <a:srcRect l="37498" t="64951" r="60771" b="28129"/>
          <a:stretch>
            <a:fillRect/>
          </a:stretch>
        </p:blipFill>
        <p:spPr>
          <a:xfrm>
            <a:off x="4787031" y="3523006"/>
            <a:ext cx="204186" cy="24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2" name="sdc_double_1_cadre_alpha.png"/>
          <p:cNvPicPr>
            <a:picLocks noChangeAspect="1"/>
          </p:cNvPicPr>
          <p:nvPr/>
        </p:nvPicPr>
        <p:blipFill>
          <a:blip r:embed="rId5">
            <a:extLst/>
          </a:blip>
          <a:srcRect l="37498" t="64951" r="60771" b="28129"/>
          <a:stretch>
            <a:fillRect/>
          </a:stretch>
        </p:blipFill>
        <p:spPr>
          <a:xfrm>
            <a:off x="4787031" y="2399056"/>
            <a:ext cx="204186" cy="246962"/>
          </a:xfrm>
          <a:prstGeom prst="rect">
            <a:avLst/>
          </a:prstGeom>
          <a:ln w="12700">
            <a:miter lim="400000"/>
          </a:ln>
        </p:spPr>
      </p:pic>
      <p:sp>
        <p:nvSpPr>
          <p:cNvPr id="2713" name="Shape 2713"/>
          <p:cNvSpPr/>
          <p:nvPr/>
        </p:nvSpPr>
        <p:spPr>
          <a:xfrm>
            <a:off x="3929194" y="1334055"/>
            <a:ext cx="516526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transitoire normal de pilotage du réacteur</a:t>
            </a:r>
          </a:p>
        </p:txBody>
      </p:sp>
      <p:sp>
        <p:nvSpPr>
          <p:cNvPr id="2714" name="Shape 2714"/>
          <p:cNvSpPr/>
          <p:nvPr/>
        </p:nvSpPr>
        <p:spPr>
          <a:xfrm>
            <a:off x="846894" y="1731138"/>
            <a:ext cx="17953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232323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 sz="1200"/>
            </a:pPr>
            <a:r>
              <a:rPr sz="1200"/>
              <a:t>❗️</a:t>
            </a:r>
          </a:p>
        </p:txBody>
      </p:sp>
      <p:pic>
        <p:nvPicPr>
          <p:cNvPr id="2715" name="Capture d’écran 2015-10-15 à 17.06.40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683" y="5542465"/>
            <a:ext cx="6027078" cy="3817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6" name="Capture d’écran 2015-10-15 à 17.07.12_alph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0040" y="5542465"/>
            <a:ext cx="6027077" cy="3817615"/>
          </a:xfrm>
          <a:prstGeom prst="rect">
            <a:avLst/>
          </a:prstGeom>
          <a:ln w="12700">
            <a:miter lim="400000"/>
          </a:ln>
        </p:spPr>
      </p:pic>
      <p:sp>
        <p:nvSpPr>
          <p:cNvPr id="2717" name="Shape 2717"/>
          <p:cNvSpPr/>
          <p:nvPr/>
        </p:nvSpPr>
        <p:spPr>
          <a:xfrm>
            <a:off x="11390549" y="4972467"/>
            <a:ext cx="156453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Température 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combustible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[K]</a:t>
            </a:r>
          </a:p>
        </p:txBody>
      </p:sp>
      <p:sp>
        <p:nvSpPr>
          <p:cNvPr id="2718" name="Shape 2718"/>
          <p:cNvSpPr/>
          <p:nvPr/>
        </p:nvSpPr>
        <p:spPr>
          <a:xfrm>
            <a:off x="12407269" y="5666323"/>
            <a:ext cx="564257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1110</a:t>
            </a:r>
          </a:p>
        </p:txBody>
      </p:sp>
      <p:sp>
        <p:nvSpPr>
          <p:cNvPr id="2719" name="Shape 2719"/>
          <p:cNvSpPr/>
          <p:nvPr/>
        </p:nvSpPr>
        <p:spPr>
          <a:xfrm>
            <a:off x="12464977" y="8402010"/>
            <a:ext cx="448841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890</a:t>
            </a:r>
          </a:p>
        </p:txBody>
      </p:sp>
      <p:pic>
        <p:nvPicPr>
          <p:cNvPr id="2720" name="legende3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57996" y="6038110"/>
            <a:ext cx="262803" cy="2398918"/>
          </a:xfrm>
          <a:prstGeom prst="rect">
            <a:avLst/>
          </a:prstGeom>
          <a:ln w="12700">
            <a:miter lim="400000"/>
          </a:ln>
        </p:spPr>
      </p:pic>
      <p:sp>
        <p:nvSpPr>
          <p:cNvPr id="2721" name="Shape 2721"/>
          <p:cNvSpPr/>
          <p:nvPr/>
        </p:nvSpPr>
        <p:spPr>
          <a:xfrm>
            <a:off x="65007" y="5194067"/>
            <a:ext cx="1243930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Puissance</a:t>
            </a:r>
          </a:p>
          <a:p>
            <a:pPr algn="l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[GW/m</a:t>
            </a:r>
            <a:r>
              <a:rPr sz="1800" baseline="31999"/>
              <a:t>3</a:t>
            </a:r>
            <a:r>
              <a:rPr sz="1800"/>
              <a:t>]</a:t>
            </a:r>
          </a:p>
        </p:txBody>
      </p:sp>
      <p:sp>
        <p:nvSpPr>
          <p:cNvPr id="2722" name="Shape 2722"/>
          <p:cNvSpPr/>
          <p:nvPr/>
        </p:nvSpPr>
        <p:spPr>
          <a:xfrm>
            <a:off x="125332" y="5666323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</a:t>
            </a:r>
          </a:p>
        </p:txBody>
      </p:sp>
      <p:sp>
        <p:nvSpPr>
          <p:cNvPr id="2723" name="Shape 2723"/>
          <p:cNvSpPr/>
          <p:nvPr/>
        </p:nvSpPr>
        <p:spPr>
          <a:xfrm>
            <a:off x="125332" y="8402010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0</a:t>
            </a:r>
          </a:p>
        </p:txBody>
      </p:sp>
      <p:pic>
        <p:nvPicPr>
          <p:cNvPr id="2724" name="legende3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2934" y="6038110"/>
            <a:ext cx="262804" cy="2398918"/>
          </a:xfrm>
          <a:prstGeom prst="rect">
            <a:avLst/>
          </a:prstGeom>
          <a:ln w="12700">
            <a:miter lim="400000"/>
          </a:ln>
        </p:spPr>
      </p:pic>
      <p:sp>
        <p:nvSpPr>
          <p:cNvPr id="2725" name="Shape 2725"/>
          <p:cNvSpPr/>
          <p:nvPr/>
        </p:nvSpPr>
        <p:spPr>
          <a:xfrm>
            <a:off x="3111113" y="8872296"/>
            <a:ext cx="80021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100" b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2000" i="1"/>
              <a:t>t</a:t>
            </a:r>
            <a:r>
              <a:rPr sz="2000"/>
              <a:t>=0 s</a:t>
            </a:r>
          </a:p>
        </p:txBody>
      </p:sp>
      <p:sp>
        <p:nvSpPr>
          <p:cNvPr id="2726" name="Shape 2726"/>
          <p:cNvSpPr/>
          <p:nvPr/>
        </p:nvSpPr>
        <p:spPr>
          <a:xfrm>
            <a:off x="8929257" y="8872296"/>
            <a:ext cx="112864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100" b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2000" i="1"/>
              <a:t>t</a:t>
            </a:r>
            <a:r>
              <a:rPr sz="2000"/>
              <a:t>=100 s</a:t>
            </a:r>
          </a:p>
        </p:txBody>
      </p:sp>
      <p:sp>
        <p:nvSpPr>
          <p:cNvPr id="2727" name="Shape 2727"/>
          <p:cNvSpPr/>
          <p:nvPr/>
        </p:nvSpPr>
        <p:spPr>
          <a:xfrm>
            <a:off x="2868706" y="9274393"/>
            <a:ext cx="128503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100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 i="0"/>
            </a:pPr>
            <a:r>
              <a:rPr sz="2000" i="1"/>
              <a:t>2→3 GW</a:t>
            </a:r>
          </a:p>
        </p:txBody>
      </p:sp>
      <p:sp>
        <p:nvSpPr>
          <p:cNvPr id="2728" name="Shape 2728"/>
          <p:cNvSpPr/>
          <p:nvPr/>
        </p:nvSpPr>
        <p:spPr>
          <a:xfrm>
            <a:off x="8838362" y="9274393"/>
            <a:ext cx="128503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100" b="1" i="1" spc="16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 i="0"/>
            </a:pPr>
            <a:r>
              <a:rPr sz="2000" i="1"/>
              <a:t>2→3 GW</a:t>
            </a:r>
          </a:p>
        </p:txBody>
      </p:sp>
      <p:pic>
        <p:nvPicPr>
          <p:cNvPr id="2729" name="Image 272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5995680" flipH="1">
            <a:off x="7049413" y="1354838"/>
            <a:ext cx="731807" cy="1557701"/>
          </a:xfrm>
          <a:prstGeom prst="rect">
            <a:avLst/>
          </a:prstGeom>
        </p:spPr>
      </p:pic>
      <p:grpSp>
        <p:nvGrpSpPr>
          <p:cNvPr id="2734" name="Group 2734"/>
          <p:cNvGrpSpPr/>
          <p:nvPr/>
        </p:nvGrpSpPr>
        <p:grpSpPr>
          <a:xfrm>
            <a:off x="2013549" y="2293900"/>
            <a:ext cx="1285608" cy="486699"/>
            <a:chOff x="25832" y="6083"/>
            <a:chExt cx="1285607" cy="486698"/>
          </a:xfrm>
        </p:grpSpPr>
        <p:pic>
          <p:nvPicPr>
            <p:cNvPr id="2731" name="Image 273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8550254">
              <a:off x="87608" y="369280"/>
              <a:ext cx="362021" cy="123501"/>
            </a:xfrm>
            <a:prstGeom prst="rect">
              <a:avLst/>
            </a:prstGeom>
            <a:effectLst/>
          </p:spPr>
        </p:pic>
        <p:sp>
          <p:nvSpPr>
            <p:cNvPr id="2733" name="Shape 2733"/>
            <p:cNvSpPr/>
            <p:nvPr/>
          </p:nvSpPr>
          <p:spPr>
            <a:xfrm>
              <a:off x="25832" y="6083"/>
              <a:ext cx="1285607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r>
                <a:rPr sz="1400"/>
                <a:t>contre réaction</a:t>
              </a:r>
            </a:p>
          </p:txBody>
        </p:sp>
      </p:grpSp>
      <p:sp>
        <p:nvSpPr>
          <p:cNvPr id="2735" name="Shape 2735"/>
          <p:cNvSpPr/>
          <p:nvPr/>
        </p:nvSpPr>
        <p:spPr>
          <a:xfrm rot="16214612">
            <a:off x="7342467" y="2992980"/>
            <a:ext cx="277664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T</a:t>
            </a:r>
            <a:r>
              <a:rPr sz="1600" baseline="-5999"/>
              <a:t>moy</a:t>
            </a:r>
            <a:r>
              <a:rPr sz="1600"/>
              <a:t> combustible [K]</a:t>
            </a:r>
          </a:p>
        </p:txBody>
      </p:sp>
      <p:pic>
        <p:nvPicPr>
          <p:cNvPr id="2736" name="Image 273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38376" y="4040420"/>
            <a:ext cx="8445553" cy="227330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grpSp>
        <p:nvGrpSpPr>
          <p:cNvPr id="2740" name="Group 2740"/>
          <p:cNvGrpSpPr/>
          <p:nvPr/>
        </p:nvGrpSpPr>
        <p:grpSpPr>
          <a:xfrm>
            <a:off x="9993683" y="3002619"/>
            <a:ext cx="1851749" cy="330201"/>
            <a:chOff x="-15622" y="0"/>
            <a:chExt cx="1851748" cy="330200"/>
          </a:xfrm>
        </p:grpSpPr>
        <p:pic>
          <p:nvPicPr>
            <p:cNvPr id="2737" name="Image 2736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651672">
              <a:off x="-13207" y="121964"/>
              <a:ext cx="532144" cy="123501"/>
            </a:xfrm>
            <a:prstGeom prst="rect">
              <a:avLst/>
            </a:prstGeom>
            <a:effectLst/>
          </p:spPr>
        </p:pic>
        <p:sp>
          <p:nvSpPr>
            <p:cNvPr id="2739" name="Shape 2739"/>
            <p:cNvSpPr/>
            <p:nvPr/>
          </p:nvSpPr>
          <p:spPr>
            <a:xfrm>
              <a:off x="494092" y="0"/>
              <a:ext cx="1342034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r>
                <a:rPr sz="1400"/>
                <a:t>refroidissement</a:t>
              </a:r>
            </a:p>
          </p:txBody>
        </p:sp>
      </p:grpSp>
      <p:grpSp>
        <p:nvGrpSpPr>
          <p:cNvPr id="2744" name="Group 2744"/>
          <p:cNvGrpSpPr/>
          <p:nvPr/>
        </p:nvGrpSpPr>
        <p:grpSpPr>
          <a:xfrm>
            <a:off x="5925781" y="2603146"/>
            <a:ext cx="1843259" cy="533479"/>
            <a:chOff x="-13121" y="12661"/>
            <a:chExt cx="1843258" cy="533478"/>
          </a:xfrm>
        </p:grpSpPr>
        <p:pic>
          <p:nvPicPr>
            <p:cNvPr id="2741" name="Image 2740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652450">
              <a:off x="-13121" y="240142"/>
              <a:ext cx="354050" cy="123501"/>
            </a:xfrm>
            <a:prstGeom prst="rect">
              <a:avLst/>
            </a:prstGeom>
            <a:effectLst/>
          </p:spPr>
        </p:pic>
        <p:sp>
          <p:nvSpPr>
            <p:cNvPr id="2743" name="Shape 2743"/>
            <p:cNvSpPr/>
            <p:nvPr/>
          </p:nvSpPr>
          <p:spPr>
            <a:xfrm>
              <a:off x="191074" y="12661"/>
              <a:ext cx="1639063" cy="533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E82C05"/>
                  </a:solidFill>
                </a:defRPr>
              </a:lvl1pPr>
            </a:lstStyle>
            <a:p>
              <a:r>
                <a:rPr sz="1400"/>
                <a:t>augmentation de puissance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5" grpId="4" animBg="1" advAuto="0"/>
      <p:bldP spid="2716" grpId="5" animBg="1" advAuto="0"/>
      <p:bldP spid="2717" grpId="7" animBg="1" advAuto="0"/>
      <p:bldP spid="2718" grpId="9" animBg="1" advAuto="0"/>
      <p:bldP spid="2719" grpId="13" animBg="1" advAuto="0"/>
      <p:bldP spid="2720" grpId="10" animBg="1" advAuto="0"/>
      <p:bldP spid="2721" grpId="6" animBg="1" advAuto="0"/>
      <p:bldP spid="2722" grpId="8" animBg="1" advAuto="0"/>
      <p:bldP spid="2723" grpId="12" animBg="1" advAuto="0"/>
      <p:bldP spid="2724" grpId="11" animBg="1" advAuto="0"/>
      <p:bldP spid="2725" grpId="14" animBg="1" advAuto="0"/>
      <p:bldP spid="2726" grpId="15" animBg="1" advAuto="0"/>
      <p:bldP spid="2727" grpId="17" animBg="1" advAuto="0"/>
      <p:bldP spid="2728" grpId="16" animBg="1" advAuto="0"/>
      <p:bldP spid="2734" grpId="2" animBg="1" advAuto="0"/>
      <p:bldP spid="2736" grpId="18" animBg="1" advAuto="0"/>
      <p:bldP spid="2740" grpId="1" animBg="1" advAuto="0"/>
      <p:bldP spid="2744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8" name="Group 2748"/>
          <p:cNvGrpSpPr/>
          <p:nvPr/>
        </p:nvGrpSpPr>
        <p:grpSpPr>
          <a:xfrm>
            <a:off x="50420" y="1306682"/>
            <a:ext cx="12914595" cy="8315503"/>
            <a:chOff x="0" y="0"/>
            <a:chExt cx="12914594" cy="8315501"/>
          </a:xfrm>
        </p:grpSpPr>
        <p:sp>
          <p:nvSpPr>
            <p:cNvPr id="2747" name="Shape 2747"/>
            <p:cNvSpPr/>
            <p:nvPr/>
          </p:nvSpPr>
          <p:spPr>
            <a:xfrm>
              <a:off x="215900" y="139700"/>
              <a:ext cx="12482794" cy="7756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746" name="Image 274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2914596" cy="8315502"/>
            </a:xfrm>
            <a:prstGeom prst="rect">
              <a:avLst/>
            </a:prstGeom>
            <a:effectLst/>
          </p:spPr>
        </p:pic>
      </p:grpSp>
      <p:pic>
        <p:nvPicPr>
          <p:cNvPr id="2749" name="out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7594" y="1716416"/>
            <a:ext cx="12682601" cy="7482361"/>
          </a:xfrm>
          <a:prstGeom prst="rect">
            <a:avLst/>
          </a:prstGeom>
          <a:ln w="12700">
            <a:miter lim="400000"/>
          </a:ln>
        </p:spPr>
      </p:pic>
      <p:sp>
        <p:nvSpPr>
          <p:cNvPr id="2750" name="Shape 27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</a:t>
            </a:fld>
            <a:endParaRPr sz="1600"/>
          </a:p>
        </p:txBody>
      </p:sp>
      <p:sp>
        <p:nvSpPr>
          <p:cNvPr id="2751" name="Shape 2751"/>
          <p:cNvSpPr/>
          <p:nvPr/>
        </p:nvSpPr>
        <p:spPr>
          <a:xfrm rot="16214612">
            <a:off x="82021" y="7059944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752" name="Shape 2752"/>
          <p:cNvSpPr/>
          <p:nvPr/>
        </p:nvSpPr>
        <p:spPr>
          <a:xfrm>
            <a:off x="2598336" y="525517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53" name="Shape 2753"/>
          <p:cNvSpPr/>
          <p:nvPr/>
        </p:nvSpPr>
        <p:spPr>
          <a:xfrm rot="16214612">
            <a:off x="168744" y="3517835"/>
            <a:ext cx="1080680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ΔT</a:t>
            </a:r>
            <a:r>
              <a:rPr sz="1600" baseline="-5999"/>
              <a:t>moy</a:t>
            </a:r>
            <a:r>
              <a:rPr sz="1600"/>
              <a:t> </a:t>
            </a:r>
            <a:r>
              <a:rPr sz="1600" i="0"/>
              <a:t>[K]</a:t>
            </a:r>
          </a:p>
        </p:txBody>
      </p:sp>
      <p:sp>
        <p:nvSpPr>
          <p:cNvPr id="2754" name="Shape 2754"/>
          <p:cNvSpPr/>
          <p:nvPr/>
        </p:nvSpPr>
        <p:spPr>
          <a:xfrm>
            <a:off x="2560744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55" name="Shape 2755"/>
          <p:cNvSpPr/>
          <p:nvPr/>
        </p:nvSpPr>
        <p:spPr>
          <a:xfrm rot="16214612">
            <a:off x="6069824" y="7059944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Puissance [GW]</a:t>
            </a:r>
          </a:p>
        </p:txBody>
      </p:sp>
      <p:sp>
        <p:nvSpPr>
          <p:cNvPr id="2756" name="Shape 2756"/>
          <p:cNvSpPr/>
          <p:nvPr/>
        </p:nvSpPr>
        <p:spPr>
          <a:xfrm>
            <a:off x="9051630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757" name="Shape 2757"/>
          <p:cNvSpPr/>
          <p:nvPr/>
        </p:nvSpPr>
        <p:spPr>
          <a:xfrm>
            <a:off x="11338922" y="1485872"/>
            <a:ext cx="156453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Température 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combustible</a:t>
            </a:r>
          </a:p>
          <a:p>
            <a:pPr algn="r"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[K]</a:t>
            </a:r>
          </a:p>
        </p:txBody>
      </p:sp>
      <p:sp>
        <p:nvSpPr>
          <p:cNvPr id="2758" name="Shape 2758"/>
          <p:cNvSpPr/>
          <p:nvPr/>
        </p:nvSpPr>
        <p:spPr>
          <a:xfrm>
            <a:off x="12355642" y="2179729"/>
            <a:ext cx="564257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1100</a:t>
            </a:r>
          </a:p>
        </p:txBody>
      </p:sp>
      <p:sp>
        <p:nvSpPr>
          <p:cNvPr id="2759" name="Shape 2759"/>
          <p:cNvSpPr/>
          <p:nvPr/>
        </p:nvSpPr>
        <p:spPr>
          <a:xfrm>
            <a:off x="12413350" y="4915415"/>
            <a:ext cx="448841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890</a:t>
            </a:r>
          </a:p>
        </p:txBody>
      </p:sp>
      <p:pic>
        <p:nvPicPr>
          <p:cNvPr id="2760" name="legende3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06369" y="2551515"/>
            <a:ext cx="262803" cy="2398918"/>
          </a:xfrm>
          <a:prstGeom prst="rect">
            <a:avLst/>
          </a:prstGeom>
          <a:ln w="12700">
            <a:miter lim="400000"/>
          </a:ln>
        </p:spPr>
      </p:pic>
      <p:sp>
        <p:nvSpPr>
          <p:cNvPr id="2761" name="Shape 2761"/>
          <p:cNvSpPr/>
          <p:nvPr/>
        </p:nvSpPr>
        <p:spPr>
          <a:xfrm>
            <a:off x="5126564" y="1667777"/>
            <a:ext cx="1243930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Puissance</a:t>
            </a:r>
          </a:p>
          <a:p>
            <a:pPr>
              <a:lnSpc>
                <a:spcPct val="80000"/>
              </a:lnSpc>
              <a:defRPr sz="2000" b="1" spc="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/>
              <a:t>[GW/m</a:t>
            </a:r>
            <a:r>
              <a:rPr sz="1800" baseline="31999"/>
              <a:t>3</a:t>
            </a:r>
            <a:r>
              <a:rPr sz="1800"/>
              <a:t>]</a:t>
            </a:r>
          </a:p>
        </p:txBody>
      </p:sp>
      <p:sp>
        <p:nvSpPr>
          <p:cNvPr id="2762" name="Shape 2762"/>
          <p:cNvSpPr/>
          <p:nvPr/>
        </p:nvSpPr>
        <p:spPr>
          <a:xfrm>
            <a:off x="5639524" y="2167198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</a:t>
            </a:r>
          </a:p>
        </p:txBody>
      </p:sp>
      <p:sp>
        <p:nvSpPr>
          <p:cNvPr id="2763" name="Shape 2763"/>
          <p:cNvSpPr/>
          <p:nvPr/>
        </p:nvSpPr>
        <p:spPr>
          <a:xfrm>
            <a:off x="5639524" y="4902884"/>
            <a:ext cx="218008" cy="37959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0</a:t>
            </a:r>
          </a:p>
        </p:txBody>
      </p:sp>
      <p:pic>
        <p:nvPicPr>
          <p:cNvPr id="2764" name="legende3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7127" y="2538984"/>
            <a:ext cx="262804" cy="2398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5" name="Image 2764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94525">
            <a:off x="2911732" y="6847682"/>
            <a:ext cx="476307" cy="123501"/>
          </a:xfrm>
          <a:prstGeom prst="rect">
            <a:avLst/>
          </a:prstGeom>
        </p:spPr>
      </p:pic>
      <p:pic>
        <p:nvPicPr>
          <p:cNvPr id="2767" name="Image 276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234141">
            <a:off x="2557488" y="3163753"/>
            <a:ext cx="481045" cy="123501"/>
          </a:xfrm>
          <a:prstGeom prst="rect">
            <a:avLst/>
          </a:prstGeom>
        </p:spPr>
      </p:pic>
      <p:pic>
        <p:nvPicPr>
          <p:cNvPr id="2769" name="Image 276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6976799">
            <a:off x="10227738" y="6715436"/>
            <a:ext cx="499743" cy="123501"/>
          </a:xfrm>
          <a:prstGeom prst="rect">
            <a:avLst/>
          </a:prstGeom>
        </p:spPr>
      </p:pic>
      <p:sp>
        <p:nvSpPr>
          <p:cNvPr id="2771" name="Shape 2771"/>
          <p:cNvSpPr/>
          <p:nvPr/>
        </p:nvSpPr>
        <p:spPr>
          <a:xfrm>
            <a:off x="1493466" y="3478178"/>
            <a:ext cx="1571905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i="1" spc="128">
                <a:solidFill>
                  <a:srgbClr val="4BA90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/>
            </a:pPr>
            <a:r>
              <a:rPr sz="1400" i="1"/>
              <a:t>refroidissement</a:t>
            </a:r>
          </a:p>
        </p:txBody>
      </p:sp>
      <p:sp>
        <p:nvSpPr>
          <p:cNvPr id="2772" name="Shape 2772"/>
          <p:cNvSpPr/>
          <p:nvPr/>
        </p:nvSpPr>
        <p:spPr>
          <a:xfrm>
            <a:off x="1720869" y="6489462"/>
            <a:ext cx="1763966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A11B04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contre-réaction</a:t>
            </a:r>
          </a:p>
        </p:txBody>
      </p:sp>
      <p:sp>
        <p:nvSpPr>
          <p:cNvPr id="2773" name="Shape 2773"/>
          <p:cNvSpPr/>
          <p:nvPr/>
        </p:nvSpPr>
        <p:spPr>
          <a:xfrm>
            <a:off x="9396106" y="6033141"/>
            <a:ext cx="3577491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AA5EF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stabilisation de la puissance neutronique sur la puissance extraite</a:t>
            </a:r>
          </a:p>
        </p:txBody>
      </p:sp>
      <p:sp>
        <p:nvSpPr>
          <p:cNvPr id="2774" name="Shape 2774"/>
          <p:cNvSpPr/>
          <p:nvPr/>
        </p:nvSpPr>
        <p:spPr>
          <a:xfrm>
            <a:off x="11602230" y="10368635"/>
            <a:ext cx="20710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600"/>
              <a:t>❗️</a:t>
            </a:r>
            <a:r>
              <a:rPr sz="2400">
                <a:latin typeface="+mn-lt"/>
                <a:ea typeface="+mn-ea"/>
                <a:cs typeface="+mn-cs"/>
                <a:sym typeface="Gill Sans Light"/>
              </a:rPr>
              <a:t>temps en log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sp>
        <p:nvSpPr>
          <p:cNvPr id="2775" name="Shape 2775"/>
          <p:cNvSpPr/>
          <p:nvPr/>
        </p:nvSpPr>
        <p:spPr>
          <a:xfrm flipH="1">
            <a:off x="1681266" y="9813352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76" name="Shape 2776"/>
          <p:cNvSpPr/>
          <p:nvPr/>
        </p:nvSpPr>
        <p:spPr>
          <a:xfrm flipV="1">
            <a:off x="1754941" y="9824299"/>
            <a:ext cx="1" cy="882875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77" name="Shape 2777"/>
          <p:cNvSpPr/>
          <p:nvPr/>
        </p:nvSpPr>
        <p:spPr>
          <a:xfrm>
            <a:off x="1740394" y="10098429"/>
            <a:ext cx="49398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159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 i="1"/>
              <a:t>β</a:t>
            </a:r>
            <a:r>
              <a:rPr sz="1800" i="1" baseline="-5999"/>
              <a:t>eff</a:t>
            </a:r>
          </a:p>
        </p:txBody>
      </p:sp>
      <p:sp>
        <p:nvSpPr>
          <p:cNvPr id="2778" name="Shape 2778"/>
          <p:cNvSpPr/>
          <p:nvPr/>
        </p:nvSpPr>
        <p:spPr>
          <a:xfrm flipH="1">
            <a:off x="1681266" y="10703650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79" name="Shape 2779"/>
          <p:cNvSpPr/>
          <p:nvPr/>
        </p:nvSpPr>
        <p:spPr>
          <a:xfrm flipV="1">
            <a:off x="-691977" y="10386064"/>
            <a:ext cx="1" cy="437067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80" name="Shape 2780"/>
          <p:cNvSpPr/>
          <p:nvPr/>
        </p:nvSpPr>
        <p:spPr>
          <a:xfrm>
            <a:off x="-590237" y="10458047"/>
            <a:ext cx="69249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0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800"/>
              <a:t>3 GW</a:t>
            </a:r>
          </a:p>
        </p:txBody>
      </p:sp>
      <p:sp>
        <p:nvSpPr>
          <p:cNvPr id="2781" name="Shape 2781"/>
          <p:cNvSpPr/>
          <p:nvPr/>
        </p:nvSpPr>
        <p:spPr>
          <a:xfrm>
            <a:off x="3564029" y="826328"/>
            <a:ext cx="5895588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incident de sur-refroidissement : de 0.1 à 3 GW</a:t>
            </a:r>
          </a:p>
        </p:txBody>
      </p:sp>
      <p:sp>
        <p:nvSpPr>
          <p:cNvPr id="2782" name="Shape 278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783" name="Image 278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785" name="Image 2784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2">
            <a:off x="3236426" y="1250164"/>
            <a:ext cx="6550794" cy="38179"/>
          </a:xfrm>
          <a:prstGeom prst="rect">
            <a:avLst/>
          </a:prstGeom>
        </p:spPr>
      </p:pic>
      <p:pic>
        <p:nvPicPr>
          <p:cNvPr id="2787" name="Image 2786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699958" flipH="1">
            <a:off x="2710750" y="977470"/>
            <a:ext cx="871272" cy="38111"/>
          </a:xfrm>
          <a:prstGeom prst="rect">
            <a:avLst/>
          </a:prstGeom>
        </p:spPr>
      </p:pic>
      <p:pic>
        <p:nvPicPr>
          <p:cNvPr id="2789" name="Image 2788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4578056">
            <a:off x="2694332" y="7966929"/>
            <a:ext cx="380982" cy="123501"/>
          </a:xfrm>
          <a:prstGeom prst="rect">
            <a:avLst/>
          </a:prstGeom>
        </p:spPr>
      </p:pic>
      <p:sp>
        <p:nvSpPr>
          <p:cNvPr id="2791" name="Shape 2791"/>
          <p:cNvSpPr/>
          <p:nvPr/>
        </p:nvSpPr>
        <p:spPr>
          <a:xfrm>
            <a:off x="1850307" y="7382573"/>
            <a:ext cx="1276378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i="1" spc="128">
                <a:solidFill>
                  <a:srgbClr val="4BA90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/>
            </a:pPr>
            <a:r>
              <a:rPr sz="1400" i="1"/>
              <a:t>délai lié au transport</a:t>
            </a:r>
          </a:p>
        </p:txBody>
      </p:sp>
      <p:sp>
        <p:nvSpPr>
          <p:cNvPr id="2792" name="Shape 2792"/>
          <p:cNvSpPr/>
          <p:nvPr/>
        </p:nvSpPr>
        <p:spPr>
          <a:xfrm flipH="1" flipV="1">
            <a:off x="1497558" y="5907417"/>
            <a:ext cx="3695376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93" name="Shape 2793"/>
          <p:cNvSpPr/>
          <p:nvPr/>
        </p:nvSpPr>
        <p:spPr>
          <a:xfrm flipV="1">
            <a:off x="1609882" y="5910634"/>
            <a:ext cx="1" cy="2341896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794" name="Shape 2794"/>
          <p:cNvSpPr/>
          <p:nvPr/>
        </p:nvSpPr>
        <p:spPr>
          <a:xfrm>
            <a:off x="1696735" y="6919486"/>
            <a:ext cx="49398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159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 i="1"/>
              <a:t>β</a:t>
            </a:r>
            <a:r>
              <a:rPr sz="1800" i="1" baseline="-5999"/>
              <a:t>eff</a:t>
            </a:r>
          </a:p>
        </p:txBody>
      </p:sp>
      <p:pic>
        <p:nvPicPr>
          <p:cNvPr id="2795" name="Image 2794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900042">
            <a:off x="9435767" y="969368"/>
            <a:ext cx="871272" cy="38111"/>
          </a:xfrm>
          <a:prstGeom prst="rect">
            <a:avLst/>
          </a:prstGeom>
        </p:spPr>
      </p:pic>
      <p:pic>
        <p:nvPicPr>
          <p:cNvPr id="2797" name="Image 2796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94525">
            <a:off x="9314903" y="8127703"/>
            <a:ext cx="476308" cy="123501"/>
          </a:xfrm>
          <a:prstGeom prst="rect">
            <a:avLst/>
          </a:prstGeom>
        </p:spPr>
      </p:pic>
      <p:sp>
        <p:nvSpPr>
          <p:cNvPr id="2799" name="Shape 2799"/>
          <p:cNvSpPr/>
          <p:nvPr/>
        </p:nvSpPr>
        <p:spPr>
          <a:xfrm>
            <a:off x="8062472" y="7613532"/>
            <a:ext cx="1763966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A11B04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augmentation de puissance</a:t>
            </a:r>
          </a:p>
        </p:txBody>
      </p:sp>
      <p:sp>
        <p:nvSpPr>
          <p:cNvPr id="2800" name="Shape 2800"/>
          <p:cNvSpPr/>
          <p:nvPr/>
        </p:nvSpPr>
        <p:spPr>
          <a:xfrm flipV="1">
            <a:off x="7825646" y="7061021"/>
            <a:ext cx="1" cy="1624276"/>
          </a:xfrm>
          <a:prstGeom prst="line">
            <a:avLst/>
          </a:prstGeom>
          <a:ln w="25400">
            <a:solidFill>
              <a:srgbClr val="3440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801" name="Shape 2801"/>
          <p:cNvSpPr/>
          <p:nvPr/>
        </p:nvSpPr>
        <p:spPr>
          <a:xfrm>
            <a:off x="7801002" y="7371379"/>
            <a:ext cx="1276378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0.1 à 3 GW</a:t>
            </a:r>
          </a:p>
        </p:txBody>
      </p:sp>
      <p:sp>
        <p:nvSpPr>
          <p:cNvPr id="2802" name="Shape 2802"/>
          <p:cNvSpPr/>
          <p:nvPr/>
        </p:nvSpPr>
        <p:spPr>
          <a:xfrm flipH="1">
            <a:off x="7801002" y="7025444"/>
            <a:ext cx="3821326" cy="1"/>
          </a:xfrm>
          <a:prstGeom prst="line">
            <a:avLst/>
          </a:prstGeom>
          <a:ln w="25400">
            <a:solidFill>
              <a:srgbClr val="3440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808" name="Group 2808"/>
          <p:cNvGrpSpPr/>
          <p:nvPr/>
        </p:nvGrpSpPr>
        <p:grpSpPr>
          <a:xfrm>
            <a:off x="833631" y="5703422"/>
            <a:ext cx="748061" cy="3230729"/>
            <a:chOff x="375639" y="1091990"/>
            <a:chExt cx="748060" cy="3230727"/>
          </a:xfrm>
        </p:grpSpPr>
        <p:sp>
          <p:nvSpPr>
            <p:cNvPr id="2803" name="Shape 2803"/>
            <p:cNvSpPr/>
            <p:nvPr/>
          </p:nvSpPr>
          <p:spPr>
            <a:xfrm>
              <a:off x="395517" y="1143309"/>
              <a:ext cx="610116" cy="30464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04" name="Shape 2804"/>
            <p:cNvSpPr/>
            <p:nvPr/>
          </p:nvSpPr>
          <p:spPr>
            <a:xfrm>
              <a:off x="375639" y="2040831"/>
              <a:ext cx="748061" cy="384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-50</a:t>
              </a:r>
            </a:p>
          </p:txBody>
        </p:sp>
        <p:sp>
          <p:nvSpPr>
            <p:cNvPr id="2805" name="Shape 2805"/>
            <p:cNvSpPr/>
            <p:nvPr/>
          </p:nvSpPr>
          <p:spPr>
            <a:xfrm>
              <a:off x="464702" y="3938513"/>
              <a:ext cx="569935" cy="384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-150</a:t>
              </a:r>
            </a:p>
          </p:txBody>
        </p:sp>
        <p:sp>
          <p:nvSpPr>
            <p:cNvPr id="2806" name="Shape 2806"/>
            <p:cNvSpPr/>
            <p:nvPr/>
          </p:nvSpPr>
          <p:spPr>
            <a:xfrm>
              <a:off x="455662" y="2989672"/>
              <a:ext cx="588015" cy="384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-100</a:t>
              </a:r>
            </a:p>
          </p:txBody>
        </p:sp>
        <p:sp>
          <p:nvSpPr>
            <p:cNvPr id="2807" name="Shape 2807"/>
            <p:cNvSpPr/>
            <p:nvPr/>
          </p:nvSpPr>
          <p:spPr>
            <a:xfrm>
              <a:off x="419624" y="1091990"/>
              <a:ext cx="660091" cy="384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</p:grpSp>
      <p:grpSp>
        <p:nvGrpSpPr>
          <p:cNvPr id="2816" name="Group 2816"/>
          <p:cNvGrpSpPr/>
          <p:nvPr/>
        </p:nvGrpSpPr>
        <p:grpSpPr>
          <a:xfrm>
            <a:off x="7320409" y="5635999"/>
            <a:ext cx="404764" cy="3251635"/>
            <a:chOff x="0" y="0"/>
            <a:chExt cx="404763" cy="3251633"/>
          </a:xfrm>
        </p:grpSpPr>
        <p:sp>
          <p:nvSpPr>
            <p:cNvPr id="2809" name="Shape 2809"/>
            <p:cNvSpPr/>
            <p:nvPr/>
          </p:nvSpPr>
          <p:spPr>
            <a:xfrm>
              <a:off x="0" y="0"/>
              <a:ext cx="399325" cy="31813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10" name="Shape 2810"/>
            <p:cNvSpPr/>
            <p:nvPr/>
          </p:nvSpPr>
          <p:spPr>
            <a:xfrm>
              <a:off x="102406" y="107644"/>
              <a:ext cx="208883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5</a:t>
              </a:r>
            </a:p>
          </p:txBody>
        </p:sp>
        <p:sp>
          <p:nvSpPr>
            <p:cNvPr id="2811" name="Shape 2811"/>
            <p:cNvSpPr/>
            <p:nvPr/>
          </p:nvSpPr>
          <p:spPr>
            <a:xfrm>
              <a:off x="31602" y="1249675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2812" name="Shape 2812"/>
            <p:cNvSpPr/>
            <p:nvPr/>
          </p:nvSpPr>
          <p:spPr>
            <a:xfrm>
              <a:off x="31602" y="678659"/>
              <a:ext cx="373162" cy="288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4</a:t>
              </a:r>
            </a:p>
          </p:txBody>
        </p:sp>
        <p:sp>
          <p:nvSpPr>
            <p:cNvPr id="2813" name="Shape 2813"/>
            <p:cNvSpPr/>
            <p:nvPr/>
          </p:nvSpPr>
          <p:spPr>
            <a:xfrm>
              <a:off x="31602" y="1820691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2</a:t>
              </a:r>
            </a:p>
          </p:txBody>
        </p:sp>
        <p:sp>
          <p:nvSpPr>
            <p:cNvPr id="2814" name="Shape 2814"/>
            <p:cNvSpPr/>
            <p:nvPr/>
          </p:nvSpPr>
          <p:spPr>
            <a:xfrm>
              <a:off x="31602" y="2391706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15" name="Shape 2815"/>
            <p:cNvSpPr/>
            <p:nvPr/>
          </p:nvSpPr>
          <p:spPr>
            <a:xfrm>
              <a:off x="31602" y="2962722"/>
              <a:ext cx="373162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</p:grpSp>
      <p:grpSp>
        <p:nvGrpSpPr>
          <p:cNvPr id="2823" name="Group 2823"/>
          <p:cNvGrpSpPr/>
          <p:nvPr/>
        </p:nvGrpSpPr>
        <p:grpSpPr>
          <a:xfrm>
            <a:off x="7457048" y="8746409"/>
            <a:ext cx="4439729" cy="303750"/>
            <a:chOff x="0" y="0"/>
            <a:chExt cx="4439728" cy="303748"/>
          </a:xfrm>
        </p:grpSpPr>
        <p:sp>
          <p:nvSpPr>
            <p:cNvPr id="2817" name="Shape 2817"/>
            <p:cNvSpPr/>
            <p:nvPr/>
          </p:nvSpPr>
          <p:spPr>
            <a:xfrm>
              <a:off x="1373" y="61042"/>
              <a:ext cx="4438356" cy="1816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18" name="Shape 2818"/>
            <p:cNvSpPr/>
            <p:nvPr/>
          </p:nvSpPr>
          <p:spPr>
            <a:xfrm>
              <a:off x="3931061" y="0"/>
              <a:ext cx="474755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2819" name="Shape 2819"/>
            <p:cNvSpPr/>
            <p:nvPr/>
          </p:nvSpPr>
          <p:spPr>
            <a:xfrm>
              <a:off x="2992382" y="0"/>
              <a:ext cx="421112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2820" name="Shape 2820"/>
            <p:cNvSpPr/>
            <p:nvPr/>
          </p:nvSpPr>
          <p:spPr>
            <a:xfrm>
              <a:off x="2026882" y="0"/>
              <a:ext cx="421112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21" name="Shape 2821"/>
            <p:cNvSpPr/>
            <p:nvPr/>
          </p:nvSpPr>
          <p:spPr>
            <a:xfrm>
              <a:off x="1061382" y="0"/>
              <a:ext cx="421111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2822" name="Shape 2822"/>
            <p:cNvSpPr/>
            <p:nvPr/>
          </p:nvSpPr>
          <p:spPr>
            <a:xfrm>
              <a:off x="0" y="0"/>
              <a:ext cx="612875" cy="303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2830" name="Group 2830"/>
          <p:cNvGrpSpPr/>
          <p:nvPr/>
        </p:nvGrpSpPr>
        <p:grpSpPr>
          <a:xfrm>
            <a:off x="1246789" y="8755049"/>
            <a:ext cx="4289109" cy="286470"/>
            <a:chOff x="0" y="0"/>
            <a:chExt cx="4289107" cy="286469"/>
          </a:xfrm>
        </p:grpSpPr>
        <p:sp>
          <p:nvSpPr>
            <p:cNvPr id="2824" name="Shape 2824"/>
            <p:cNvSpPr/>
            <p:nvPr/>
          </p:nvSpPr>
          <p:spPr>
            <a:xfrm>
              <a:off x="1295" y="57569"/>
              <a:ext cx="4287813" cy="1713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25" name="Shape 2825"/>
            <p:cNvSpPr/>
            <p:nvPr/>
          </p:nvSpPr>
          <p:spPr>
            <a:xfrm>
              <a:off x="3698576" y="0"/>
              <a:ext cx="465468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2826" name="Shape 2826"/>
            <p:cNvSpPr/>
            <p:nvPr/>
          </p:nvSpPr>
          <p:spPr>
            <a:xfrm>
              <a:off x="2822156" y="0"/>
              <a:ext cx="397156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2827" name="Shape 2827"/>
            <p:cNvSpPr/>
            <p:nvPr/>
          </p:nvSpPr>
          <p:spPr>
            <a:xfrm>
              <a:off x="1911579" y="0"/>
              <a:ext cx="397157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28" name="Shape 2828"/>
            <p:cNvSpPr/>
            <p:nvPr/>
          </p:nvSpPr>
          <p:spPr>
            <a:xfrm>
              <a:off x="1001003" y="0"/>
              <a:ext cx="397156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2829" name="Shape 2829"/>
            <p:cNvSpPr/>
            <p:nvPr/>
          </p:nvSpPr>
          <p:spPr>
            <a:xfrm>
              <a:off x="0" y="0"/>
              <a:ext cx="578010" cy="28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2837" name="Group 2837"/>
          <p:cNvGrpSpPr/>
          <p:nvPr/>
        </p:nvGrpSpPr>
        <p:grpSpPr>
          <a:xfrm>
            <a:off x="1169336" y="5023732"/>
            <a:ext cx="4407360" cy="295189"/>
            <a:chOff x="0" y="0"/>
            <a:chExt cx="4407358" cy="295187"/>
          </a:xfrm>
        </p:grpSpPr>
        <p:sp>
          <p:nvSpPr>
            <p:cNvPr id="2831" name="Shape 2831"/>
            <p:cNvSpPr/>
            <p:nvPr/>
          </p:nvSpPr>
          <p:spPr>
            <a:xfrm>
              <a:off x="1335" y="65104"/>
              <a:ext cx="4406024" cy="1707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32" name="Shape 2832"/>
            <p:cNvSpPr/>
            <p:nvPr/>
          </p:nvSpPr>
          <p:spPr>
            <a:xfrm>
              <a:off x="3775677" y="0"/>
              <a:ext cx="550546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2833" name="Shape 2833"/>
            <p:cNvSpPr/>
            <p:nvPr/>
          </p:nvSpPr>
          <p:spPr>
            <a:xfrm>
              <a:off x="2908041" y="0"/>
              <a:ext cx="409243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2834" name="Shape 2834"/>
            <p:cNvSpPr/>
            <p:nvPr/>
          </p:nvSpPr>
          <p:spPr>
            <a:xfrm>
              <a:off x="1969754" y="0"/>
              <a:ext cx="409242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2835" name="Shape 2835"/>
            <p:cNvSpPr/>
            <p:nvPr/>
          </p:nvSpPr>
          <p:spPr>
            <a:xfrm>
              <a:off x="1031466" y="0"/>
              <a:ext cx="409243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2836" name="Shape 2836"/>
            <p:cNvSpPr/>
            <p:nvPr/>
          </p:nvSpPr>
          <p:spPr>
            <a:xfrm>
              <a:off x="0" y="0"/>
              <a:ext cx="595601" cy="29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pic>
        <p:nvPicPr>
          <p:cNvPr id="2854" name="Image 285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900169" y="1862387"/>
            <a:ext cx="1263655" cy="139795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839" name="Shape 2839"/>
          <p:cNvSpPr/>
          <p:nvPr/>
        </p:nvSpPr>
        <p:spPr>
          <a:xfrm rot="1042696">
            <a:off x="7738027" y="6541524"/>
            <a:ext cx="1708656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i="1" spc="112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200"/>
              <a:t>puissance extraite</a:t>
            </a:r>
          </a:p>
        </p:txBody>
      </p:sp>
      <p:sp>
        <p:nvSpPr>
          <p:cNvPr id="2840" name="Shape 2840"/>
          <p:cNvSpPr/>
          <p:nvPr/>
        </p:nvSpPr>
        <p:spPr>
          <a:xfrm rot="21600000">
            <a:off x="7764096" y="8449972"/>
            <a:ext cx="1708656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i="1" spc="112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200"/>
              <a:t>puissance produite</a:t>
            </a:r>
          </a:p>
        </p:txBody>
      </p:sp>
      <p:sp>
        <p:nvSpPr>
          <p:cNvPr id="2841" name="Shape 2841"/>
          <p:cNvSpPr/>
          <p:nvPr/>
        </p:nvSpPr>
        <p:spPr>
          <a:xfrm>
            <a:off x="7375952" y="1211555"/>
            <a:ext cx="422967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température du sel intermédiaire instantanément modifiée</a:t>
            </a:r>
          </a:p>
        </p:txBody>
      </p:sp>
      <p:grpSp>
        <p:nvGrpSpPr>
          <p:cNvPr id="2848" name="Group 2848"/>
          <p:cNvGrpSpPr/>
          <p:nvPr/>
        </p:nvGrpSpPr>
        <p:grpSpPr>
          <a:xfrm>
            <a:off x="813830" y="1914515"/>
            <a:ext cx="727084" cy="3364667"/>
            <a:chOff x="200189" y="0"/>
            <a:chExt cx="727083" cy="3364666"/>
          </a:xfrm>
        </p:grpSpPr>
        <p:sp>
          <p:nvSpPr>
            <p:cNvPr id="2842" name="Shape 2842"/>
            <p:cNvSpPr/>
            <p:nvPr/>
          </p:nvSpPr>
          <p:spPr>
            <a:xfrm>
              <a:off x="356883" y="-1"/>
              <a:ext cx="399326" cy="31505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843" name="Shape 2843"/>
            <p:cNvSpPr/>
            <p:nvPr/>
          </p:nvSpPr>
          <p:spPr>
            <a:xfrm>
              <a:off x="459290" y="107644"/>
              <a:ext cx="208883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844" name="Shape 2844"/>
            <p:cNvSpPr/>
            <p:nvPr/>
          </p:nvSpPr>
          <p:spPr>
            <a:xfrm>
              <a:off x="306499" y="1534650"/>
              <a:ext cx="514465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-20</a:t>
              </a:r>
            </a:p>
          </p:txBody>
        </p:sp>
        <p:sp>
          <p:nvSpPr>
            <p:cNvPr id="2845" name="Shape 2845"/>
            <p:cNvSpPr/>
            <p:nvPr/>
          </p:nvSpPr>
          <p:spPr>
            <a:xfrm>
              <a:off x="303775" y="2847559"/>
              <a:ext cx="519913" cy="517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-40</a:t>
              </a:r>
            </a:p>
          </p:txBody>
        </p:sp>
        <p:sp>
          <p:nvSpPr>
            <p:cNvPr id="2846" name="Shape 2846"/>
            <p:cNvSpPr/>
            <p:nvPr/>
          </p:nvSpPr>
          <p:spPr>
            <a:xfrm>
              <a:off x="200189" y="2248153"/>
              <a:ext cx="727085" cy="288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-30</a:t>
              </a:r>
            </a:p>
          </p:txBody>
        </p:sp>
        <p:sp>
          <p:nvSpPr>
            <p:cNvPr id="2847" name="Shape 2847"/>
            <p:cNvSpPr/>
            <p:nvPr/>
          </p:nvSpPr>
          <p:spPr>
            <a:xfrm>
              <a:off x="315439" y="821147"/>
              <a:ext cx="496585" cy="28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-10</a:t>
              </a:r>
            </a:p>
          </p:txBody>
        </p:sp>
      </p:grpSp>
      <p:sp>
        <p:nvSpPr>
          <p:cNvPr id="2849" name="Shape 2849"/>
          <p:cNvSpPr/>
          <p:nvPr/>
        </p:nvSpPr>
        <p:spPr>
          <a:xfrm>
            <a:off x="379805" y="1663558"/>
            <a:ext cx="5009266" cy="7637197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50" name="Shape 2850"/>
          <p:cNvSpPr/>
          <p:nvPr/>
        </p:nvSpPr>
        <p:spPr>
          <a:xfrm>
            <a:off x="252597" y="5565015"/>
            <a:ext cx="5831556" cy="3746167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51" name="Shape 2851"/>
          <p:cNvSpPr/>
          <p:nvPr/>
        </p:nvSpPr>
        <p:spPr>
          <a:xfrm>
            <a:off x="7913943" y="4981395"/>
            <a:ext cx="20710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600"/>
              <a:t>❗️</a:t>
            </a:r>
            <a:r>
              <a:rPr sz="2400">
                <a:latin typeface="+mn-lt"/>
                <a:ea typeface="+mn-ea"/>
                <a:cs typeface="+mn-cs"/>
                <a:sym typeface="Gill Sans Light"/>
              </a:rPr>
              <a:t>temps en log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pic>
        <p:nvPicPr>
          <p:cNvPr id="2852" name="Image 2851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682000" y="3782920"/>
            <a:ext cx="5628946" cy="298958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sp>
        <p:nvSpPr>
          <p:cNvPr id="2853" name="Shape 2853"/>
          <p:cNvSpPr/>
          <p:nvPr/>
        </p:nvSpPr>
        <p:spPr>
          <a:xfrm>
            <a:off x="5232175" y="1305964"/>
            <a:ext cx="7663891" cy="450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45" extrusionOk="0">
                <a:moveTo>
                  <a:pt x="769" y="15776"/>
                </a:moveTo>
                <a:cubicBezTo>
                  <a:pt x="1162" y="17319"/>
                  <a:pt x="1947" y="18472"/>
                  <a:pt x="2899" y="18925"/>
                </a:cubicBezTo>
                <a:cubicBezTo>
                  <a:pt x="3689" y="19301"/>
                  <a:pt x="4523" y="19156"/>
                  <a:pt x="5345" y="18977"/>
                </a:cubicBezTo>
                <a:cubicBezTo>
                  <a:pt x="7190" y="18575"/>
                  <a:pt x="9037" y="18019"/>
                  <a:pt x="10893" y="18258"/>
                </a:cubicBezTo>
                <a:cubicBezTo>
                  <a:pt x="14315" y="18698"/>
                  <a:pt x="17936" y="21600"/>
                  <a:pt x="20801" y="18253"/>
                </a:cubicBezTo>
                <a:cubicBezTo>
                  <a:pt x="21041" y="17974"/>
                  <a:pt x="21263" y="17655"/>
                  <a:pt x="21464" y="17301"/>
                </a:cubicBezTo>
                <a:lnTo>
                  <a:pt x="21600" y="0"/>
                </a:lnTo>
                <a:lnTo>
                  <a:pt x="119" y="141"/>
                </a:lnTo>
                <a:lnTo>
                  <a:pt x="0" y="2219"/>
                </a:lnTo>
                <a:lnTo>
                  <a:pt x="769" y="1577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0" fill="hold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700" fill="hold"/>
                                        <p:tgtEl>
                                          <p:spTgt spid="2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0" fill="hold" display="0">
                  <p:stCondLst>
                    <p:cond delay="indefinite"/>
                  </p:stCondLst>
                </p:cTn>
                <p:tgtEl>
                  <p:spTgt spid="2749"/>
                </p:tgtEl>
              </p:cMediaNode>
            </p:video>
          </p:childTnLst>
        </p:cTn>
      </p:par>
    </p:tnLst>
    <p:bldLst>
      <p:bldP spid="2765" grpId="9" animBg="1" advAuto="0"/>
      <p:bldP spid="2767" grpId="4" animBg="1" advAuto="0"/>
      <p:bldP spid="2769" grpId="13" animBg="1" advAuto="0"/>
      <p:bldP spid="2771" grpId="5" animBg="1" advAuto="0"/>
      <p:bldP spid="2772" grpId="8" animBg="1" advAuto="0"/>
      <p:bldP spid="2773" grpId="12" animBg="1" advAuto="0"/>
      <p:bldP spid="2789" grpId="6" animBg="1" advAuto="0"/>
      <p:bldP spid="2791" grpId="7" animBg="1" advAuto="0"/>
      <p:bldP spid="2797" grpId="11" animBg="1" advAuto="0"/>
      <p:bldP spid="2799" grpId="10" animBg="1" advAuto="0"/>
      <p:bldP spid="2849" grpId="2" animBg="1" advAuto="0"/>
      <p:bldP spid="2850" grpId="1" animBg="1" advAuto="0"/>
      <p:bldP spid="2850" grpId="3" animBg="1" advAuto="0"/>
      <p:bldP spid="2852" grpId="16" animBg="1" advAuto="0"/>
      <p:bldP spid="2853" grpId="1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6" name="Group 2866"/>
          <p:cNvGrpSpPr/>
          <p:nvPr/>
        </p:nvGrpSpPr>
        <p:grpSpPr>
          <a:xfrm>
            <a:off x="256572" y="5427885"/>
            <a:ext cx="12138924" cy="3153406"/>
            <a:chOff x="43697" y="0"/>
            <a:chExt cx="12138923" cy="3153405"/>
          </a:xfrm>
        </p:grpSpPr>
        <p:sp>
          <p:nvSpPr>
            <p:cNvPr id="2856" name="Shape 2856"/>
            <p:cNvSpPr/>
            <p:nvPr/>
          </p:nvSpPr>
          <p:spPr>
            <a:xfrm>
              <a:off x="9239971" y="0"/>
              <a:ext cx="2942649" cy="2489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857" name="Shape 2857"/>
            <p:cNvSpPr/>
            <p:nvPr/>
          </p:nvSpPr>
          <p:spPr>
            <a:xfrm>
              <a:off x="4935645" y="0"/>
              <a:ext cx="3129377" cy="2489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858" name="Shape 2858"/>
            <p:cNvSpPr/>
            <p:nvPr/>
          </p:nvSpPr>
          <p:spPr>
            <a:xfrm>
              <a:off x="910679" y="0"/>
              <a:ext cx="3036745" cy="2489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859" name="Shape 2859"/>
            <p:cNvSpPr/>
            <p:nvPr/>
          </p:nvSpPr>
          <p:spPr>
            <a:xfrm rot="16214612">
              <a:off x="-433581" y="1380179"/>
              <a:ext cx="1254126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sz="1600" i="1"/>
                <a:t>k</a:t>
              </a:r>
              <a:r>
                <a:rPr sz="1600" i="1" baseline="-5999"/>
                <a:t>p</a:t>
              </a:r>
              <a:r>
                <a:rPr sz="1600" i="1"/>
                <a:t>−</a:t>
              </a:r>
              <a:r>
                <a:rPr sz="1600"/>
                <a:t>1 [pcm]</a:t>
              </a:r>
            </a:p>
          </p:txBody>
        </p:sp>
        <p:sp>
          <p:nvSpPr>
            <p:cNvPr id="2860" name="Shape 2860"/>
            <p:cNvSpPr/>
            <p:nvPr/>
          </p:nvSpPr>
          <p:spPr>
            <a:xfrm rot="16214612">
              <a:off x="3369696" y="1380179"/>
              <a:ext cx="1832680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Puissance [GW]</a:t>
              </a:r>
            </a:p>
          </p:txBody>
        </p:sp>
        <p:sp>
          <p:nvSpPr>
            <p:cNvPr id="2861" name="Shape 2861"/>
            <p:cNvSpPr/>
            <p:nvPr/>
          </p:nvSpPr>
          <p:spPr>
            <a:xfrm rot="16214612">
              <a:off x="7958904" y="1400990"/>
              <a:ext cx="924356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800" i="1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sz="1600"/>
                <a:t>T</a:t>
              </a:r>
              <a:r>
                <a:rPr sz="1600" baseline="-5999"/>
                <a:t>moy</a:t>
              </a:r>
              <a:r>
                <a:rPr sz="1600"/>
                <a:t> </a:t>
              </a:r>
              <a:r>
                <a:rPr sz="1600" i="0"/>
                <a:t>[K]</a:t>
              </a:r>
            </a:p>
          </p:txBody>
        </p:sp>
        <p:sp>
          <p:nvSpPr>
            <p:cNvPr id="2862" name="Shape 2862"/>
            <p:cNvSpPr/>
            <p:nvPr/>
          </p:nvSpPr>
          <p:spPr>
            <a:xfrm>
              <a:off x="1917043" y="2853836"/>
              <a:ext cx="1171283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Temps [s]</a:t>
              </a:r>
            </a:p>
          </p:txBody>
        </p:sp>
        <p:sp>
          <p:nvSpPr>
            <p:cNvPr id="2863" name="Shape 2863"/>
            <p:cNvSpPr/>
            <p:nvPr/>
          </p:nvSpPr>
          <p:spPr>
            <a:xfrm>
              <a:off x="5902876" y="2853836"/>
              <a:ext cx="1171283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Temps [s]</a:t>
              </a:r>
            </a:p>
          </p:txBody>
        </p:sp>
        <p:sp>
          <p:nvSpPr>
            <p:cNvPr id="2864" name="Shape 2864"/>
            <p:cNvSpPr/>
            <p:nvPr/>
          </p:nvSpPr>
          <p:spPr>
            <a:xfrm>
              <a:off x="9960655" y="2853836"/>
              <a:ext cx="1171283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600"/>
                <a:t>Temps [s]</a:t>
              </a:r>
            </a:p>
          </p:txBody>
        </p:sp>
        <p:sp>
          <p:nvSpPr>
            <p:cNvPr id="2865" name="Shape 2865"/>
            <p:cNvSpPr/>
            <p:nvPr/>
          </p:nvSpPr>
          <p:spPr>
            <a:xfrm flipH="1" flipV="1">
              <a:off x="858488" y="479356"/>
              <a:ext cx="3086500" cy="1"/>
            </a:xfrm>
            <a:prstGeom prst="line">
              <a:avLst/>
            </a:prstGeom>
            <a:noFill/>
            <a:ln w="25400" cap="flat">
              <a:solidFill>
                <a:srgbClr val="80878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</p:grpSp>
      <p:sp>
        <p:nvSpPr>
          <p:cNvPr id="2867" name="Shape 2867"/>
          <p:cNvSpPr/>
          <p:nvPr/>
        </p:nvSpPr>
        <p:spPr>
          <a:xfrm>
            <a:off x="5230700" y="1916186"/>
            <a:ext cx="3038862" cy="24915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68" name="Shape 2868"/>
          <p:cNvSpPr/>
          <p:nvPr/>
        </p:nvSpPr>
        <p:spPr>
          <a:xfrm>
            <a:off x="9383397" y="1918758"/>
            <a:ext cx="3012098" cy="24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869" name="Shape 2869"/>
          <p:cNvSpPr/>
          <p:nvPr/>
        </p:nvSpPr>
        <p:spPr>
          <a:xfrm>
            <a:off x="1117333" y="1917039"/>
            <a:ext cx="3044684" cy="24905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2870" name="1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080" y="1552232"/>
            <a:ext cx="12339531" cy="352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1" name="2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080" y="1552232"/>
            <a:ext cx="12339531" cy="352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2" name="3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080" y="1552232"/>
            <a:ext cx="12339531" cy="3527050"/>
          </a:xfrm>
          <a:prstGeom prst="rect">
            <a:avLst/>
          </a:prstGeom>
          <a:ln w="12700">
            <a:miter lim="400000"/>
          </a:ln>
        </p:spPr>
      </p:pic>
      <p:sp>
        <p:nvSpPr>
          <p:cNvPr id="2873" name="Shape 28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</a:t>
            </a:fld>
            <a:endParaRPr sz="1600"/>
          </a:p>
        </p:txBody>
      </p:sp>
      <p:sp>
        <p:nvSpPr>
          <p:cNvPr id="2874" name="Shape 2874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875" name="Image 287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877" name="Image 287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">
            <a:off x="2928392" y="1250160"/>
            <a:ext cx="7166862" cy="38187"/>
          </a:xfrm>
          <a:prstGeom prst="rect">
            <a:avLst/>
          </a:prstGeom>
        </p:spPr>
      </p:pic>
      <p:pic>
        <p:nvPicPr>
          <p:cNvPr id="2879" name="Image 287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42">
            <a:off x="9813297" y="969368"/>
            <a:ext cx="871272" cy="38111"/>
          </a:xfrm>
          <a:prstGeom prst="rect">
            <a:avLst/>
          </a:prstGeom>
        </p:spPr>
      </p:pic>
      <p:pic>
        <p:nvPicPr>
          <p:cNvPr id="2881" name="Image 2880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699958" flipH="1">
            <a:off x="2310205" y="977470"/>
            <a:ext cx="871272" cy="38111"/>
          </a:xfrm>
          <a:prstGeom prst="rect">
            <a:avLst/>
          </a:prstGeom>
        </p:spPr>
      </p:pic>
      <p:sp>
        <p:nvSpPr>
          <p:cNvPr id="2883" name="Shape 2883"/>
          <p:cNvSpPr/>
          <p:nvPr/>
        </p:nvSpPr>
        <p:spPr>
          <a:xfrm>
            <a:off x="3250161" y="826328"/>
            <a:ext cx="6523324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incident de sur-refroidissement - étude paramétrique</a:t>
            </a:r>
          </a:p>
        </p:txBody>
      </p:sp>
      <p:sp>
        <p:nvSpPr>
          <p:cNvPr id="2884" name="Shape 2884"/>
          <p:cNvSpPr/>
          <p:nvPr/>
        </p:nvSpPr>
        <p:spPr>
          <a:xfrm>
            <a:off x="2108049" y="5440525"/>
            <a:ext cx="91596" cy="2492668"/>
          </a:xfrm>
          <a:prstGeom prst="rect">
            <a:avLst/>
          </a:prstGeom>
          <a:solidFill>
            <a:srgbClr val="3440FF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2885" name="4 - copie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9081" y="5069429"/>
            <a:ext cx="12339529" cy="352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6" name="5 - copie_alp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9081" y="5069429"/>
            <a:ext cx="12339529" cy="352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7" name="6 - copie_alph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9081" y="5069429"/>
            <a:ext cx="12339529" cy="3527049"/>
          </a:xfrm>
          <a:prstGeom prst="rect">
            <a:avLst/>
          </a:prstGeom>
          <a:ln w="12700">
            <a:miter lim="400000"/>
          </a:ln>
        </p:spPr>
      </p:pic>
      <p:sp>
        <p:nvSpPr>
          <p:cNvPr id="2888" name="Shape 2888"/>
          <p:cNvSpPr/>
          <p:nvPr/>
        </p:nvSpPr>
        <p:spPr>
          <a:xfrm rot="16214612">
            <a:off x="-220705" y="3043925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889" name="Shape 2889"/>
          <p:cNvSpPr/>
          <p:nvPr/>
        </p:nvSpPr>
        <p:spPr>
          <a:xfrm rot="16214612">
            <a:off x="8171781" y="3043925"/>
            <a:ext cx="92435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T</a:t>
            </a:r>
            <a:r>
              <a:rPr sz="1600" baseline="-5999"/>
              <a:t>moy</a:t>
            </a:r>
            <a:r>
              <a:rPr sz="1600"/>
              <a:t> </a:t>
            </a:r>
            <a:r>
              <a:rPr sz="1600" i="0"/>
              <a:t>[K]</a:t>
            </a:r>
          </a:p>
        </p:txBody>
      </p:sp>
      <p:sp>
        <p:nvSpPr>
          <p:cNvPr id="2890" name="Shape 2890"/>
          <p:cNvSpPr/>
          <p:nvPr/>
        </p:nvSpPr>
        <p:spPr>
          <a:xfrm rot="16214612">
            <a:off x="3582570" y="3043925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Puissance [GW]</a:t>
            </a:r>
          </a:p>
        </p:txBody>
      </p:sp>
      <p:sp>
        <p:nvSpPr>
          <p:cNvPr id="2891" name="Shape 2891"/>
          <p:cNvSpPr/>
          <p:nvPr/>
        </p:nvSpPr>
        <p:spPr>
          <a:xfrm>
            <a:off x="2129919" y="4695698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892" name="Shape 2892"/>
          <p:cNvSpPr/>
          <p:nvPr/>
        </p:nvSpPr>
        <p:spPr>
          <a:xfrm>
            <a:off x="6115751" y="4695698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893" name="Shape 2893"/>
          <p:cNvSpPr/>
          <p:nvPr/>
        </p:nvSpPr>
        <p:spPr>
          <a:xfrm>
            <a:off x="10173531" y="4695698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894" name="Shape 2894"/>
          <p:cNvSpPr/>
          <p:nvPr/>
        </p:nvSpPr>
        <p:spPr>
          <a:xfrm>
            <a:off x="6145365" y="5440525"/>
            <a:ext cx="91597" cy="2492668"/>
          </a:xfrm>
          <a:prstGeom prst="rect">
            <a:avLst/>
          </a:prstGeom>
          <a:solidFill>
            <a:srgbClr val="3440FF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5" name="Shape 2895"/>
          <p:cNvSpPr/>
          <p:nvPr/>
        </p:nvSpPr>
        <p:spPr>
          <a:xfrm>
            <a:off x="10401197" y="5440525"/>
            <a:ext cx="91596" cy="2492668"/>
          </a:xfrm>
          <a:prstGeom prst="rect">
            <a:avLst/>
          </a:prstGeom>
          <a:solidFill>
            <a:srgbClr val="3440FF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6" name="Shape 2896"/>
          <p:cNvSpPr/>
          <p:nvPr/>
        </p:nvSpPr>
        <p:spPr>
          <a:xfrm>
            <a:off x="2045435" y="5440525"/>
            <a:ext cx="315270" cy="2492668"/>
          </a:xfrm>
          <a:prstGeom prst="rect">
            <a:avLst/>
          </a:prstGeom>
          <a:solidFill>
            <a:srgbClr val="4BA90B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7" name="Shape 2897"/>
          <p:cNvSpPr/>
          <p:nvPr/>
        </p:nvSpPr>
        <p:spPr>
          <a:xfrm>
            <a:off x="6099966" y="5440525"/>
            <a:ext cx="322068" cy="2492668"/>
          </a:xfrm>
          <a:prstGeom prst="rect">
            <a:avLst/>
          </a:prstGeom>
          <a:solidFill>
            <a:srgbClr val="4BA90B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8" name="Shape 2898"/>
          <p:cNvSpPr/>
          <p:nvPr/>
        </p:nvSpPr>
        <p:spPr>
          <a:xfrm>
            <a:off x="10337016" y="5440525"/>
            <a:ext cx="305975" cy="2492668"/>
          </a:xfrm>
          <a:prstGeom prst="rect">
            <a:avLst/>
          </a:prstGeom>
          <a:solidFill>
            <a:srgbClr val="4BA90B">
              <a:alpha val="296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3440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899" name="Shape 2899"/>
          <p:cNvSpPr/>
          <p:nvPr/>
        </p:nvSpPr>
        <p:spPr>
          <a:xfrm flipH="1" flipV="1">
            <a:off x="1101613" y="2383268"/>
            <a:ext cx="3048194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907" name="Group 2907"/>
          <p:cNvGrpSpPr/>
          <p:nvPr/>
        </p:nvGrpSpPr>
        <p:grpSpPr>
          <a:xfrm>
            <a:off x="5168476" y="5035503"/>
            <a:ext cx="3065835" cy="334421"/>
            <a:chOff x="-106817" y="0"/>
            <a:chExt cx="3065834" cy="334420"/>
          </a:xfrm>
        </p:grpSpPr>
        <p:sp>
          <p:nvSpPr>
            <p:cNvPr id="2900" name="Shape 2900"/>
            <p:cNvSpPr/>
            <p:nvPr/>
          </p:nvSpPr>
          <p:spPr>
            <a:xfrm>
              <a:off x="-106818" y="27741"/>
              <a:ext cx="3065836" cy="283159"/>
            </a:xfrm>
            <a:prstGeom prst="rect">
              <a:avLst/>
            </a:prstGeom>
            <a:blipFill rotWithShape="1">
              <a:blip r:embed="rId11"/>
              <a:srcRect/>
              <a:tile tx="0" ty="0" sx="100000" sy="100000" flip="none" algn="tl"/>
            </a:blip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1" name="Shape 2901"/>
            <p:cNvSpPr/>
            <p:nvPr/>
          </p:nvSpPr>
          <p:spPr>
            <a:xfrm>
              <a:off x="34109" y="175766"/>
              <a:ext cx="189558" cy="1"/>
            </a:xfrm>
            <a:prstGeom prst="line">
              <a:avLst/>
            </a:prstGeom>
            <a:noFill/>
            <a:ln w="254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2" name="Shape 2902"/>
            <p:cNvSpPr/>
            <p:nvPr/>
          </p:nvSpPr>
          <p:spPr>
            <a:xfrm>
              <a:off x="243600" y="4220"/>
              <a:ext cx="85343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400"/>
                <a:t>100 MW</a:t>
              </a:r>
            </a:p>
          </p:txBody>
        </p:sp>
        <p:sp>
          <p:nvSpPr>
            <p:cNvPr id="2903" name="Shape 2903"/>
            <p:cNvSpPr/>
            <p:nvPr/>
          </p:nvSpPr>
          <p:spPr>
            <a:xfrm>
              <a:off x="1117105" y="173730"/>
              <a:ext cx="189558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4" name="Shape 2904"/>
            <p:cNvSpPr/>
            <p:nvPr/>
          </p:nvSpPr>
          <p:spPr>
            <a:xfrm>
              <a:off x="1326732" y="4220"/>
              <a:ext cx="758236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400"/>
                <a:t>10 MW</a:t>
              </a:r>
            </a:p>
          </p:txBody>
        </p:sp>
        <p:sp>
          <p:nvSpPr>
            <p:cNvPr id="2905" name="Shape 2905"/>
            <p:cNvSpPr/>
            <p:nvPr/>
          </p:nvSpPr>
          <p:spPr>
            <a:xfrm>
              <a:off x="2091816" y="169510"/>
              <a:ext cx="189559" cy="1"/>
            </a:xfrm>
            <a:prstGeom prst="line">
              <a:avLst/>
            </a:prstGeom>
            <a:noFill/>
            <a:ln w="25400" cap="flat">
              <a:solidFill>
                <a:srgbClr val="4BA90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6" name="Shape 2906"/>
            <p:cNvSpPr/>
            <p:nvPr/>
          </p:nvSpPr>
          <p:spPr>
            <a:xfrm>
              <a:off x="2301444" y="0"/>
              <a:ext cx="62249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400"/>
                <a:t>1 kW</a:t>
              </a:r>
            </a:p>
          </p:txBody>
        </p:sp>
      </p:grpSp>
      <p:grpSp>
        <p:nvGrpSpPr>
          <p:cNvPr id="2920" name="Group 2920"/>
          <p:cNvGrpSpPr/>
          <p:nvPr/>
        </p:nvGrpSpPr>
        <p:grpSpPr>
          <a:xfrm>
            <a:off x="1128963" y="1916048"/>
            <a:ext cx="11255433" cy="6017273"/>
            <a:chOff x="0" y="0"/>
            <a:chExt cx="11255432" cy="6017271"/>
          </a:xfrm>
        </p:grpSpPr>
        <p:sp>
          <p:nvSpPr>
            <p:cNvPr id="2908" name="Shape 2908"/>
            <p:cNvSpPr/>
            <p:nvPr/>
          </p:nvSpPr>
          <p:spPr>
            <a:xfrm>
              <a:off x="1022883" y="0"/>
              <a:ext cx="303300" cy="2499002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09" name="Shape 2909"/>
            <p:cNvSpPr/>
            <p:nvPr/>
          </p:nvSpPr>
          <p:spPr>
            <a:xfrm>
              <a:off x="5136154" y="69856"/>
              <a:ext cx="300942" cy="798428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0" name="Shape 2910"/>
            <p:cNvSpPr/>
            <p:nvPr/>
          </p:nvSpPr>
          <p:spPr>
            <a:xfrm>
              <a:off x="9261915" y="1235836"/>
              <a:ext cx="302996" cy="768147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1" name="Shape 2911"/>
            <p:cNvSpPr/>
            <p:nvPr/>
          </p:nvSpPr>
          <p:spPr>
            <a:xfrm flipH="1">
              <a:off x="6254" y="2491401"/>
              <a:ext cx="1018355" cy="1023730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2" name="Shape 2912"/>
            <p:cNvSpPr/>
            <p:nvPr/>
          </p:nvSpPr>
          <p:spPr>
            <a:xfrm>
              <a:off x="1324953" y="2496456"/>
              <a:ext cx="1703559" cy="1016799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3" name="Shape 2913"/>
            <p:cNvSpPr/>
            <p:nvPr/>
          </p:nvSpPr>
          <p:spPr>
            <a:xfrm flipH="1">
              <a:off x="4026176" y="864732"/>
              <a:ext cx="1104135" cy="2652579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4" name="Shape 2914"/>
            <p:cNvSpPr/>
            <p:nvPr/>
          </p:nvSpPr>
          <p:spPr>
            <a:xfrm>
              <a:off x="5431503" y="861879"/>
              <a:ext cx="1721790" cy="2657334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5" name="Shape 2915"/>
            <p:cNvSpPr/>
            <p:nvPr/>
          </p:nvSpPr>
          <p:spPr>
            <a:xfrm flipH="1">
              <a:off x="8332291" y="1985287"/>
              <a:ext cx="936743" cy="1534947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6" name="Shape 2916"/>
            <p:cNvSpPr/>
            <p:nvPr/>
          </p:nvSpPr>
          <p:spPr>
            <a:xfrm>
              <a:off x="9560744" y="2001877"/>
              <a:ext cx="1693696" cy="1517747"/>
            </a:xfrm>
            <a:prstGeom prst="line">
              <a:avLst/>
            </a:prstGeom>
            <a:noFill/>
            <a:ln w="25400" cap="flat">
              <a:solidFill>
                <a:srgbClr val="B02DC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7" name="Shape 2917"/>
            <p:cNvSpPr/>
            <p:nvPr/>
          </p:nvSpPr>
          <p:spPr>
            <a:xfrm>
              <a:off x="0" y="3530476"/>
              <a:ext cx="3028193" cy="2486796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8" name="Shape 2918"/>
            <p:cNvSpPr/>
            <p:nvPr/>
          </p:nvSpPr>
          <p:spPr>
            <a:xfrm>
              <a:off x="4024091" y="3530475"/>
              <a:ext cx="3109204" cy="2486797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919" name="Shape 2919"/>
            <p:cNvSpPr/>
            <p:nvPr/>
          </p:nvSpPr>
          <p:spPr>
            <a:xfrm>
              <a:off x="8329194" y="3530475"/>
              <a:ext cx="2926239" cy="2486797"/>
            </a:xfrm>
            <a:prstGeom prst="rect">
              <a:avLst/>
            </a:prstGeom>
            <a:noFill/>
            <a:ln w="38100" cap="flat">
              <a:solidFill>
                <a:srgbClr val="B02DC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pic>
        <p:nvPicPr>
          <p:cNvPr id="2921" name="Image 2920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05127" y="4518366"/>
            <a:ext cx="8384520" cy="193802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pic>
        <p:nvPicPr>
          <p:cNvPr id="2922" name="Image 2921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8550254">
            <a:off x="5331647" y="2577674"/>
            <a:ext cx="362022" cy="123502"/>
          </a:xfrm>
          <a:prstGeom prst="rect">
            <a:avLst/>
          </a:prstGeom>
        </p:spPr>
      </p:pic>
      <p:sp>
        <p:nvSpPr>
          <p:cNvPr id="2924" name="Shape 2924"/>
          <p:cNvSpPr/>
          <p:nvPr/>
        </p:nvSpPr>
        <p:spPr>
          <a:xfrm>
            <a:off x="5488243" y="2274043"/>
            <a:ext cx="76944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</a:defRPr>
            </a:lvl1pPr>
          </a:lstStyle>
          <a:p>
            <a:r>
              <a:rPr sz="1400"/>
              <a:t>100 MW</a:t>
            </a:r>
          </a:p>
        </p:txBody>
      </p:sp>
      <p:pic>
        <p:nvPicPr>
          <p:cNvPr id="2925" name="Image 2924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3049746">
            <a:off x="5355844" y="3191596"/>
            <a:ext cx="362021" cy="123502"/>
          </a:xfrm>
          <a:prstGeom prst="rect">
            <a:avLst/>
          </a:prstGeom>
        </p:spPr>
      </p:pic>
      <p:sp>
        <p:nvSpPr>
          <p:cNvPr id="2927" name="Shape 2927"/>
          <p:cNvSpPr/>
          <p:nvPr/>
        </p:nvSpPr>
        <p:spPr>
          <a:xfrm>
            <a:off x="5585700" y="3304183"/>
            <a:ext cx="67005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</a:defRPr>
            </a:lvl1pPr>
          </a:lstStyle>
          <a:p>
            <a:r>
              <a:rPr sz="1400"/>
              <a:t>10 MW</a:t>
            </a:r>
          </a:p>
        </p:txBody>
      </p:sp>
      <p:pic>
        <p:nvPicPr>
          <p:cNvPr id="2928" name="Image 2927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8550254">
            <a:off x="5331647" y="4175948"/>
            <a:ext cx="362022" cy="123502"/>
          </a:xfrm>
          <a:prstGeom prst="rect">
            <a:avLst/>
          </a:prstGeom>
        </p:spPr>
      </p:pic>
      <p:sp>
        <p:nvSpPr>
          <p:cNvPr id="2930" name="Shape 2930"/>
          <p:cNvSpPr/>
          <p:nvPr/>
        </p:nvSpPr>
        <p:spPr>
          <a:xfrm>
            <a:off x="5617285" y="3872317"/>
            <a:ext cx="51135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4BA90B"/>
                </a:solidFill>
              </a:defRPr>
            </a:lvl1pPr>
          </a:lstStyle>
          <a:p>
            <a:r>
              <a:rPr sz="1400"/>
              <a:t>1 kW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1000" fill="hold"/>
                                        <p:tgtEl>
                                          <p:spTgt spid="2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4" dur="1000" fill="hold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0" fill="hold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0" fill="hold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6" grpId="3" animBg="1" advAuto="0"/>
      <p:bldP spid="2870" grpId="14" animBg="1" advAuto="0"/>
      <p:bldP spid="2871" grpId="5" animBg="1" advAuto="0"/>
      <p:bldP spid="2871" grpId="13" animBg="1" advAuto="0"/>
      <p:bldP spid="2872" grpId="4" animBg="1" advAuto="0"/>
      <p:bldP spid="2884" grpId="10" animBg="1" advAuto="0"/>
      <p:bldP spid="2885" grpId="15" animBg="1" advAuto="0"/>
      <p:bldP spid="2886" grpId="7" animBg="1" advAuto="0"/>
      <p:bldP spid="2886" grpId="16" animBg="1" advAuto="0"/>
      <p:bldP spid="2887" grpId="1" animBg="1" advAuto="0"/>
      <p:bldP spid="2887" grpId="6" animBg="1" advAuto="0"/>
      <p:bldP spid="2894" grpId="11" animBg="1" advAuto="0"/>
      <p:bldP spid="2895" grpId="12" animBg="1" advAuto="0"/>
      <p:bldP spid="2896" grpId="19" animBg="1" advAuto="0"/>
      <p:bldP spid="2897" grpId="20" animBg="1" advAuto="0"/>
      <p:bldP spid="2898" grpId="21" animBg="1" advAuto="0"/>
      <p:bldP spid="2920" grpId="2" animBg="1" advAuto="0"/>
      <p:bldP spid="2921" grpId="22" animBg="1" advAuto="0"/>
      <p:bldP spid="2925" grpId="8" animBg="1" advAuto="0"/>
      <p:bldP spid="2927" grpId="9" animBg="1" advAuto="0"/>
      <p:bldP spid="2928" grpId="18" animBg="1" advAuto="0"/>
      <p:bldP spid="2930" grpId="1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4" name="Group 2934"/>
          <p:cNvGrpSpPr/>
          <p:nvPr/>
        </p:nvGrpSpPr>
        <p:grpSpPr>
          <a:xfrm>
            <a:off x="2548" y="1306682"/>
            <a:ext cx="13010338" cy="8315503"/>
            <a:chOff x="0" y="0"/>
            <a:chExt cx="13010337" cy="8315501"/>
          </a:xfrm>
        </p:grpSpPr>
        <p:sp>
          <p:nvSpPr>
            <p:cNvPr id="2933" name="Shape 2933"/>
            <p:cNvSpPr/>
            <p:nvPr/>
          </p:nvSpPr>
          <p:spPr>
            <a:xfrm>
              <a:off x="215900" y="139700"/>
              <a:ext cx="12578539" cy="7756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932" name="Image 2931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010338" cy="8315502"/>
            </a:xfrm>
            <a:prstGeom prst="rect">
              <a:avLst/>
            </a:prstGeom>
            <a:effectLst/>
          </p:spPr>
        </p:pic>
      </p:grpSp>
      <p:pic>
        <p:nvPicPr>
          <p:cNvPr id="2935" name="out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1212" y="1619415"/>
            <a:ext cx="12290564" cy="7563426"/>
          </a:xfrm>
          <a:prstGeom prst="rect">
            <a:avLst/>
          </a:prstGeom>
          <a:ln w="12700">
            <a:miter lim="400000"/>
          </a:ln>
        </p:spPr>
      </p:pic>
      <p:sp>
        <p:nvSpPr>
          <p:cNvPr id="2936" name="Shape 29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4</a:t>
            </a:fld>
            <a:endParaRPr sz="1600"/>
          </a:p>
        </p:txBody>
      </p:sp>
      <p:sp>
        <p:nvSpPr>
          <p:cNvPr id="2937" name="Shape 2937"/>
          <p:cNvSpPr/>
          <p:nvPr/>
        </p:nvSpPr>
        <p:spPr>
          <a:xfrm rot="16214612">
            <a:off x="-49850" y="3332555"/>
            <a:ext cx="125412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1"/>
              <a:t>k</a:t>
            </a:r>
            <a:r>
              <a:rPr sz="1600" i="1" baseline="-5999"/>
              <a:t>p</a:t>
            </a:r>
            <a:r>
              <a:rPr sz="1600" i="1"/>
              <a:t>−</a:t>
            </a:r>
            <a:r>
              <a:rPr sz="1600"/>
              <a:t>1 [pcm]</a:t>
            </a:r>
          </a:p>
        </p:txBody>
      </p:sp>
      <p:sp>
        <p:nvSpPr>
          <p:cNvPr id="2938" name="Shape 2938"/>
          <p:cNvSpPr/>
          <p:nvPr/>
        </p:nvSpPr>
        <p:spPr>
          <a:xfrm>
            <a:off x="2598336" y="525517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939" name="Shape 2939"/>
          <p:cNvSpPr/>
          <p:nvPr/>
        </p:nvSpPr>
        <p:spPr>
          <a:xfrm rot="16214612">
            <a:off x="6180563" y="7047633"/>
            <a:ext cx="1198661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ΔT</a:t>
            </a:r>
            <a:r>
              <a:rPr sz="1800" baseline="-5999"/>
              <a:t>moy</a:t>
            </a:r>
            <a:r>
              <a:rPr sz="1800"/>
              <a:t> </a:t>
            </a:r>
            <a:r>
              <a:rPr sz="1800" i="0"/>
              <a:t>[K]</a:t>
            </a:r>
          </a:p>
        </p:txBody>
      </p:sp>
      <p:sp>
        <p:nvSpPr>
          <p:cNvPr id="2940" name="Shape 2940"/>
          <p:cNvSpPr/>
          <p:nvPr/>
        </p:nvSpPr>
        <p:spPr>
          <a:xfrm>
            <a:off x="2560744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sp>
        <p:nvSpPr>
          <p:cNvPr id="2941" name="Shape 2941"/>
          <p:cNvSpPr/>
          <p:nvPr/>
        </p:nvSpPr>
        <p:spPr>
          <a:xfrm rot="16214612">
            <a:off x="-339128" y="7059944"/>
            <a:ext cx="18326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i="0"/>
              <a:t>Puissance</a:t>
            </a:r>
            <a:r>
              <a:rPr sz="1600"/>
              <a:t> </a:t>
            </a:r>
            <a:r>
              <a:rPr sz="1600" i="0"/>
              <a:t>[GW]</a:t>
            </a:r>
          </a:p>
        </p:txBody>
      </p:sp>
      <p:sp>
        <p:nvSpPr>
          <p:cNvPr id="2942" name="Shape 2942"/>
          <p:cNvSpPr/>
          <p:nvPr/>
        </p:nvSpPr>
        <p:spPr>
          <a:xfrm>
            <a:off x="9051630" y="9007624"/>
            <a:ext cx="117128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Temps [s]</a:t>
            </a:r>
          </a:p>
        </p:txBody>
      </p:sp>
      <p:grpSp>
        <p:nvGrpSpPr>
          <p:cNvPr id="2947" name="Group 2947"/>
          <p:cNvGrpSpPr/>
          <p:nvPr/>
        </p:nvGrpSpPr>
        <p:grpSpPr>
          <a:xfrm>
            <a:off x="12402063" y="1631884"/>
            <a:ext cx="564257" cy="3639762"/>
            <a:chOff x="29021" y="40794"/>
            <a:chExt cx="564256" cy="3639761"/>
          </a:xfrm>
        </p:grpSpPr>
        <p:sp>
          <p:nvSpPr>
            <p:cNvPr id="2943" name="Shape 2943"/>
            <p:cNvSpPr/>
            <p:nvPr/>
          </p:nvSpPr>
          <p:spPr>
            <a:xfrm>
              <a:off x="99555" y="40794"/>
              <a:ext cx="423192" cy="545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T </a:t>
              </a:r>
            </a:p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[K]</a:t>
              </a:r>
            </a:p>
          </p:txBody>
        </p:sp>
        <p:sp>
          <p:nvSpPr>
            <p:cNvPr id="2944" name="Shape 2944"/>
            <p:cNvSpPr/>
            <p:nvPr/>
          </p:nvSpPr>
          <p:spPr>
            <a:xfrm>
              <a:off x="29021" y="565277"/>
              <a:ext cx="56425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1420</a:t>
              </a:r>
            </a:p>
          </p:txBody>
        </p:sp>
        <p:sp>
          <p:nvSpPr>
            <p:cNvPr id="2945" name="Shape 2945"/>
            <p:cNvSpPr/>
            <p:nvPr/>
          </p:nvSpPr>
          <p:spPr>
            <a:xfrm>
              <a:off x="86730" y="3300964"/>
              <a:ext cx="44884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890</a:t>
              </a:r>
            </a:p>
          </p:txBody>
        </p:sp>
        <p:pic>
          <p:nvPicPr>
            <p:cNvPr id="2946" name="legende3_alph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748" y="937064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2" name="Group 2952"/>
          <p:cNvGrpSpPr/>
          <p:nvPr/>
        </p:nvGrpSpPr>
        <p:grpSpPr>
          <a:xfrm>
            <a:off x="5100371" y="1630842"/>
            <a:ext cx="1243930" cy="3614701"/>
            <a:chOff x="-1189" y="40794"/>
            <a:chExt cx="1243929" cy="3614700"/>
          </a:xfrm>
        </p:grpSpPr>
        <p:sp>
          <p:nvSpPr>
            <p:cNvPr id="2948" name="Shape 2948"/>
            <p:cNvSpPr/>
            <p:nvPr/>
          </p:nvSpPr>
          <p:spPr>
            <a:xfrm>
              <a:off x="-1189" y="40794"/>
              <a:ext cx="1243929" cy="545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Puissance</a:t>
              </a:r>
            </a:p>
            <a:p>
              <a:pPr>
                <a:lnSpc>
                  <a:spcPct val="80000"/>
                </a:lnSpc>
                <a:defRPr sz="2000" b="1" spc="0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800"/>
                <a:t>[GW/m</a:t>
              </a:r>
              <a:r>
                <a:rPr sz="1800" baseline="31999"/>
                <a:t>3</a:t>
              </a:r>
              <a:r>
                <a:rPr sz="1800"/>
                <a:t>]</a:t>
              </a:r>
            </a:p>
          </p:txBody>
        </p:sp>
        <p:sp>
          <p:nvSpPr>
            <p:cNvPr id="2949" name="Shape 2949"/>
            <p:cNvSpPr/>
            <p:nvPr/>
          </p:nvSpPr>
          <p:spPr>
            <a:xfrm>
              <a:off x="511771" y="540216"/>
              <a:ext cx="21800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4</a:t>
              </a:r>
            </a:p>
          </p:txBody>
        </p:sp>
        <p:sp>
          <p:nvSpPr>
            <p:cNvPr id="2950" name="Shape 2950"/>
            <p:cNvSpPr/>
            <p:nvPr/>
          </p:nvSpPr>
          <p:spPr>
            <a:xfrm>
              <a:off x="511771" y="3275903"/>
              <a:ext cx="21800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0</a:t>
              </a:r>
            </a:p>
          </p:txBody>
        </p:sp>
        <p:pic>
          <p:nvPicPr>
            <p:cNvPr id="2951" name="legende3_alph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9374" y="912002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53" name="Image 295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024493">
            <a:off x="9198071" y="8057304"/>
            <a:ext cx="483932" cy="123502"/>
          </a:xfrm>
          <a:prstGeom prst="rect">
            <a:avLst/>
          </a:prstGeom>
        </p:spPr>
      </p:pic>
      <p:pic>
        <p:nvPicPr>
          <p:cNvPr id="2955" name="Image 2954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342828">
            <a:off x="2265396" y="7444816"/>
            <a:ext cx="597960" cy="123501"/>
          </a:xfrm>
          <a:prstGeom prst="rect">
            <a:avLst/>
          </a:prstGeom>
        </p:spPr>
      </p:pic>
      <p:pic>
        <p:nvPicPr>
          <p:cNvPr id="2957" name="Image 2956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7357416">
            <a:off x="3924702" y="3298105"/>
            <a:ext cx="457399" cy="123502"/>
          </a:xfrm>
          <a:prstGeom prst="rect">
            <a:avLst/>
          </a:prstGeom>
        </p:spPr>
      </p:pic>
      <p:sp>
        <p:nvSpPr>
          <p:cNvPr id="2959" name="Shape 2959"/>
          <p:cNvSpPr/>
          <p:nvPr/>
        </p:nvSpPr>
        <p:spPr>
          <a:xfrm>
            <a:off x="1455333" y="6722352"/>
            <a:ext cx="1545029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augmentation de puissance</a:t>
            </a:r>
          </a:p>
        </p:txBody>
      </p:sp>
      <p:sp>
        <p:nvSpPr>
          <p:cNvPr id="2960" name="Shape 2960"/>
          <p:cNvSpPr/>
          <p:nvPr/>
        </p:nvSpPr>
        <p:spPr>
          <a:xfrm>
            <a:off x="1645729" y="2523129"/>
            <a:ext cx="2171300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i="1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i="0"/>
            </a:pPr>
            <a:r>
              <a:rPr sz="1400" i="1"/>
              <a:t>insertion de reactivité</a:t>
            </a:r>
          </a:p>
        </p:txBody>
      </p:sp>
      <p:sp>
        <p:nvSpPr>
          <p:cNvPr id="2961" name="Shape 2961"/>
          <p:cNvSpPr/>
          <p:nvPr/>
        </p:nvSpPr>
        <p:spPr>
          <a:xfrm>
            <a:off x="8163674" y="7577625"/>
            <a:ext cx="1429224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augmentation</a:t>
            </a:r>
          </a:p>
        </p:txBody>
      </p:sp>
      <p:pic>
        <p:nvPicPr>
          <p:cNvPr id="2962" name="Image 2961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5774285">
            <a:off x="2851692" y="3305458"/>
            <a:ext cx="690500" cy="123501"/>
          </a:xfrm>
          <a:prstGeom prst="rect">
            <a:avLst/>
          </a:prstGeom>
        </p:spPr>
      </p:pic>
      <p:sp>
        <p:nvSpPr>
          <p:cNvPr id="2964" name="Shape 2964"/>
          <p:cNvSpPr/>
          <p:nvPr/>
        </p:nvSpPr>
        <p:spPr>
          <a:xfrm>
            <a:off x="2568527" y="3871787"/>
            <a:ext cx="123090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contre-réaction</a:t>
            </a:r>
          </a:p>
        </p:txBody>
      </p:sp>
      <p:sp>
        <p:nvSpPr>
          <p:cNvPr id="2965" name="Shape 2965"/>
          <p:cNvSpPr/>
          <p:nvPr/>
        </p:nvSpPr>
        <p:spPr>
          <a:xfrm>
            <a:off x="3977154" y="2748034"/>
            <a:ext cx="123090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A7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circulation du sel</a:t>
            </a:r>
          </a:p>
        </p:txBody>
      </p:sp>
      <p:sp>
        <p:nvSpPr>
          <p:cNvPr id="2966" name="Shape 2966"/>
          <p:cNvSpPr/>
          <p:nvPr/>
        </p:nvSpPr>
        <p:spPr>
          <a:xfrm>
            <a:off x="7913943" y="4981395"/>
            <a:ext cx="20710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600"/>
              <a:t>❗️</a:t>
            </a:r>
            <a:r>
              <a:rPr sz="2400">
                <a:latin typeface="+mn-lt"/>
                <a:ea typeface="+mn-ea"/>
                <a:cs typeface="+mn-cs"/>
                <a:sym typeface="Gill Sans Light"/>
              </a:rPr>
              <a:t>temps en log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sp>
        <p:nvSpPr>
          <p:cNvPr id="2967" name="Shape 2967"/>
          <p:cNvSpPr/>
          <p:nvPr/>
        </p:nvSpPr>
        <p:spPr>
          <a:xfrm flipH="1" flipV="1">
            <a:off x="1564163" y="2081654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968" name="Shape 2968"/>
          <p:cNvSpPr/>
          <p:nvPr/>
        </p:nvSpPr>
        <p:spPr>
          <a:xfrm>
            <a:off x="1815591" y="3141774"/>
            <a:ext cx="49398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b="1" spc="159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800" i="1"/>
              <a:t>β</a:t>
            </a:r>
            <a:r>
              <a:rPr sz="1800" i="1" baseline="-5999"/>
              <a:t>eff</a:t>
            </a:r>
          </a:p>
        </p:txBody>
      </p:sp>
      <p:sp>
        <p:nvSpPr>
          <p:cNvPr id="2969" name="Shape 2969"/>
          <p:cNvSpPr/>
          <p:nvPr/>
        </p:nvSpPr>
        <p:spPr>
          <a:xfrm flipH="1" flipV="1">
            <a:off x="1575769" y="4469047"/>
            <a:ext cx="3682271" cy="1"/>
          </a:xfrm>
          <a:prstGeom prst="line">
            <a:avLst/>
          </a:prstGeom>
          <a:ln w="25400">
            <a:solidFill>
              <a:srgbClr val="80878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970" name="Shape 2970"/>
          <p:cNvSpPr/>
          <p:nvPr/>
        </p:nvSpPr>
        <p:spPr>
          <a:xfrm flipV="1">
            <a:off x="1602586" y="8164605"/>
            <a:ext cx="1" cy="570042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971" name="Shape 2971"/>
          <p:cNvSpPr/>
          <p:nvPr/>
        </p:nvSpPr>
        <p:spPr>
          <a:xfrm>
            <a:off x="1716333" y="8287531"/>
            <a:ext cx="69249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0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800"/>
              <a:t>3 GW</a:t>
            </a:r>
          </a:p>
        </p:txBody>
      </p:sp>
      <p:sp>
        <p:nvSpPr>
          <p:cNvPr id="2972" name="Shape 297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973" name="Image 2972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975" name="Shape 2975"/>
          <p:cNvSpPr/>
          <p:nvPr/>
        </p:nvSpPr>
        <p:spPr>
          <a:xfrm flipV="1">
            <a:off x="1698881" y="2141918"/>
            <a:ext cx="1" cy="2323903"/>
          </a:xfrm>
          <a:prstGeom prst="line">
            <a:avLst/>
          </a:prstGeom>
          <a:ln w="25400">
            <a:solidFill>
              <a:srgbClr val="80878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984" name="Group 2984"/>
          <p:cNvGrpSpPr/>
          <p:nvPr/>
        </p:nvGrpSpPr>
        <p:grpSpPr>
          <a:xfrm>
            <a:off x="930184" y="1894448"/>
            <a:ext cx="556309" cy="3276441"/>
            <a:chOff x="0" y="15121"/>
            <a:chExt cx="556308" cy="3276440"/>
          </a:xfrm>
        </p:grpSpPr>
        <p:sp>
          <p:nvSpPr>
            <p:cNvPr id="2976" name="Shape 2976"/>
            <p:cNvSpPr/>
            <p:nvPr/>
          </p:nvSpPr>
          <p:spPr>
            <a:xfrm>
              <a:off x="0" y="66342"/>
              <a:ext cx="495442" cy="32252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977" name="Shape 2977"/>
            <p:cNvSpPr/>
            <p:nvPr/>
          </p:nvSpPr>
          <p:spPr>
            <a:xfrm>
              <a:off x="306976" y="15121"/>
              <a:ext cx="200376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978" name="Shape 2978"/>
            <p:cNvSpPr/>
            <p:nvPr/>
          </p:nvSpPr>
          <p:spPr>
            <a:xfrm>
              <a:off x="171719" y="1448592"/>
              <a:ext cx="36869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-75</a:t>
              </a:r>
            </a:p>
          </p:txBody>
        </p:sp>
        <p:sp>
          <p:nvSpPr>
            <p:cNvPr id="2979" name="Shape 2979"/>
            <p:cNvSpPr/>
            <p:nvPr/>
          </p:nvSpPr>
          <p:spPr>
            <a:xfrm>
              <a:off x="86113" y="2889028"/>
              <a:ext cx="46647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-150</a:t>
              </a:r>
            </a:p>
          </p:txBody>
        </p:sp>
        <p:sp>
          <p:nvSpPr>
            <p:cNvPr id="2980" name="Shape 2980"/>
            <p:cNvSpPr/>
            <p:nvPr/>
          </p:nvSpPr>
          <p:spPr>
            <a:xfrm>
              <a:off x="171719" y="502752"/>
              <a:ext cx="36869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-25</a:t>
              </a:r>
            </a:p>
          </p:txBody>
        </p:sp>
        <p:sp>
          <p:nvSpPr>
            <p:cNvPr id="2981" name="Shape 2981"/>
            <p:cNvSpPr/>
            <p:nvPr/>
          </p:nvSpPr>
          <p:spPr>
            <a:xfrm>
              <a:off x="171719" y="925518"/>
              <a:ext cx="36869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-50</a:t>
              </a:r>
            </a:p>
          </p:txBody>
        </p:sp>
        <p:sp>
          <p:nvSpPr>
            <p:cNvPr id="2982" name="Shape 2982"/>
            <p:cNvSpPr/>
            <p:nvPr/>
          </p:nvSpPr>
          <p:spPr>
            <a:xfrm>
              <a:off x="89836" y="1907273"/>
              <a:ext cx="46647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-100</a:t>
              </a:r>
            </a:p>
          </p:txBody>
        </p:sp>
        <p:sp>
          <p:nvSpPr>
            <p:cNvPr id="2983" name="Shape 2983"/>
            <p:cNvSpPr/>
            <p:nvPr/>
          </p:nvSpPr>
          <p:spPr>
            <a:xfrm>
              <a:off x="73937" y="2395319"/>
              <a:ext cx="466472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-125</a:t>
              </a:r>
            </a:p>
          </p:txBody>
        </p:sp>
      </p:grpSp>
      <p:grpSp>
        <p:nvGrpSpPr>
          <p:cNvPr id="2992" name="Group 2992"/>
          <p:cNvGrpSpPr/>
          <p:nvPr/>
        </p:nvGrpSpPr>
        <p:grpSpPr>
          <a:xfrm>
            <a:off x="802524" y="5701016"/>
            <a:ext cx="530564" cy="3252732"/>
            <a:chOff x="0" y="15121"/>
            <a:chExt cx="530562" cy="3252730"/>
          </a:xfrm>
        </p:grpSpPr>
        <p:sp>
          <p:nvSpPr>
            <p:cNvPr id="2985" name="Shape 2985"/>
            <p:cNvSpPr/>
            <p:nvPr/>
          </p:nvSpPr>
          <p:spPr>
            <a:xfrm>
              <a:off x="0" y="66342"/>
              <a:ext cx="495442" cy="32015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986" name="Shape 2986"/>
            <p:cNvSpPr/>
            <p:nvPr/>
          </p:nvSpPr>
          <p:spPr>
            <a:xfrm>
              <a:off x="232404" y="15121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15</a:t>
              </a:r>
            </a:p>
          </p:txBody>
        </p:sp>
        <p:sp>
          <p:nvSpPr>
            <p:cNvPr id="2987" name="Shape 2987"/>
            <p:cNvSpPr/>
            <p:nvPr/>
          </p:nvSpPr>
          <p:spPr>
            <a:xfrm>
              <a:off x="326465" y="2881652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988" name="Shape 2988"/>
            <p:cNvSpPr/>
            <p:nvPr/>
          </p:nvSpPr>
          <p:spPr>
            <a:xfrm>
              <a:off x="326465" y="1732718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6</a:t>
              </a:r>
            </a:p>
          </p:txBody>
        </p:sp>
        <p:sp>
          <p:nvSpPr>
            <p:cNvPr id="2989" name="Shape 2989"/>
            <p:cNvSpPr/>
            <p:nvPr/>
          </p:nvSpPr>
          <p:spPr>
            <a:xfrm>
              <a:off x="326465" y="2307185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2990" name="Shape 2990"/>
            <p:cNvSpPr/>
            <p:nvPr/>
          </p:nvSpPr>
          <p:spPr>
            <a:xfrm>
              <a:off x="326465" y="1165679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</a:t>
              </a:r>
            </a:p>
          </p:txBody>
        </p:sp>
        <p:sp>
          <p:nvSpPr>
            <p:cNvPr id="2991" name="Shape 2991"/>
            <p:cNvSpPr/>
            <p:nvPr/>
          </p:nvSpPr>
          <p:spPr>
            <a:xfrm>
              <a:off x="228682" y="583785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</a:t>
              </a:r>
            </a:p>
          </p:txBody>
        </p:sp>
      </p:grpSp>
      <p:grpSp>
        <p:nvGrpSpPr>
          <p:cNvPr id="3000" name="Group 3000"/>
          <p:cNvGrpSpPr/>
          <p:nvPr/>
        </p:nvGrpSpPr>
        <p:grpSpPr>
          <a:xfrm>
            <a:off x="6999803" y="5701016"/>
            <a:ext cx="530564" cy="3252732"/>
            <a:chOff x="0" y="15121"/>
            <a:chExt cx="530562" cy="3252730"/>
          </a:xfrm>
        </p:grpSpPr>
        <p:sp>
          <p:nvSpPr>
            <p:cNvPr id="2993" name="Shape 2993"/>
            <p:cNvSpPr/>
            <p:nvPr/>
          </p:nvSpPr>
          <p:spPr>
            <a:xfrm>
              <a:off x="0" y="66342"/>
              <a:ext cx="495442" cy="32015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2994" name="Shape 2994"/>
            <p:cNvSpPr/>
            <p:nvPr/>
          </p:nvSpPr>
          <p:spPr>
            <a:xfrm>
              <a:off x="232404" y="15121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15</a:t>
              </a:r>
            </a:p>
          </p:txBody>
        </p:sp>
        <p:sp>
          <p:nvSpPr>
            <p:cNvPr id="2995" name="Shape 2995"/>
            <p:cNvSpPr/>
            <p:nvPr/>
          </p:nvSpPr>
          <p:spPr>
            <a:xfrm>
              <a:off x="326465" y="2881652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</a:t>
              </a:r>
            </a:p>
          </p:txBody>
        </p:sp>
        <p:sp>
          <p:nvSpPr>
            <p:cNvPr id="2996" name="Shape 2996"/>
            <p:cNvSpPr/>
            <p:nvPr/>
          </p:nvSpPr>
          <p:spPr>
            <a:xfrm>
              <a:off x="326465" y="1732718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6</a:t>
              </a:r>
            </a:p>
          </p:txBody>
        </p:sp>
        <p:sp>
          <p:nvSpPr>
            <p:cNvPr id="2997" name="Shape 2997"/>
            <p:cNvSpPr/>
            <p:nvPr/>
          </p:nvSpPr>
          <p:spPr>
            <a:xfrm>
              <a:off x="326465" y="2307185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2998" name="Shape 2998"/>
            <p:cNvSpPr/>
            <p:nvPr/>
          </p:nvSpPr>
          <p:spPr>
            <a:xfrm>
              <a:off x="326465" y="1165679"/>
              <a:ext cx="20037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</a:t>
              </a:r>
            </a:p>
          </p:txBody>
        </p:sp>
        <p:sp>
          <p:nvSpPr>
            <p:cNvPr id="2999" name="Shape 2999"/>
            <p:cNvSpPr/>
            <p:nvPr/>
          </p:nvSpPr>
          <p:spPr>
            <a:xfrm>
              <a:off x="228682" y="583785"/>
              <a:ext cx="29815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</a:t>
              </a:r>
            </a:p>
          </p:txBody>
        </p:sp>
      </p:grpSp>
      <p:grpSp>
        <p:nvGrpSpPr>
          <p:cNvPr id="3008" name="Group 3008"/>
          <p:cNvGrpSpPr/>
          <p:nvPr/>
        </p:nvGrpSpPr>
        <p:grpSpPr>
          <a:xfrm>
            <a:off x="1196982" y="4974288"/>
            <a:ext cx="4437656" cy="323106"/>
            <a:chOff x="40645" y="0"/>
            <a:chExt cx="4437655" cy="323104"/>
          </a:xfrm>
        </p:grpSpPr>
        <p:sp>
          <p:nvSpPr>
            <p:cNvPr id="3001" name="Shape 3001"/>
            <p:cNvSpPr/>
            <p:nvPr/>
          </p:nvSpPr>
          <p:spPr>
            <a:xfrm>
              <a:off x="212816" y="0"/>
              <a:ext cx="4265484" cy="287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3002" name="Shape 3002"/>
            <p:cNvSpPr/>
            <p:nvPr/>
          </p:nvSpPr>
          <p:spPr>
            <a:xfrm>
              <a:off x="3912551" y="35848"/>
              <a:ext cx="395941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3003" name="Shape 3003"/>
            <p:cNvSpPr/>
            <p:nvPr/>
          </p:nvSpPr>
          <p:spPr>
            <a:xfrm>
              <a:off x="40645" y="35848"/>
              <a:ext cx="549830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0.001</a:t>
              </a:r>
            </a:p>
          </p:txBody>
        </p:sp>
        <p:sp>
          <p:nvSpPr>
            <p:cNvPr id="3004" name="Shape 3004"/>
            <p:cNvSpPr/>
            <p:nvPr/>
          </p:nvSpPr>
          <p:spPr>
            <a:xfrm>
              <a:off x="2456642" y="35848"/>
              <a:ext cx="200375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3005" name="Shape 3005"/>
            <p:cNvSpPr/>
            <p:nvPr/>
          </p:nvSpPr>
          <p:spPr>
            <a:xfrm>
              <a:off x="3197890" y="35848"/>
              <a:ext cx="298159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3006" name="Shape 3006"/>
            <p:cNvSpPr/>
            <p:nvPr/>
          </p:nvSpPr>
          <p:spPr>
            <a:xfrm>
              <a:off x="1654133" y="35848"/>
              <a:ext cx="354263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3007" name="Shape 3007"/>
            <p:cNvSpPr/>
            <p:nvPr/>
          </p:nvSpPr>
          <p:spPr>
            <a:xfrm>
              <a:off x="877414" y="35848"/>
              <a:ext cx="452047" cy="287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3016" name="Group 3016"/>
          <p:cNvGrpSpPr/>
          <p:nvPr/>
        </p:nvGrpSpPr>
        <p:grpSpPr>
          <a:xfrm>
            <a:off x="1196982" y="8757646"/>
            <a:ext cx="4437656" cy="323106"/>
            <a:chOff x="40645" y="0"/>
            <a:chExt cx="4437655" cy="323105"/>
          </a:xfrm>
        </p:grpSpPr>
        <p:sp>
          <p:nvSpPr>
            <p:cNvPr id="3009" name="Shape 3009"/>
            <p:cNvSpPr/>
            <p:nvPr/>
          </p:nvSpPr>
          <p:spPr>
            <a:xfrm>
              <a:off x="96944" y="0"/>
              <a:ext cx="4381356" cy="287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3010" name="Shape 3010"/>
            <p:cNvSpPr/>
            <p:nvPr/>
          </p:nvSpPr>
          <p:spPr>
            <a:xfrm>
              <a:off x="3912551" y="35848"/>
              <a:ext cx="395941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3011" name="Shape 3011"/>
            <p:cNvSpPr/>
            <p:nvPr/>
          </p:nvSpPr>
          <p:spPr>
            <a:xfrm>
              <a:off x="40645" y="35848"/>
              <a:ext cx="549830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0.001</a:t>
              </a:r>
            </a:p>
          </p:txBody>
        </p:sp>
        <p:sp>
          <p:nvSpPr>
            <p:cNvPr id="3012" name="Shape 3012"/>
            <p:cNvSpPr/>
            <p:nvPr/>
          </p:nvSpPr>
          <p:spPr>
            <a:xfrm>
              <a:off x="2456642" y="35848"/>
              <a:ext cx="200375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3013" name="Shape 3013"/>
            <p:cNvSpPr/>
            <p:nvPr/>
          </p:nvSpPr>
          <p:spPr>
            <a:xfrm>
              <a:off x="3197890" y="35848"/>
              <a:ext cx="298159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3014" name="Shape 3014"/>
            <p:cNvSpPr/>
            <p:nvPr/>
          </p:nvSpPr>
          <p:spPr>
            <a:xfrm>
              <a:off x="1654133" y="35848"/>
              <a:ext cx="354263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3015" name="Shape 3015"/>
            <p:cNvSpPr/>
            <p:nvPr/>
          </p:nvSpPr>
          <p:spPr>
            <a:xfrm>
              <a:off x="877414" y="35848"/>
              <a:ext cx="452047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grpSp>
        <p:nvGrpSpPr>
          <p:cNvPr id="3024" name="Group 3024"/>
          <p:cNvGrpSpPr/>
          <p:nvPr/>
        </p:nvGrpSpPr>
        <p:grpSpPr>
          <a:xfrm>
            <a:off x="7382655" y="8757646"/>
            <a:ext cx="4437656" cy="323106"/>
            <a:chOff x="40645" y="0"/>
            <a:chExt cx="4437655" cy="323105"/>
          </a:xfrm>
        </p:grpSpPr>
        <p:sp>
          <p:nvSpPr>
            <p:cNvPr id="3017" name="Shape 3017"/>
            <p:cNvSpPr/>
            <p:nvPr/>
          </p:nvSpPr>
          <p:spPr>
            <a:xfrm>
              <a:off x="133211" y="0"/>
              <a:ext cx="4345089" cy="287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</a:defRPr>
              </a:pPr>
              <a:endParaRPr sz="1200"/>
            </a:p>
          </p:txBody>
        </p:sp>
        <p:sp>
          <p:nvSpPr>
            <p:cNvPr id="3018" name="Shape 3018"/>
            <p:cNvSpPr/>
            <p:nvPr/>
          </p:nvSpPr>
          <p:spPr>
            <a:xfrm>
              <a:off x="3912551" y="35848"/>
              <a:ext cx="395941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</a:t>
              </a:r>
            </a:p>
          </p:txBody>
        </p:sp>
        <p:sp>
          <p:nvSpPr>
            <p:cNvPr id="3019" name="Shape 3019"/>
            <p:cNvSpPr/>
            <p:nvPr/>
          </p:nvSpPr>
          <p:spPr>
            <a:xfrm>
              <a:off x="40645" y="35848"/>
              <a:ext cx="549830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0.001</a:t>
              </a:r>
            </a:p>
          </p:txBody>
        </p:sp>
        <p:sp>
          <p:nvSpPr>
            <p:cNvPr id="3020" name="Shape 3020"/>
            <p:cNvSpPr/>
            <p:nvPr/>
          </p:nvSpPr>
          <p:spPr>
            <a:xfrm>
              <a:off x="2456642" y="35848"/>
              <a:ext cx="200375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3021" name="Shape 3021"/>
            <p:cNvSpPr/>
            <p:nvPr/>
          </p:nvSpPr>
          <p:spPr>
            <a:xfrm>
              <a:off x="3197890" y="35848"/>
              <a:ext cx="298159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</a:t>
              </a:r>
            </a:p>
          </p:txBody>
        </p:sp>
        <p:sp>
          <p:nvSpPr>
            <p:cNvPr id="3022" name="Shape 3022"/>
            <p:cNvSpPr/>
            <p:nvPr/>
          </p:nvSpPr>
          <p:spPr>
            <a:xfrm>
              <a:off x="1654133" y="35848"/>
              <a:ext cx="354263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0.1</a:t>
              </a:r>
            </a:p>
          </p:txBody>
        </p:sp>
        <p:sp>
          <p:nvSpPr>
            <p:cNvPr id="3023" name="Shape 3023"/>
            <p:cNvSpPr/>
            <p:nvPr/>
          </p:nvSpPr>
          <p:spPr>
            <a:xfrm>
              <a:off x="877414" y="35848"/>
              <a:ext cx="452047" cy="287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0.01</a:t>
              </a:r>
            </a:p>
          </p:txBody>
        </p:sp>
      </p:grpSp>
      <p:sp>
        <p:nvSpPr>
          <p:cNvPr id="3025" name="Shape 3025"/>
          <p:cNvSpPr/>
          <p:nvPr/>
        </p:nvSpPr>
        <p:spPr>
          <a:xfrm flipH="1" flipV="1">
            <a:off x="1485515" y="2512177"/>
            <a:ext cx="2260463" cy="1"/>
          </a:xfrm>
          <a:prstGeom prst="line">
            <a:avLst/>
          </a:prstGeom>
          <a:ln w="25400">
            <a:solidFill>
              <a:srgbClr val="3440FF"/>
            </a:solidFill>
            <a:miter lim="400000"/>
            <a:headEnd type="triangle" len="sm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3026" name="Shape 3026"/>
          <p:cNvSpPr/>
          <p:nvPr/>
        </p:nvSpPr>
        <p:spPr>
          <a:xfrm flipV="1">
            <a:off x="3725271" y="2050777"/>
            <a:ext cx="1" cy="28605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3027" name="Shape 3027"/>
          <p:cNvSpPr/>
          <p:nvPr/>
        </p:nvSpPr>
        <p:spPr>
          <a:xfrm>
            <a:off x="3014325" y="2800091"/>
            <a:ext cx="815233" cy="47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10" h="15919" extrusionOk="0">
                <a:moveTo>
                  <a:pt x="11342" y="4283"/>
                </a:moveTo>
                <a:cubicBezTo>
                  <a:pt x="6933" y="1823"/>
                  <a:pt x="2015" y="-3005"/>
                  <a:pt x="296" y="2606"/>
                </a:cubicBezTo>
                <a:cubicBezTo>
                  <a:pt x="-1266" y="7702"/>
                  <a:pt x="3667" y="9912"/>
                  <a:pt x="8038" y="12394"/>
                </a:cubicBezTo>
                <a:cubicBezTo>
                  <a:pt x="12997" y="15210"/>
                  <a:pt x="18610" y="18595"/>
                  <a:pt x="19526" y="12552"/>
                </a:cubicBezTo>
                <a:cubicBezTo>
                  <a:pt x="20334" y="7225"/>
                  <a:pt x="15144" y="6404"/>
                  <a:pt x="11342" y="4283"/>
                </a:cubicBezTo>
                <a:close/>
              </a:path>
            </a:pathLst>
          </a:custGeom>
          <a:solidFill>
            <a:srgbClr val="AA5EF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28" name="Shape 3028"/>
          <p:cNvSpPr/>
          <p:nvPr/>
        </p:nvSpPr>
        <p:spPr>
          <a:xfrm>
            <a:off x="3117698" y="6076074"/>
            <a:ext cx="767322" cy="88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61" h="18406" extrusionOk="0">
                <a:moveTo>
                  <a:pt x="6655" y="8383"/>
                </a:moveTo>
                <a:cubicBezTo>
                  <a:pt x="4025" y="11274"/>
                  <a:pt x="-1528" y="13142"/>
                  <a:pt x="398" y="16654"/>
                </a:cubicBezTo>
                <a:cubicBezTo>
                  <a:pt x="2542" y="20563"/>
                  <a:pt x="8419" y="17364"/>
                  <a:pt x="12770" y="12602"/>
                </a:cubicBezTo>
                <a:cubicBezTo>
                  <a:pt x="17401" y="7533"/>
                  <a:pt x="20072" y="1382"/>
                  <a:pt x="15068" y="148"/>
                </a:cubicBezTo>
                <a:cubicBezTo>
                  <a:pt x="10263" y="-1037"/>
                  <a:pt x="9587" y="5161"/>
                  <a:pt x="6655" y="8383"/>
                </a:cubicBezTo>
                <a:close/>
              </a:path>
            </a:pathLst>
          </a:custGeom>
          <a:solidFill>
            <a:srgbClr val="AA5EF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29" name="Shape 3029"/>
          <p:cNvSpPr/>
          <p:nvPr/>
        </p:nvSpPr>
        <p:spPr>
          <a:xfrm>
            <a:off x="8989375" y="7135756"/>
            <a:ext cx="1061141" cy="1679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5" h="20892" extrusionOk="0">
                <a:moveTo>
                  <a:pt x="5044" y="15516"/>
                </a:moveTo>
                <a:cubicBezTo>
                  <a:pt x="2564" y="16661"/>
                  <a:pt x="-669" y="17680"/>
                  <a:pt x="121" y="19473"/>
                </a:cubicBezTo>
                <a:cubicBezTo>
                  <a:pt x="943" y="21338"/>
                  <a:pt x="4041" y="21186"/>
                  <a:pt x="7134" y="20043"/>
                </a:cubicBezTo>
                <a:cubicBezTo>
                  <a:pt x="10530" y="18789"/>
                  <a:pt x="14688" y="16729"/>
                  <a:pt x="16358" y="13515"/>
                </a:cubicBezTo>
                <a:cubicBezTo>
                  <a:pt x="18102" y="10156"/>
                  <a:pt x="19573" y="6639"/>
                  <a:pt x="20485" y="3413"/>
                </a:cubicBezTo>
                <a:cubicBezTo>
                  <a:pt x="20931" y="1832"/>
                  <a:pt x="20716" y="301"/>
                  <a:pt x="18477" y="46"/>
                </a:cubicBezTo>
                <a:cubicBezTo>
                  <a:pt x="15770" y="-262"/>
                  <a:pt x="15092" y="1018"/>
                  <a:pt x="14404" y="2485"/>
                </a:cubicBezTo>
                <a:cubicBezTo>
                  <a:pt x="12159" y="7272"/>
                  <a:pt x="10553" y="12974"/>
                  <a:pt x="5044" y="15516"/>
                </a:cubicBezTo>
                <a:close/>
              </a:path>
            </a:pathLst>
          </a:custGeom>
          <a:solidFill>
            <a:srgbClr val="AA5EF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30" name="Shape 3030"/>
          <p:cNvSpPr/>
          <p:nvPr/>
        </p:nvSpPr>
        <p:spPr>
          <a:xfrm>
            <a:off x="9869365" y="7280217"/>
            <a:ext cx="277594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 i="1">
                <a:solidFill>
                  <a:srgbClr val="B534E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compétition entre le taux d’insertion de réactivité et les contre réactions</a:t>
            </a:r>
          </a:p>
        </p:txBody>
      </p:sp>
      <p:sp>
        <p:nvSpPr>
          <p:cNvPr id="3031" name="Shape 3031"/>
          <p:cNvSpPr/>
          <p:nvPr/>
        </p:nvSpPr>
        <p:spPr>
          <a:xfrm>
            <a:off x="5124210" y="1464929"/>
            <a:ext cx="7813025" cy="4361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57" extrusionOk="0">
                <a:moveTo>
                  <a:pt x="1012" y="15880"/>
                </a:moveTo>
                <a:cubicBezTo>
                  <a:pt x="1401" y="17371"/>
                  <a:pt x="2177" y="18484"/>
                  <a:pt x="3117" y="18922"/>
                </a:cubicBezTo>
                <a:cubicBezTo>
                  <a:pt x="3898" y="19286"/>
                  <a:pt x="4723" y="19146"/>
                  <a:pt x="5535" y="18973"/>
                </a:cubicBezTo>
                <a:cubicBezTo>
                  <a:pt x="7358" y="18583"/>
                  <a:pt x="9183" y="18037"/>
                  <a:pt x="11018" y="18278"/>
                </a:cubicBezTo>
                <a:cubicBezTo>
                  <a:pt x="14408" y="18723"/>
                  <a:pt x="18005" y="21600"/>
                  <a:pt x="20810" y="18274"/>
                </a:cubicBezTo>
                <a:cubicBezTo>
                  <a:pt x="21078" y="17956"/>
                  <a:pt x="21323" y="17587"/>
                  <a:pt x="21538" y="17175"/>
                </a:cubicBezTo>
                <a:lnTo>
                  <a:pt x="21600" y="1000"/>
                </a:lnTo>
                <a:lnTo>
                  <a:pt x="3309" y="0"/>
                </a:lnTo>
                <a:lnTo>
                  <a:pt x="0" y="1018"/>
                </a:lnTo>
                <a:lnTo>
                  <a:pt x="409" y="2820"/>
                </a:lnTo>
                <a:lnTo>
                  <a:pt x="1012" y="1588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32" name="Shape 3032"/>
          <p:cNvSpPr/>
          <p:nvPr/>
        </p:nvSpPr>
        <p:spPr>
          <a:xfrm flipV="1">
            <a:off x="3749284" y="5850916"/>
            <a:ext cx="1" cy="28605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3033" name="Shape 3033"/>
          <p:cNvSpPr/>
          <p:nvPr/>
        </p:nvSpPr>
        <p:spPr>
          <a:xfrm flipV="1">
            <a:off x="9884428" y="5850916"/>
            <a:ext cx="1" cy="28605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3034" name="Image 3033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64354" y="4260608"/>
            <a:ext cx="10094939" cy="2288541"/>
          </a:xfrm>
          <a:prstGeom prst="rect">
            <a:avLst/>
          </a:prstGeom>
          <a:effectLst>
            <a:outerShdw blurRad="177800" dir="5400000" rotWithShape="0">
              <a:srgbClr val="000000">
                <a:alpha val="34527"/>
              </a:srgbClr>
            </a:outerShdw>
          </a:effectLst>
        </p:spPr>
      </p:pic>
      <p:sp>
        <p:nvSpPr>
          <p:cNvPr id="3035" name="Shape 3035"/>
          <p:cNvSpPr/>
          <p:nvPr/>
        </p:nvSpPr>
        <p:spPr>
          <a:xfrm>
            <a:off x="3307869" y="826328"/>
            <a:ext cx="6407908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incident d’insertion de réactivité de 1000 pcm en 1s</a:t>
            </a:r>
          </a:p>
        </p:txBody>
      </p:sp>
      <p:pic>
        <p:nvPicPr>
          <p:cNvPr id="3036" name="Image 303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8900042">
            <a:off x="9649395" y="969368"/>
            <a:ext cx="871272" cy="38111"/>
          </a:xfrm>
          <a:prstGeom prst="rect">
            <a:avLst/>
          </a:prstGeom>
        </p:spPr>
      </p:pic>
      <p:pic>
        <p:nvPicPr>
          <p:cNvPr id="3038" name="Image 3037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699958" flipH="1">
            <a:off x="2479871" y="977470"/>
            <a:ext cx="871272" cy="38111"/>
          </a:xfrm>
          <a:prstGeom prst="rect">
            <a:avLst/>
          </a:prstGeom>
        </p:spPr>
      </p:pic>
      <p:pic>
        <p:nvPicPr>
          <p:cNvPr id="3040" name="Image 3039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42">
            <a:off x="3040318" y="1250161"/>
            <a:ext cx="6943010" cy="38185"/>
          </a:xfrm>
          <a:prstGeom prst="rect">
            <a:avLst/>
          </a:prstGeom>
        </p:spPr>
      </p:pic>
      <p:sp>
        <p:nvSpPr>
          <p:cNvPr id="3042" name="Shape 3042"/>
          <p:cNvSpPr/>
          <p:nvPr/>
        </p:nvSpPr>
        <p:spPr>
          <a:xfrm>
            <a:off x="3736584" y="7957975"/>
            <a:ext cx="2629911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A7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400"/>
              <a:t>nouvelle température d’équilibre = nouvelle puissance extraite</a:t>
            </a:r>
          </a:p>
        </p:txBody>
      </p:sp>
      <p:pic>
        <p:nvPicPr>
          <p:cNvPr id="3043" name="Image 3042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5915513">
            <a:off x="4810118" y="7748755"/>
            <a:ext cx="345821" cy="123502"/>
          </a:xfrm>
          <a:prstGeom prst="rect">
            <a:avLst/>
          </a:prstGeom>
        </p:spPr>
      </p:pic>
      <p:sp>
        <p:nvSpPr>
          <p:cNvPr id="3045" name="Shape 3045"/>
          <p:cNvSpPr/>
          <p:nvPr/>
        </p:nvSpPr>
        <p:spPr>
          <a:xfrm>
            <a:off x="370671" y="5585795"/>
            <a:ext cx="12130749" cy="3715642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046" name="Shape 3046"/>
          <p:cNvSpPr/>
          <p:nvPr/>
        </p:nvSpPr>
        <p:spPr>
          <a:xfrm>
            <a:off x="6560266" y="5454396"/>
            <a:ext cx="6190074" cy="3863694"/>
          </a:xfrm>
          <a:prstGeom prst="rect">
            <a:avLst/>
          </a:prstGeom>
          <a:solidFill>
            <a:srgbClr val="FFFFFF">
              <a:alpha val="8137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9" dur="1000" fill="hold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" fill="hold"/>
                                        <p:tgtEl>
                                          <p:spTgt spid="29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9" fill="hold" display="0">
                  <p:stCondLst>
                    <p:cond delay="indefinite"/>
                  </p:stCondLst>
                </p:cTn>
                <p:tgtEl>
                  <p:spTgt spid="2935"/>
                </p:tgtEl>
              </p:cMediaNode>
            </p:video>
          </p:childTnLst>
        </p:cTn>
      </p:par>
    </p:tnLst>
    <p:bldLst>
      <p:bldP spid="2953" grpId="11" animBg="1" advAuto="0"/>
      <p:bldP spid="2955" grpId="7" animBg="1" advAuto="0"/>
      <p:bldP spid="2957" grpId="17" animBg="1" advAuto="0"/>
      <p:bldP spid="2959" grpId="6" animBg="1" advAuto="0"/>
      <p:bldP spid="2960" grpId="5" animBg="1" advAuto="0"/>
      <p:bldP spid="2961" grpId="10" animBg="1" advAuto="0"/>
      <p:bldP spid="2962" grpId="8" animBg="1" advAuto="0"/>
      <p:bldP spid="2964" grpId="9" animBg="1" advAuto="0"/>
      <p:bldP spid="2965" grpId="16" animBg="1" advAuto="0"/>
      <p:bldP spid="3025" grpId="4" animBg="1" advAuto="0"/>
      <p:bldP spid="3027" grpId="12" animBg="1" advAuto="0"/>
      <p:bldP spid="3028" grpId="13" animBg="1" advAuto="0"/>
      <p:bldP spid="3029" grpId="14" animBg="1" advAuto="0"/>
      <p:bldP spid="3030" grpId="15" animBg="1" advAuto="0"/>
      <p:bldP spid="3031" grpId="20" animBg="1" advAuto="0"/>
      <p:bldP spid="3034" grpId="22" animBg="1" advAuto="0"/>
      <p:bldP spid="3042" grpId="18" animBg="1" advAuto="0"/>
      <p:bldP spid="3043" grpId="19" animBg="1" advAuto="0"/>
      <p:bldP spid="3045" grpId="1" animBg="1" advAuto="0"/>
      <p:bldP spid="3046" grpId="2" animBg="1" advAuto="0"/>
      <p:bldP spid="3046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roup 3050"/>
          <p:cNvGrpSpPr/>
          <p:nvPr/>
        </p:nvGrpSpPr>
        <p:grpSpPr>
          <a:xfrm>
            <a:off x="8085138" y="6923804"/>
            <a:ext cx="4078594" cy="2702846"/>
            <a:chOff x="0" y="0"/>
            <a:chExt cx="4078592" cy="2702844"/>
          </a:xfrm>
        </p:grpSpPr>
        <p:sp>
          <p:nvSpPr>
            <p:cNvPr id="3049" name="Shape 3049"/>
            <p:cNvSpPr/>
            <p:nvPr/>
          </p:nvSpPr>
          <p:spPr>
            <a:xfrm>
              <a:off x="215900" y="139700"/>
              <a:ext cx="3646793" cy="2144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3048" name="Image 3047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078593" cy="2702846"/>
            </a:xfrm>
            <a:prstGeom prst="rect">
              <a:avLst/>
            </a:prstGeom>
            <a:effectLst/>
          </p:spPr>
        </p:pic>
      </p:grpSp>
      <p:sp>
        <p:nvSpPr>
          <p:cNvPr id="3051" name="Shape 3051"/>
          <p:cNvSpPr>
            <a:spLocks noGrp="1"/>
          </p:cNvSpPr>
          <p:nvPr>
            <p:ph type="sldNum" sz="quarter" idx="2"/>
          </p:nvPr>
        </p:nvSpPr>
        <p:spPr>
          <a:xfrm>
            <a:off x="6214733" y="9380866"/>
            <a:ext cx="3429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5</a:t>
            </a:fld>
            <a:endParaRPr sz="1600"/>
          </a:p>
        </p:txBody>
      </p:sp>
      <p:sp>
        <p:nvSpPr>
          <p:cNvPr id="3052" name="Shape 3052"/>
          <p:cNvSpPr/>
          <p:nvPr/>
        </p:nvSpPr>
        <p:spPr>
          <a:xfrm>
            <a:off x="271884" y="1471396"/>
            <a:ext cx="6933055" cy="184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lvl="3" indent="0" algn="just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Réponse globale - approche par gerbe : </a:t>
            </a:r>
          </a:p>
          <a:p>
            <a:pPr lvl="3" indent="0" algn="just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reproduction d’une gerbe prompte issue de neutrons retardés</a:t>
            </a:r>
          </a:p>
          <a:p>
            <a:pPr marL="228600" indent="-228600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solution de référence couplée avec la thermohydraulique incluant l’effet du transport des précurseurs</a:t>
            </a:r>
          </a:p>
          <a:p>
            <a:pPr marL="228600" indent="-228600" algn="just">
              <a:lnSpc>
                <a:spcPct val="15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accés à la fraction effective de neutrons retardés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</a:p>
        </p:txBody>
      </p:sp>
      <p:pic>
        <p:nvPicPr>
          <p:cNvPr id="3053" name="couplage_mesh2_alpha.png"/>
          <p:cNvPicPr>
            <a:picLocks noChangeAspect="1"/>
          </p:cNvPicPr>
          <p:nvPr/>
        </p:nvPicPr>
        <p:blipFill>
          <a:blip r:embed="rId6">
            <a:extLst/>
          </a:blip>
          <a:srcRect t="23622" b="23622"/>
          <a:stretch>
            <a:fillRect/>
          </a:stretch>
        </p:blipFill>
        <p:spPr>
          <a:xfrm>
            <a:off x="8334834" y="1489050"/>
            <a:ext cx="2471529" cy="130384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sp>
        <p:nvSpPr>
          <p:cNvPr id="3054" name="Shape 3054"/>
          <p:cNvSpPr/>
          <p:nvPr/>
        </p:nvSpPr>
        <p:spPr>
          <a:xfrm>
            <a:off x="272263" y="3913420"/>
            <a:ext cx="5642342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Réponse locale - Transient Fission Matrix (TFM) : </a:t>
            </a:r>
          </a:p>
          <a:p>
            <a:pPr algn="l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caractérisation de la réponse spatiale &amp; temporelle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différents modèles temporels suivant le type d’étude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des phénomènes de la nano-seconde à la minute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technique d’interpolation précise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couplage à la T&amp;H à travers OpenFOAM</a:t>
            </a:r>
          </a:p>
          <a:p>
            <a:pPr marL="228600" indent="-228600" algn="l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"esprit"  Monte Carlo</a:t>
            </a:r>
          </a:p>
        </p:txBody>
      </p:sp>
      <p:sp>
        <p:nvSpPr>
          <p:cNvPr id="3055" name="Shape 3055"/>
          <p:cNvSpPr/>
          <p:nvPr/>
        </p:nvSpPr>
        <p:spPr>
          <a:xfrm>
            <a:off x="7423057" y="3114553"/>
            <a:ext cx="5138755" cy="359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lvl="3" indent="0" algn="just">
              <a:lnSpc>
                <a:spcPct val="120000"/>
              </a:lnSpc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Etude du réacteur MSFR</a:t>
            </a: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incidents d’insertion de réctivité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pas de situation surcritique prompte en dessous d’une insertion de réactvité de 5000 pcm en 1s </a:t>
            </a:r>
            <a:endParaRPr sz="1800">
              <a:solidFill>
                <a:srgbClr val="5A5F5E"/>
              </a:solidFill>
            </a:endParaRP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incidents de sur-refroidissement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identification d’un risque d’incident à basse puissance (démarrage)</a:t>
            </a: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suivi de charge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pilotage du réacteur par la puissance uniquement</a:t>
            </a:r>
            <a:endParaRPr sz="1800">
              <a:solidFill>
                <a:srgbClr val="5A5F5E"/>
              </a:solidFill>
            </a:endParaRPr>
          </a:p>
          <a:p>
            <a:pPr marL="192432" indent="-192432" algn="just">
              <a:lnSpc>
                <a:spcPct val="120000"/>
              </a:lnSpc>
              <a:buSzPct val="30000"/>
              <a:buBlip>
                <a:blip r:embed="rId5"/>
              </a:buBlip>
              <a:defRPr sz="1900">
                <a:solidFill>
                  <a:srgbClr val="000000"/>
                </a:solidFill>
              </a:defRPr>
            </a:pPr>
            <a:r>
              <a:rPr sz="1800"/>
              <a:t>temps de calcul raisonnable </a:t>
            </a:r>
            <a:br>
              <a:rPr sz="1800"/>
            </a:br>
            <a:r>
              <a:rPr sz="1600">
                <a:solidFill>
                  <a:srgbClr val="5A5F5E"/>
                </a:solidFill>
              </a:rPr>
              <a:t>~ jour sur un ordinateur de bureau</a:t>
            </a:r>
          </a:p>
        </p:txBody>
      </p:sp>
      <p:grpSp>
        <p:nvGrpSpPr>
          <p:cNvPr id="3065" name="Group 3065"/>
          <p:cNvGrpSpPr/>
          <p:nvPr/>
        </p:nvGrpSpPr>
        <p:grpSpPr>
          <a:xfrm>
            <a:off x="208858" y="7216599"/>
            <a:ext cx="5363453" cy="2367318"/>
            <a:chOff x="0" y="0"/>
            <a:chExt cx="5363452" cy="2367316"/>
          </a:xfrm>
        </p:grpSpPr>
        <p:sp>
          <p:nvSpPr>
            <p:cNvPr id="3063" name="Shape 3063"/>
            <p:cNvSpPr/>
            <p:nvPr/>
          </p:nvSpPr>
          <p:spPr>
            <a:xfrm>
              <a:off x="694408" y="58794"/>
              <a:ext cx="4632884" cy="1942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3064" name="a_alpha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0" y="0"/>
              <a:ext cx="5363453" cy="236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66" name="Shape 3066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rPr sz="2800"/>
              <a:t>Conclusions</a:t>
            </a:r>
          </a:p>
        </p:txBody>
      </p:sp>
      <p:pic>
        <p:nvPicPr>
          <p:cNvPr id="3067" name="Image 306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grpSp>
        <p:nvGrpSpPr>
          <p:cNvPr id="3071" name="Group 3071"/>
          <p:cNvGrpSpPr/>
          <p:nvPr/>
        </p:nvGrpSpPr>
        <p:grpSpPr>
          <a:xfrm>
            <a:off x="2145737" y="3302316"/>
            <a:ext cx="2190249" cy="508078"/>
            <a:chOff x="95435" y="-1"/>
            <a:chExt cx="2190247" cy="508076"/>
          </a:xfrm>
        </p:grpSpPr>
        <p:sp>
          <p:nvSpPr>
            <p:cNvPr id="3069" name="Shape 3069"/>
            <p:cNvSpPr/>
            <p:nvPr/>
          </p:nvSpPr>
          <p:spPr>
            <a:xfrm>
              <a:off x="97190" y="-1"/>
              <a:ext cx="1803066" cy="50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19318" extrusionOk="0">
                  <a:moveTo>
                    <a:pt x="20852" y="9971"/>
                  </a:moveTo>
                  <a:cubicBezTo>
                    <a:pt x="20614" y="897"/>
                    <a:pt x="15599" y="1564"/>
                    <a:pt x="11379" y="640"/>
                  </a:cubicBezTo>
                  <a:cubicBezTo>
                    <a:pt x="5720" y="-599"/>
                    <a:pt x="-559" y="-1128"/>
                    <a:pt x="40" y="9735"/>
                  </a:cubicBezTo>
                  <a:cubicBezTo>
                    <a:pt x="294" y="14355"/>
                    <a:pt x="2107" y="16978"/>
                    <a:pt x="3949" y="17533"/>
                  </a:cubicBezTo>
                  <a:cubicBezTo>
                    <a:pt x="5829" y="18099"/>
                    <a:pt x="7690" y="16648"/>
                    <a:pt x="9545" y="16714"/>
                  </a:cubicBezTo>
                  <a:cubicBezTo>
                    <a:pt x="11355" y="16780"/>
                    <a:pt x="13089" y="18198"/>
                    <a:pt x="14768" y="18953"/>
                  </a:cubicBezTo>
                  <a:cubicBezTo>
                    <a:pt x="18146" y="20472"/>
                    <a:pt x="21041" y="17211"/>
                    <a:pt x="20852" y="9971"/>
                  </a:cubicBezTo>
                  <a:close/>
                </a:path>
              </a:pathLst>
            </a:custGeom>
            <a:solidFill>
              <a:srgbClr val="C3FA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070" name="Shape 3070"/>
            <p:cNvSpPr/>
            <p:nvPr/>
          </p:nvSpPr>
          <p:spPr>
            <a:xfrm>
              <a:off x="95435" y="36290"/>
              <a:ext cx="2190247" cy="398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lvl1pPr>
            </a:lstStyle>
            <a:p>
              <a:r>
                <a:rPr sz="1600"/>
                <a:t>cas test homogène</a:t>
              </a:r>
            </a:p>
          </p:txBody>
        </p:sp>
      </p:grpSp>
      <p:grpSp>
        <p:nvGrpSpPr>
          <p:cNvPr id="3074" name="Group 3074"/>
          <p:cNvGrpSpPr/>
          <p:nvPr/>
        </p:nvGrpSpPr>
        <p:grpSpPr>
          <a:xfrm>
            <a:off x="5001315" y="5577944"/>
            <a:ext cx="2383176" cy="1343827"/>
            <a:chOff x="2274935" y="-433030"/>
            <a:chExt cx="2383174" cy="1343825"/>
          </a:xfrm>
        </p:grpSpPr>
        <p:sp>
          <p:nvSpPr>
            <p:cNvPr id="3072" name="Shape 3072"/>
            <p:cNvSpPr/>
            <p:nvPr/>
          </p:nvSpPr>
          <p:spPr>
            <a:xfrm>
              <a:off x="2283282" y="-433031"/>
              <a:ext cx="2374828" cy="13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18008" extrusionOk="0">
                  <a:moveTo>
                    <a:pt x="21279" y="9039"/>
                  </a:moveTo>
                  <a:cubicBezTo>
                    <a:pt x="21480" y="6214"/>
                    <a:pt x="21278" y="3874"/>
                    <a:pt x="20087" y="2269"/>
                  </a:cubicBezTo>
                  <a:cubicBezTo>
                    <a:pt x="17493" y="-1228"/>
                    <a:pt x="13754" y="2038"/>
                    <a:pt x="10343" y="1748"/>
                  </a:cubicBezTo>
                  <a:cubicBezTo>
                    <a:pt x="6993" y="1463"/>
                    <a:pt x="3303" y="-2035"/>
                    <a:pt x="916" y="1743"/>
                  </a:cubicBezTo>
                  <a:cubicBezTo>
                    <a:pt x="-120" y="3382"/>
                    <a:pt x="-85" y="5729"/>
                    <a:pt x="106" y="8398"/>
                  </a:cubicBezTo>
                  <a:cubicBezTo>
                    <a:pt x="318" y="11363"/>
                    <a:pt x="394" y="14233"/>
                    <a:pt x="1504" y="15980"/>
                  </a:cubicBezTo>
                  <a:cubicBezTo>
                    <a:pt x="3783" y="19565"/>
                    <a:pt x="7096" y="17213"/>
                    <a:pt x="10002" y="17335"/>
                  </a:cubicBezTo>
                  <a:cubicBezTo>
                    <a:pt x="12825" y="17453"/>
                    <a:pt x="15997" y="18934"/>
                    <a:pt x="18583" y="17086"/>
                  </a:cubicBezTo>
                  <a:cubicBezTo>
                    <a:pt x="20351" y="15823"/>
                    <a:pt x="20987" y="13143"/>
                    <a:pt x="21279" y="9039"/>
                  </a:cubicBezTo>
                  <a:close/>
                </a:path>
              </a:pathLst>
            </a:custGeom>
            <a:solidFill>
              <a:srgbClr val="C3FA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073" name="Shape 3073"/>
            <p:cNvSpPr/>
            <p:nvPr/>
          </p:nvSpPr>
          <p:spPr>
            <a:xfrm>
              <a:off x="2274935" y="-378310"/>
              <a:ext cx="2280427" cy="1264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lvl1pPr>
            </a:lstStyle>
            <a:p>
              <a:r>
                <a:rPr sz="1600"/>
                <a:t>benchmark numérique dédié au couplage sur les réacteurs à combustible liquide</a:t>
              </a:r>
            </a:p>
          </p:txBody>
        </p:sp>
      </p:grpSp>
      <p:sp>
        <p:nvSpPr>
          <p:cNvPr id="3075" name="Shape 3075"/>
          <p:cNvSpPr/>
          <p:nvPr/>
        </p:nvSpPr>
        <p:spPr>
          <a:xfrm>
            <a:off x="3032702" y="876102"/>
            <a:ext cx="6706964" cy="50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800" cap="small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400"/>
              <a:t>Caractérisation de la réponse d’un réacteur</a:t>
            </a:r>
          </a:p>
        </p:txBody>
      </p:sp>
      <p:grpSp>
        <p:nvGrpSpPr>
          <p:cNvPr id="3078" name="Group 3078"/>
          <p:cNvGrpSpPr/>
          <p:nvPr/>
        </p:nvGrpSpPr>
        <p:grpSpPr>
          <a:xfrm>
            <a:off x="1603949" y="6478646"/>
            <a:ext cx="3273824" cy="779049"/>
            <a:chOff x="0" y="-1"/>
            <a:chExt cx="3273822" cy="779048"/>
          </a:xfrm>
        </p:grpSpPr>
        <p:sp>
          <p:nvSpPr>
            <p:cNvPr id="3076" name="Shape 3076"/>
            <p:cNvSpPr/>
            <p:nvPr/>
          </p:nvSpPr>
          <p:spPr>
            <a:xfrm>
              <a:off x="0" y="-1"/>
              <a:ext cx="3273822" cy="77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19657" extrusionOk="0">
                  <a:moveTo>
                    <a:pt x="21407" y="8888"/>
                  </a:moveTo>
                  <a:cubicBezTo>
                    <a:pt x="21362" y="3440"/>
                    <a:pt x="20196" y="1794"/>
                    <a:pt x="18706" y="1110"/>
                  </a:cubicBezTo>
                  <a:cubicBezTo>
                    <a:pt x="16382" y="43"/>
                    <a:pt x="13909" y="1939"/>
                    <a:pt x="11376" y="1924"/>
                  </a:cubicBezTo>
                  <a:cubicBezTo>
                    <a:pt x="8828" y="1909"/>
                    <a:pt x="6248" y="-222"/>
                    <a:pt x="3704" y="19"/>
                  </a:cubicBezTo>
                  <a:cubicBezTo>
                    <a:pt x="2013" y="179"/>
                    <a:pt x="200" y="2189"/>
                    <a:pt x="15" y="7715"/>
                  </a:cubicBezTo>
                  <a:cubicBezTo>
                    <a:pt x="-141" y="12361"/>
                    <a:pt x="973" y="15835"/>
                    <a:pt x="2210" y="17552"/>
                  </a:cubicBezTo>
                  <a:cubicBezTo>
                    <a:pt x="4966" y="21378"/>
                    <a:pt x="7861" y="18775"/>
                    <a:pt x="10586" y="19001"/>
                  </a:cubicBezTo>
                  <a:cubicBezTo>
                    <a:pt x="13221" y="19219"/>
                    <a:pt x="16249" y="19715"/>
                    <a:pt x="18790" y="18016"/>
                  </a:cubicBezTo>
                  <a:cubicBezTo>
                    <a:pt x="20276" y="17022"/>
                    <a:pt x="21459" y="15073"/>
                    <a:pt x="21407" y="8888"/>
                  </a:cubicBezTo>
                  <a:close/>
                </a:path>
              </a:pathLst>
            </a:custGeom>
            <a:solidFill>
              <a:srgbClr val="C3FAC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077" name="Shape 3077"/>
            <p:cNvSpPr/>
            <p:nvPr/>
          </p:nvSpPr>
          <p:spPr>
            <a:xfrm>
              <a:off x="219423" y="10121"/>
              <a:ext cx="2862961" cy="693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Flattop et Jezebel : </a:t>
              </a:r>
              <a:r>
                <a:rPr sz="1600" i="1">
                  <a:latin typeface="Athelas"/>
                  <a:ea typeface="Athelas"/>
                  <a:cs typeface="Athelas"/>
                  <a:sym typeface="Athelas"/>
                </a:rPr>
                <a:t>β</a:t>
              </a:r>
              <a:r>
                <a:rPr sz="1600" i="1" baseline="-5999">
                  <a:latin typeface="Athelas"/>
                  <a:ea typeface="Athelas"/>
                  <a:cs typeface="Athelas"/>
                  <a:sym typeface="Athelas"/>
                </a:rPr>
                <a:t>eff </a:t>
              </a:r>
              <a:r>
                <a:rPr sz="1600"/>
                <a:t>&amp; </a:t>
              </a:r>
              <a:r>
                <a:rPr sz="1600" i="1">
                  <a:latin typeface="Athelas"/>
                  <a:ea typeface="Athelas"/>
                  <a:cs typeface="Athelas"/>
                  <a:sym typeface="Athelas"/>
                </a:rPr>
                <a:t>Λ</a:t>
              </a:r>
              <a:r>
                <a:rPr sz="1600" i="1" baseline="-5999">
                  <a:latin typeface="Athelas"/>
                  <a:ea typeface="Athelas"/>
                  <a:cs typeface="Athelas"/>
                  <a:sym typeface="Athelas"/>
                </a:rPr>
                <a:t>eff</a:t>
              </a:r>
            </a:p>
            <a:p>
              <a:pPr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propagation de gerbe prompte</a:t>
              </a:r>
            </a:p>
          </p:txBody>
        </p:sp>
      </p:grpSp>
      <p:pic>
        <p:nvPicPr>
          <p:cNvPr id="3079" name="tes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8440823" y="7234891"/>
            <a:ext cx="3318854" cy="199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0" name="couplage_mesh3_alpha.png"/>
          <p:cNvPicPr>
            <a:picLocks noChangeAspect="1"/>
          </p:cNvPicPr>
          <p:nvPr/>
        </p:nvPicPr>
        <p:blipFill>
          <a:blip r:embed="rId10">
            <a:extLst/>
          </a:blip>
          <a:srcRect l="4522" t="4522" r="4522" b="4522"/>
          <a:stretch>
            <a:fillRect/>
          </a:stretch>
        </p:blipFill>
        <p:spPr>
          <a:xfrm>
            <a:off x="11174895" y="1324744"/>
            <a:ext cx="1632380" cy="163238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7026" endPos="40000" dir="5400000" sy="-100000" algn="bl" rotWithShape="0"/>
          </a:effectLst>
        </p:spPr>
      </p:pic>
      <p:pic>
        <p:nvPicPr>
          <p:cNvPr id="3081" name="legende3_alph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749911" y="7473439"/>
            <a:ext cx="175891" cy="1605562"/>
          </a:xfrm>
          <a:prstGeom prst="rect">
            <a:avLst/>
          </a:prstGeom>
          <a:ln w="12700">
            <a:miter lim="400000"/>
          </a:ln>
        </p:spPr>
      </p:pic>
      <p:sp>
        <p:nvSpPr>
          <p:cNvPr id="3082" name="Shape 3082"/>
          <p:cNvSpPr/>
          <p:nvPr/>
        </p:nvSpPr>
        <p:spPr>
          <a:xfrm>
            <a:off x="11671145" y="9072447"/>
            <a:ext cx="333425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890</a:t>
            </a:r>
          </a:p>
        </p:txBody>
      </p:sp>
      <p:sp>
        <p:nvSpPr>
          <p:cNvPr id="3083" name="Shape 3083"/>
          <p:cNvSpPr/>
          <p:nvPr/>
        </p:nvSpPr>
        <p:spPr>
          <a:xfrm>
            <a:off x="11632673" y="7211724"/>
            <a:ext cx="410369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1100</a:t>
            </a:r>
          </a:p>
        </p:txBody>
      </p:sp>
      <p:sp>
        <p:nvSpPr>
          <p:cNvPr id="3084" name="Shape 3084"/>
          <p:cNvSpPr/>
          <p:nvPr/>
        </p:nvSpPr>
        <p:spPr>
          <a:xfrm>
            <a:off x="10800981" y="6990137"/>
            <a:ext cx="1213474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Température [K]</a:t>
            </a:r>
          </a:p>
        </p:txBody>
      </p:sp>
      <p:pic>
        <p:nvPicPr>
          <p:cNvPr id="3085" name="legende3_alph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254143" y="7473439"/>
            <a:ext cx="175891" cy="1605562"/>
          </a:xfrm>
          <a:prstGeom prst="rect">
            <a:avLst/>
          </a:prstGeom>
          <a:ln w="12700">
            <a:miter lim="400000"/>
          </a:ln>
        </p:spPr>
      </p:pic>
      <p:sp>
        <p:nvSpPr>
          <p:cNvPr id="3086" name="Shape 3086"/>
          <p:cNvSpPr/>
          <p:nvPr/>
        </p:nvSpPr>
        <p:spPr>
          <a:xfrm>
            <a:off x="8252320" y="9072447"/>
            <a:ext cx="179536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0</a:t>
            </a:r>
          </a:p>
        </p:txBody>
      </p:sp>
      <p:sp>
        <p:nvSpPr>
          <p:cNvPr id="3087" name="Shape 3087"/>
          <p:cNvSpPr/>
          <p:nvPr/>
        </p:nvSpPr>
        <p:spPr>
          <a:xfrm>
            <a:off x="8252320" y="7211724"/>
            <a:ext cx="179536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</a:t>
            </a:r>
          </a:p>
        </p:txBody>
      </p:sp>
      <p:sp>
        <p:nvSpPr>
          <p:cNvPr id="3088" name="Shape 3088"/>
          <p:cNvSpPr/>
          <p:nvPr/>
        </p:nvSpPr>
        <p:spPr>
          <a:xfrm>
            <a:off x="8307633" y="7003171"/>
            <a:ext cx="1351332" cy="287258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Puissance [GW/K]</a:t>
            </a:r>
          </a:p>
        </p:txBody>
      </p:sp>
      <p:sp>
        <p:nvSpPr>
          <p:cNvPr id="3089" name="Shape 3089"/>
          <p:cNvSpPr/>
          <p:nvPr/>
        </p:nvSpPr>
        <p:spPr>
          <a:xfrm>
            <a:off x="9175150" y="8902321"/>
            <a:ext cx="1673233" cy="487313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200"/>
              <a:t>sur-refroidissement</a:t>
            </a:r>
          </a:p>
          <a:p>
            <a:pPr>
              <a:defRPr sz="1300">
                <a:solidFill>
                  <a:srgbClr val="000000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200"/>
              <a:t>0.1 ➙3GW</a:t>
            </a:r>
          </a:p>
        </p:txBody>
      </p:sp>
      <p:sp>
        <p:nvSpPr>
          <p:cNvPr id="3090" name="Shape 3090"/>
          <p:cNvSpPr/>
          <p:nvPr/>
        </p:nvSpPr>
        <p:spPr>
          <a:xfrm>
            <a:off x="3494509" y="8151603"/>
            <a:ext cx="1869101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232323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Expérience Flattop </a:t>
            </a:r>
          </a:p>
          <a:p>
            <a:pPr>
              <a:lnSpc>
                <a:spcPct val="120000"/>
              </a:lnSpc>
              <a:defRPr sz="1800">
                <a:solidFill>
                  <a:srgbClr val="232323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(dynamique)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634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634"/>
                            </p:stCondLst>
                            <p:childTnLst>
                              <p:par>
                                <p:cTn id="40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634"/>
                            </p:stCondLst>
                            <p:childTnLst>
                              <p:par>
                                <p:cTn id="43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634"/>
                            </p:stCondLst>
                            <p:childTnLst>
                              <p:par>
                                <p:cTn id="46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634"/>
                            </p:stCondLst>
                            <p:childTnLst>
                              <p:par>
                                <p:cTn id="49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634"/>
                            </p:stCondLst>
                            <p:childTnLst>
                              <p:par>
                                <p:cTn id="52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634"/>
                            </p:stCondLst>
                            <p:childTnLst>
                              <p:par>
                                <p:cTn id="55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34"/>
                            </p:stCondLst>
                            <p:childTnLst>
                              <p:par>
                                <p:cTn id="58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634"/>
                            </p:stCondLst>
                            <p:childTnLst>
                              <p:par>
                                <p:cTn id="61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634"/>
                            </p:stCondLst>
                            <p:childTnLst>
                              <p:par>
                                <p:cTn id="64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634"/>
                            </p:stCondLst>
                            <p:childTnLst>
                              <p:par>
                                <p:cTn id="67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634"/>
                            </p:stCondLst>
                            <p:childTnLst>
                              <p:par>
                                <p:cTn id="70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634"/>
                            </p:stCondLst>
                            <p:childTnLst>
                              <p:par>
                                <p:cTn id="73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3079"/>
                </p:tgtEl>
              </p:cMediaNode>
            </p:video>
          </p:childTnLst>
        </p:cTn>
      </p:par>
    </p:tnLst>
    <p:bldLst>
      <p:bldP spid="3050" grpId="13" animBg="1" advAuto="0"/>
      <p:bldP spid="3052" grpId="1" animBg="1" advAuto="0"/>
      <p:bldP spid="3053" grpId="11" animBg="1" advAuto="0"/>
      <p:bldP spid="3054" grpId="3" animBg="1" advAuto="0"/>
      <p:bldP spid="3055" grpId="8" animBg="1" advAuto="0"/>
      <p:bldP spid="3065" grpId="4" animBg="1" advAuto="0"/>
      <p:bldP spid="3071" grpId="2" animBg="1" advAuto="0"/>
      <p:bldP spid="3074" grpId="7" animBg="1" advAuto="0"/>
      <p:bldP spid="3078" grpId="6" animBg="1" advAuto="0"/>
      <p:bldP spid="3079" grpId="9" animBg="1" advAuto="0"/>
      <p:bldP spid="3080" grpId="12" animBg="1" advAuto="0"/>
      <p:bldP spid="3081" grpId="19" animBg="1" advAuto="0"/>
      <p:bldP spid="3082" grpId="22" animBg="1" advAuto="0"/>
      <p:bldP spid="3083" grpId="16" animBg="1" advAuto="0"/>
      <p:bldP spid="3084" grpId="14" animBg="1" advAuto="0"/>
      <p:bldP spid="3085" grpId="18" animBg="1" advAuto="0"/>
      <p:bldP spid="3086" grpId="21" animBg="1" advAuto="0"/>
      <p:bldP spid="3087" grpId="17" animBg="1" advAuto="0"/>
      <p:bldP spid="3088" grpId="15" animBg="1" advAuto="0"/>
      <p:bldP spid="3089" grpId="20" animBg="1" advAuto="0"/>
      <p:bldP spid="3090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d1_cadre_alpha.png"/>
          <p:cNvPicPr>
            <a:picLocks noChangeAspect="1"/>
          </p:cNvPicPr>
          <p:nvPr/>
        </p:nvPicPr>
        <p:blipFill>
          <a:blip r:embed="rId2">
            <a:extLst/>
          </a:blip>
          <a:srcRect l="6750" t="8780" b="24939"/>
          <a:stretch>
            <a:fillRect/>
          </a:stretch>
        </p:blipFill>
        <p:spPr>
          <a:xfrm>
            <a:off x="6998734" y="4867548"/>
            <a:ext cx="5897655" cy="2668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3" name="d2_cadre_alpha.png"/>
          <p:cNvPicPr>
            <a:picLocks noChangeAspect="1"/>
          </p:cNvPicPr>
          <p:nvPr/>
        </p:nvPicPr>
        <p:blipFill>
          <a:blip r:embed="rId3">
            <a:extLst/>
          </a:blip>
          <a:srcRect l="16160" t="9579" b="27431"/>
          <a:stretch>
            <a:fillRect/>
          </a:stretch>
        </p:blipFill>
        <p:spPr>
          <a:xfrm>
            <a:off x="7593884" y="4899716"/>
            <a:ext cx="5302504" cy="2535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4" name="b2_cadre_alpha.png"/>
          <p:cNvPicPr>
            <a:picLocks noChangeAspect="1"/>
          </p:cNvPicPr>
          <p:nvPr/>
        </p:nvPicPr>
        <p:blipFill>
          <a:blip r:embed="rId4">
            <a:extLst/>
          </a:blip>
          <a:srcRect l="6784" t="9899" b="29223"/>
          <a:stretch>
            <a:fillRect/>
          </a:stretch>
        </p:blipFill>
        <p:spPr>
          <a:xfrm>
            <a:off x="8718791" y="5789712"/>
            <a:ext cx="3988964" cy="144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5" name="a1_cadre_alpha.png"/>
          <p:cNvPicPr>
            <a:picLocks noChangeAspect="1"/>
          </p:cNvPicPr>
          <p:nvPr/>
        </p:nvPicPr>
        <p:blipFill>
          <a:blip r:embed="rId5">
            <a:extLst/>
          </a:blip>
          <a:srcRect l="8127" t="6734" b="36595"/>
          <a:stretch>
            <a:fillRect/>
          </a:stretch>
        </p:blipFill>
        <p:spPr>
          <a:xfrm rot="5400000" flipH="1">
            <a:off x="3173215" y="6202073"/>
            <a:ext cx="4602756" cy="173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6" name="input_mesh3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471695" y="4848328"/>
            <a:ext cx="1778001" cy="177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7" name="input_mesh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8795" y="7517516"/>
            <a:ext cx="1778001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8" name="Shape 30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6</a:t>
            </a:fld>
            <a:endParaRPr sz="1600"/>
          </a:p>
        </p:txBody>
      </p:sp>
      <p:sp>
        <p:nvSpPr>
          <p:cNvPr id="3100" name="Shape 3100"/>
          <p:cNvSpPr/>
          <p:nvPr/>
        </p:nvSpPr>
        <p:spPr>
          <a:xfrm>
            <a:off x="8788081" y="7786581"/>
            <a:ext cx="2702663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Taux d’extraction de la barre</a:t>
            </a:r>
          </a:p>
        </p:txBody>
      </p:sp>
      <p:sp>
        <p:nvSpPr>
          <p:cNvPr id="3101" name="Shape 3101"/>
          <p:cNvSpPr/>
          <p:nvPr/>
        </p:nvSpPr>
        <p:spPr>
          <a:xfrm rot="16214612">
            <a:off x="6347991" y="6105140"/>
            <a:ext cx="6821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2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000"/>
              <a:t>k</a:t>
            </a:r>
          </a:p>
        </p:txBody>
      </p:sp>
      <p:sp>
        <p:nvSpPr>
          <p:cNvPr id="3102" name="Shape 3102"/>
          <p:cNvSpPr/>
          <p:nvPr/>
        </p:nvSpPr>
        <p:spPr>
          <a:xfrm>
            <a:off x="10294597" y="4934532"/>
            <a:ext cx="2131557" cy="33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 spc="136">
                <a:solidFill>
                  <a:srgbClr val="4BA90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400" dirty="0" err="1"/>
              <a:t>calcul</a:t>
            </a:r>
            <a:r>
              <a:rPr sz="1400" dirty="0"/>
              <a:t> des matrices</a:t>
            </a:r>
          </a:p>
        </p:txBody>
      </p:sp>
      <p:pic>
        <p:nvPicPr>
          <p:cNvPr id="3103" name="Image 3102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2161979">
            <a:off x="9092565" y="5520913"/>
            <a:ext cx="315608" cy="123501"/>
          </a:xfrm>
          <a:prstGeom prst="rect">
            <a:avLst/>
          </a:prstGeom>
        </p:spPr>
      </p:pic>
      <p:sp>
        <p:nvSpPr>
          <p:cNvPr id="3105" name="Shape 3105"/>
          <p:cNvSpPr/>
          <p:nvPr/>
        </p:nvSpPr>
        <p:spPr>
          <a:xfrm>
            <a:off x="9385911" y="5484413"/>
            <a:ext cx="47843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</a:defRPr>
            </a:lvl1pPr>
          </a:lstStyle>
          <a:p>
            <a:r>
              <a:rPr sz="1400"/>
              <a:t>TFM</a:t>
            </a:r>
          </a:p>
        </p:txBody>
      </p:sp>
      <p:pic>
        <p:nvPicPr>
          <p:cNvPr id="3106" name="Image 310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165205">
            <a:off x="8574146" y="5368441"/>
            <a:ext cx="321580" cy="123501"/>
          </a:xfrm>
          <a:prstGeom prst="rect">
            <a:avLst/>
          </a:prstGeom>
        </p:spPr>
      </p:pic>
      <p:sp>
        <p:nvSpPr>
          <p:cNvPr id="3108" name="Shape 3108"/>
          <p:cNvSpPr/>
          <p:nvPr/>
        </p:nvSpPr>
        <p:spPr>
          <a:xfrm>
            <a:off x="7886093" y="5032779"/>
            <a:ext cx="173950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</a:defRPr>
            </a:lvl1pPr>
          </a:lstStyle>
          <a:p>
            <a:r>
              <a:rPr sz="1400" dirty="0" err="1"/>
              <a:t>calcul</a:t>
            </a:r>
            <a:r>
              <a:rPr sz="1400" dirty="0"/>
              <a:t> direct Serpent</a:t>
            </a:r>
          </a:p>
        </p:txBody>
      </p:sp>
      <p:sp>
        <p:nvSpPr>
          <p:cNvPr id="3110" name="Shape 3110"/>
          <p:cNvSpPr/>
          <p:nvPr/>
        </p:nvSpPr>
        <p:spPr>
          <a:xfrm>
            <a:off x="7012422" y="8245762"/>
            <a:ext cx="5911332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Interpolation TFM :</a:t>
            </a:r>
          </a:p>
          <a:p>
            <a:pPr marL="215071" indent="-215071" algn="l">
              <a:buSzPct val="30000"/>
              <a:buBlip>
                <a:blip r:embed="rId10"/>
              </a:buBlip>
              <a:defRPr sz="1900">
                <a:solidFill>
                  <a:srgbClr val="000000"/>
                </a:solidFill>
              </a:defRPr>
            </a:pPr>
            <a:r>
              <a:rPr sz="1800"/>
              <a:t>matrices calculées uniquement avec les barres sorties ou insérées</a:t>
            </a:r>
          </a:p>
          <a:p>
            <a:pPr marL="215071" indent="-215071" algn="l">
              <a:buSzPct val="30000"/>
              <a:buBlip>
                <a:blip r:embed="rId10"/>
              </a:buBlip>
              <a:defRPr sz="1900">
                <a:solidFill>
                  <a:srgbClr val="000000"/>
                </a:solidFill>
              </a:defRPr>
            </a:pPr>
            <a:r>
              <a:rPr sz="1800"/>
              <a:t>calculs préliminaires très prometteurs !</a:t>
            </a:r>
          </a:p>
        </p:txBody>
      </p:sp>
      <p:sp>
        <p:nvSpPr>
          <p:cNvPr id="3111" name="Shape 3111"/>
          <p:cNvSpPr/>
          <p:nvPr/>
        </p:nvSpPr>
        <p:spPr>
          <a:xfrm>
            <a:off x="4043172" y="4052446"/>
            <a:ext cx="5302831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35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étude préliminaire sur un cas REP : insertion de </a:t>
            </a:r>
            <a:r>
              <a:rPr sz="1600">
                <a:solidFill>
                  <a:srgbClr val="AA5EFE"/>
                </a:solidFill>
              </a:rPr>
              <a:t>barres d’absorbant</a:t>
            </a:r>
            <a:r>
              <a:rPr sz="1600"/>
              <a:t> dans un assemblage infini (benchmark minicore)</a:t>
            </a:r>
          </a:p>
        </p:txBody>
      </p:sp>
      <p:pic>
        <p:nvPicPr>
          <p:cNvPr id="3112" name="input_mesh2.png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79869" y="4856223"/>
            <a:ext cx="177800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3" name="Shape 3113"/>
          <p:cNvSpPr/>
          <p:nvPr/>
        </p:nvSpPr>
        <p:spPr>
          <a:xfrm>
            <a:off x="298705" y="6618493"/>
            <a:ext cx="1950991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- vue de dessus sans barres</a:t>
            </a:r>
          </a:p>
        </p:txBody>
      </p:sp>
      <p:sp>
        <p:nvSpPr>
          <p:cNvPr id="3114" name="Shape 3114"/>
          <p:cNvSpPr/>
          <p:nvPr/>
        </p:nvSpPr>
        <p:spPr>
          <a:xfrm>
            <a:off x="2661439" y="9261196"/>
            <a:ext cx="1416489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35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- vue de face</a:t>
            </a:r>
          </a:p>
        </p:txBody>
      </p:sp>
      <p:sp>
        <p:nvSpPr>
          <p:cNvPr id="3115" name="Shape 3115"/>
          <p:cNvSpPr/>
          <p:nvPr/>
        </p:nvSpPr>
        <p:spPr>
          <a:xfrm>
            <a:off x="385200" y="9261196"/>
            <a:ext cx="1950992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- vue de dessus avec barres</a:t>
            </a:r>
          </a:p>
        </p:txBody>
      </p:sp>
      <p:sp>
        <p:nvSpPr>
          <p:cNvPr id="3116" name="Shape 3116"/>
          <p:cNvSpPr/>
          <p:nvPr/>
        </p:nvSpPr>
        <p:spPr>
          <a:xfrm>
            <a:off x="4894334" y="9261196"/>
            <a:ext cx="1416489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flux normalisé</a:t>
            </a:r>
          </a:p>
        </p:txBody>
      </p:sp>
      <p:pic>
        <p:nvPicPr>
          <p:cNvPr id="3117" name="Image 3116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3119" name="input_mesh2.png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79869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0" name="input_mesh2.png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79869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1" name="input_mesh2.png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479869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2" name="input_mesh2.png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480683" y="4849422"/>
            <a:ext cx="177800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3" name="Shape 3123"/>
          <p:cNvSpPr/>
          <p:nvPr/>
        </p:nvSpPr>
        <p:spPr>
          <a:xfrm rot="5400000">
            <a:off x="1459594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4" name="Shape 3124"/>
          <p:cNvSpPr/>
          <p:nvPr/>
        </p:nvSpPr>
        <p:spPr>
          <a:xfrm rot="5400000">
            <a:off x="1141823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5" name="Shape 3125"/>
          <p:cNvSpPr/>
          <p:nvPr/>
        </p:nvSpPr>
        <p:spPr>
          <a:xfrm rot="5400000">
            <a:off x="1772004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6" name="Shape 3126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rPr sz="2800"/>
              <a:t>Perspectives</a:t>
            </a:r>
          </a:p>
        </p:txBody>
      </p:sp>
      <p:sp>
        <p:nvSpPr>
          <p:cNvPr id="3127" name="Shape 3127"/>
          <p:cNvSpPr/>
          <p:nvPr/>
        </p:nvSpPr>
        <p:spPr>
          <a:xfrm rot="5400000">
            <a:off x="834773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8" name="Shape 3128"/>
          <p:cNvSpPr/>
          <p:nvPr/>
        </p:nvSpPr>
        <p:spPr>
          <a:xfrm rot="5400000">
            <a:off x="522362" y="2603500"/>
            <a:ext cx="4445001" cy="50800"/>
          </a:xfrm>
          <a:prstGeom prst="rect">
            <a:avLst/>
          </a:prstGeom>
          <a:solidFill>
            <a:srgbClr val="C17B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3200"/>
          </a:p>
        </p:txBody>
      </p:sp>
      <p:sp>
        <p:nvSpPr>
          <p:cNvPr id="3129" name="Shape 3129"/>
          <p:cNvSpPr/>
          <p:nvPr/>
        </p:nvSpPr>
        <p:spPr>
          <a:xfrm>
            <a:off x="2619659" y="644761"/>
            <a:ext cx="1648429" cy="3575552"/>
          </a:xfrm>
          <a:prstGeom prst="rect">
            <a:avLst/>
          </a:prstGeom>
          <a:gradFill>
            <a:gsLst>
              <a:gs pos="0">
                <a:srgbClr val="DDE2E6">
                  <a:alpha val="0"/>
                </a:srgbClr>
              </a:gs>
              <a:gs pos="8117">
                <a:srgbClr val="DEE3E7">
                  <a:alpha val="43500"/>
                </a:srgbClr>
              </a:gs>
              <a:gs pos="14429">
                <a:srgbClr val="DFE4E9">
                  <a:alpha val="87000"/>
                </a:srgbClr>
              </a:gs>
              <a:gs pos="27307">
                <a:srgbClr val="E4E8ED">
                  <a:alpha val="89500"/>
                </a:srgbClr>
              </a:gs>
              <a:gs pos="46170">
                <a:srgbClr val="E9EDF1">
                  <a:alpha val="92000"/>
                </a:srgbClr>
              </a:gs>
              <a:gs pos="75007">
                <a:srgbClr val="E8ECF1">
                  <a:alpha val="89500"/>
                </a:srgbClr>
              </a:gs>
              <a:gs pos="86027">
                <a:srgbClr val="E8EBF1">
                  <a:alpha val="87000"/>
                </a:srgbClr>
              </a:gs>
              <a:gs pos="93596">
                <a:srgbClr val="EBECF1">
                  <a:alpha val="43500"/>
                </a:srgbClr>
              </a:gs>
              <a:gs pos="100000">
                <a:srgbClr val="EDEE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3130" name="Shape 3130"/>
          <p:cNvSpPr/>
          <p:nvPr/>
        </p:nvSpPr>
        <p:spPr>
          <a:xfrm>
            <a:off x="261126" y="694656"/>
            <a:ext cx="12482548" cy="3555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3" indent="0" algn="just">
              <a:lnSpc>
                <a:spcPct val="120000"/>
              </a:lnSpc>
              <a:spcBef>
                <a:spcPts val="900"/>
              </a:spcBef>
              <a:defRPr sz="1900">
                <a:solidFill>
                  <a:srgbClr val="232323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Des perspectives variées 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développement d’un code système du MSFR dans son ensemble - depuis les neutrons jusqu’aux électrons - thèse de </a:t>
            </a:r>
            <a:r>
              <a:rPr sz="1800" i="1"/>
              <a:t>Delphine Gérardin</a:t>
            </a:r>
            <a:r>
              <a:rPr sz="1800"/>
              <a:t> (2015-2018) dans le cadre du projet européen SAMOFAR et du programme NEEDS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étude du sel combustible en tant que caloporteur (transferts thermiques / thermohydraulique / thermomécanique), étape fondamentale dans l’étude des échangeurs de chaleur et du réservoir de vidange du MSFR - thèse de </a:t>
            </a:r>
            <a:r>
              <a:rPr sz="1800" i="1"/>
              <a:t>Mauricio Tano Retamales</a:t>
            </a:r>
            <a:r>
              <a:rPr sz="1800"/>
              <a:t> (2015-2018) / SAMOFAR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idée(s) d’amélioration : par exemple les modèles d’interpolation des matrices de fission - sensibilité aux volumes traversés ?</a:t>
            </a:r>
          </a:p>
          <a:p>
            <a:pPr marL="228600" lvl="3" indent="-228600" algn="just">
              <a:lnSpc>
                <a:spcPct val="120000"/>
              </a:lnSpc>
              <a:spcBef>
                <a:spcPts val="900"/>
              </a:spcBef>
              <a:buSzPct val="30000"/>
              <a:buBlip>
                <a:blip r:embed="rId10"/>
              </a:buBlip>
              <a:defRPr sz="1900">
                <a:solidFill>
                  <a:srgbClr val="232323"/>
                </a:solidFill>
              </a:defRPr>
            </a:pPr>
            <a:r>
              <a:rPr sz="1800"/>
              <a:t>TFM est générique : application de la méthode à d’autres types de réacteurs</a:t>
            </a:r>
          </a:p>
        </p:txBody>
      </p:sp>
      <p:sp>
        <p:nvSpPr>
          <p:cNvPr id="3131" name="Shape 3131"/>
          <p:cNvSpPr/>
          <p:nvPr/>
        </p:nvSpPr>
        <p:spPr>
          <a:xfrm>
            <a:off x="10762541" y="7158025"/>
            <a:ext cx="3847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75%</a:t>
            </a:r>
          </a:p>
        </p:txBody>
      </p:sp>
      <p:sp>
        <p:nvSpPr>
          <p:cNvPr id="3132" name="Shape 3132"/>
          <p:cNvSpPr/>
          <p:nvPr/>
        </p:nvSpPr>
        <p:spPr>
          <a:xfrm>
            <a:off x="12269227" y="7529280"/>
            <a:ext cx="52097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100%</a:t>
            </a:r>
          </a:p>
        </p:txBody>
      </p:sp>
      <p:sp>
        <p:nvSpPr>
          <p:cNvPr id="3133" name="Shape 3133"/>
          <p:cNvSpPr/>
          <p:nvPr/>
        </p:nvSpPr>
        <p:spPr>
          <a:xfrm>
            <a:off x="11312057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67B01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80%</a:t>
            </a:r>
          </a:p>
        </p:txBody>
      </p:sp>
      <p:sp>
        <p:nvSpPr>
          <p:cNvPr id="3134" name="Shape 3134"/>
          <p:cNvSpPr/>
          <p:nvPr/>
        </p:nvSpPr>
        <p:spPr>
          <a:xfrm>
            <a:off x="10331107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FFA5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60%</a:t>
            </a:r>
          </a:p>
        </p:txBody>
      </p:sp>
      <p:sp>
        <p:nvSpPr>
          <p:cNvPr id="3135" name="Shape 3135"/>
          <p:cNvSpPr/>
          <p:nvPr/>
        </p:nvSpPr>
        <p:spPr>
          <a:xfrm>
            <a:off x="9394300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2CC48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40%</a:t>
            </a:r>
          </a:p>
        </p:txBody>
      </p:sp>
      <p:sp>
        <p:nvSpPr>
          <p:cNvPr id="3136" name="Shape 3136"/>
          <p:cNvSpPr/>
          <p:nvPr/>
        </p:nvSpPr>
        <p:spPr>
          <a:xfrm>
            <a:off x="8385288" y="7529280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20%</a:t>
            </a:r>
          </a:p>
        </p:txBody>
      </p:sp>
      <p:pic>
        <p:nvPicPr>
          <p:cNvPr id="3137" name="a2_cadre_alpha.png"/>
          <p:cNvPicPr>
            <a:picLocks noChangeAspect="1"/>
          </p:cNvPicPr>
          <p:nvPr/>
        </p:nvPicPr>
        <p:blipFill>
          <a:blip r:embed="rId17">
            <a:extLst/>
          </a:blip>
          <a:srcRect l="8262" t="7796" b="36515"/>
          <a:stretch>
            <a:fillRect/>
          </a:stretch>
        </p:blipFill>
        <p:spPr>
          <a:xfrm rot="5400000" flipH="1">
            <a:off x="3162716" y="6209985"/>
            <a:ext cx="4595965" cy="170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8" name="a3_cadre_alpha.png"/>
          <p:cNvPicPr>
            <a:picLocks noChangeAspect="1"/>
          </p:cNvPicPr>
          <p:nvPr/>
        </p:nvPicPr>
        <p:blipFill>
          <a:blip r:embed="rId18">
            <a:extLst/>
          </a:blip>
          <a:srcRect l="7877" t="7980" b="36755"/>
          <a:stretch>
            <a:fillRect/>
          </a:stretch>
        </p:blipFill>
        <p:spPr>
          <a:xfrm rot="5400000" flipH="1">
            <a:off x="3147243" y="6220843"/>
            <a:ext cx="4615254" cy="1696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9" name="a4_cadre_alpha.png"/>
          <p:cNvPicPr>
            <a:picLocks noChangeAspect="1"/>
          </p:cNvPicPr>
          <p:nvPr/>
        </p:nvPicPr>
        <p:blipFill>
          <a:blip r:embed="rId19">
            <a:extLst/>
          </a:blip>
          <a:srcRect l="8122" t="8249" b="36594"/>
          <a:stretch>
            <a:fillRect/>
          </a:stretch>
        </p:blipFill>
        <p:spPr>
          <a:xfrm rot="5400000" flipH="1">
            <a:off x="3155907" y="6209716"/>
            <a:ext cx="4602996" cy="169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0" name="a5_cadre_alpha.png"/>
          <p:cNvPicPr>
            <a:picLocks noChangeAspect="1"/>
          </p:cNvPicPr>
          <p:nvPr/>
        </p:nvPicPr>
        <p:blipFill>
          <a:blip r:embed="rId20">
            <a:extLst/>
          </a:blip>
          <a:srcRect l="8160" t="7195" b="36355"/>
          <a:stretch>
            <a:fillRect/>
          </a:stretch>
        </p:blipFill>
        <p:spPr>
          <a:xfrm rot="5400000" flipH="1">
            <a:off x="3158773" y="6193329"/>
            <a:ext cx="4601077" cy="1732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1" name="a6_cadre_alpha.png"/>
          <p:cNvPicPr>
            <a:picLocks noChangeAspect="1"/>
          </p:cNvPicPr>
          <p:nvPr/>
        </p:nvPicPr>
        <p:blipFill>
          <a:blip r:embed="rId21">
            <a:extLst/>
          </a:blip>
          <a:srcRect l="8114" t="7290" b="36528"/>
          <a:stretch>
            <a:fillRect/>
          </a:stretch>
        </p:blipFill>
        <p:spPr>
          <a:xfrm rot="5400000" flipH="1">
            <a:off x="3161299" y="6203758"/>
            <a:ext cx="4603364" cy="1724497"/>
          </a:xfrm>
          <a:prstGeom prst="rect">
            <a:avLst/>
          </a:prstGeom>
          <a:ln w="12700">
            <a:miter lim="400000"/>
          </a:ln>
        </p:spPr>
      </p:pic>
      <p:sp>
        <p:nvSpPr>
          <p:cNvPr id="3142" name="Shape 3142"/>
          <p:cNvSpPr/>
          <p:nvPr/>
        </p:nvSpPr>
        <p:spPr>
          <a:xfrm>
            <a:off x="5899091" y="8300823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44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20%</a:t>
            </a:r>
          </a:p>
        </p:txBody>
      </p:sp>
      <p:sp>
        <p:nvSpPr>
          <p:cNvPr id="3143" name="Shape 3143"/>
          <p:cNvSpPr/>
          <p:nvPr/>
        </p:nvSpPr>
        <p:spPr>
          <a:xfrm>
            <a:off x="5590223" y="7920984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2CC48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40%</a:t>
            </a:r>
          </a:p>
        </p:txBody>
      </p:sp>
      <p:sp>
        <p:nvSpPr>
          <p:cNvPr id="3144" name="Shape 3144"/>
          <p:cNvSpPr/>
          <p:nvPr/>
        </p:nvSpPr>
        <p:spPr>
          <a:xfrm>
            <a:off x="5364759" y="7408573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3FFA5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60%</a:t>
            </a:r>
          </a:p>
        </p:txBody>
      </p:sp>
      <p:sp>
        <p:nvSpPr>
          <p:cNvPr id="3145" name="Shape 3145"/>
          <p:cNvSpPr/>
          <p:nvPr/>
        </p:nvSpPr>
        <p:spPr>
          <a:xfrm>
            <a:off x="5154088" y="6788448"/>
            <a:ext cx="43120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67B01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80%</a:t>
            </a:r>
          </a:p>
        </p:txBody>
      </p:sp>
      <p:sp>
        <p:nvSpPr>
          <p:cNvPr id="3146" name="Shape 3146"/>
          <p:cNvSpPr/>
          <p:nvPr/>
        </p:nvSpPr>
        <p:spPr>
          <a:xfrm>
            <a:off x="5021995" y="6120115"/>
            <a:ext cx="52097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E82C0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100%</a:t>
            </a:r>
          </a:p>
        </p:txBody>
      </p:sp>
      <p:sp>
        <p:nvSpPr>
          <p:cNvPr id="3147" name="Shape 3147"/>
          <p:cNvSpPr/>
          <p:nvPr/>
        </p:nvSpPr>
        <p:spPr>
          <a:xfrm>
            <a:off x="12222532" y="7158025"/>
            <a:ext cx="46166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100%</a:t>
            </a:r>
          </a:p>
        </p:txBody>
      </p:sp>
      <p:sp>
        <p:nvSpPr>
          <p:cNvPr id="3148" name="Shape 3148"/>
          <p:cNvSpPr/>
          <p:nvPr/>
        </p:nvSpPr>
        <p:spPr>
          <a:xfrm>
            <a:off x="9148000" y="7158025"/>
            <a:ext cx="3847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50%</a:t>
            </a:r>
          </a:p>
        </p:txBody>
      </p:sp>
      <p:sp>
        <p:nvSpPr>
          <p:cNvPr id="3149" name="Shape 3149"/>
          <p:cNvSpPr/>
          <p:nvPr/>
        </p:nvSpPr>
        <p:spPr>
          <a:xfrm>
            <a:off x="7473557" y="7529280"/>
            <a:ext cx="341440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/>
              <a:t>0%</a:t>
            </a:r>
          </a:p>
        </p:txBody>
      </p:sp>
      <p:pic>
        <p:nvPicPr>
          <p:cNvPr id="3150" name="Image 3149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2329216" y="5076932"/>
            <a:ext cx="385168" cy="423155"/>
          </a:xfrm>
          <a:prstGeom prst="rect">
            <a:avLst/>
          </a:prstGeom>
        </p:spPr>
      </p:pic>
      <p:pic>
        <p:nvPicPr>
          <p:cNvPr id="3152" name="Image 3151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7476159" y="7102855"/>
            <a:ext cx="385168" cy="423155"/>
          </a:xfrm>
          <a:prstGeom prst="rect">
            <a:avLst/>
          </a:prstGeom>
        </p:spPr>
      </p:pic>
      <p:grpSp>
        <p:nvGrpSpPr>
          <p:cNvPr id="3158" name="Group 3158"/>
          <p:cNvGrpSpPr/>
          <p:nvPr/>
        </p:nvGrpSpPr>
        <p:grpSpPr>
          <a:xfrm>
            <a:off x="4915846" y="4859623"/>
            <a:ext cx="1343406" cy="855854"/>
            <a:chOff x="0" y="0"/>
            <a:chExt cx="1343405" cy="855852"/>
          </a:xfrm>
        </p:grpSpPr>
        <p:sp>
          <p:nvSpPr>
            <p:cNvPr id="3154" name="Shape 3154"/>
            <p:cNvSpPr/>
            <p:nvPr/>
          </p:nvSpPr>
          <p:spPr>
            <a:xfrm>
              <a:off x="10843" y="0"/>
              <a:ext cx="1330771" cy="85585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68696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3155" name="Shape 3155"/>
            <p:cNvSpPr/>
            <p:nvPr/>
          </p:nvSpPr>
          <p:spPr>
            <a:xfrm>
              <a:off x="500499" y="88047"/>
              <a:ext cx="842907" cy="604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Serpent</a:t>
              </a:r>
            </a:p>
            <a:p>
              <a:pPr algn="l">
                <a:lnSpc>
                  <a:spcPct val="120000"/>
                </a:lnSpc>
                <a:defRPr sz="1800">
                  <a:solidFill>
                    <a:srgbClr val="232323"/>
                  </a:solidFill>
                </a:defRPr>
              </a:pPr>
              <a:r>
                <a:rPr sz="1600"/>
                <a:t>TFM</a:t>
              </a:r>
            </a:p>
          </p:txBody>
        </p:sp>
        <p:sp>
          <p:nvSpPr>
            <p:cNvPr id="3156" name="Shape 3156"/>
            <p:cNvSpPr/>
            <p:nvPr/>
          </p:nvSpPr>
          <p:spPr>
            <a:xfrm flipV="1">
              <a:off x="-1" y="574636"/>
              <a:ext cx="504613" cy="10041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  <p:sp>
          <p:nvSpPr>
            <p:cNvPr id="3157" name="Shape 3157"/>
            <p:cNvSpPr/>
            <p:nvPr/>
          </p:nvSpPr>
          <p:spPr>
            <a:xfrm>
              <a:off x="113840" y="265411"/>
              <a:ext cx="3507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</p:grpSp>
      <p:grpSp>
        <p:nvGrpSpPr>
          <p:cNvPr id="3161" name="Group 3161"/>
          <p:cNvGrpSpPr/>
          <p:nvPr/>
        </p:nvGrpSpPr>
        <p:grpSpPr>
          <a:xfrm rot="20824107">
            <a:off x="2521355" y="3866208"/>
            <a:ext cx="7962091" cy="2021184"/>
            <a:chOff x="0" y="0"/>
            <a:chExt cx="7962089" cy="2021183"/>
          </a:xfrm>
        </p:grpSpPr>
        <p:sp>
          <p:nvSpPr>
            <p:cNvPr id="3160" name="Shape 3160"/>
            <p:cNvSpPr/>
            <p:nvPr/>
          </p:nvSpPr>
          <p:spPr>
            <a:xfrm>
              <a:off x="19050" y="19050"/>
              <a:ext cx="7923990" cy="1983084"/>
            </a:xfrm>
            <a:prstGeom prst="rect">
              <a:avLst/>
            </a:prstGeom>
            <a:solidFill>
              <a:srgbClr val="FFFFFF">
                <a:alpha val="88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400" i="1"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4000"/>
                <a:t>Merci pour votre attention !</a:t>
              </a:r>
            </a:p>
          </p:txBody>
        </p:sp>
        <p:pic>
          <p:nvPicPr>
            <p:cNvPr id="3159" name="Image 3158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7962090" cy="20211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4314" pathEditMode="relative">
                                      <p:cBhvr>
                                        <p:cTn id="56" dur="4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364314" pathEditMode="relative">
                                      <p:cBhvr>
                                        <p:cTn id="59" dur="4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4361" pathEditMode="relative">
                                      <p:cBhvr>
                                        <p:cTn id="62" dur="4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5021" pathEditMode="relative">
                                      <p:cBhvr>
                                        <p:cTn id="65" dur="4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364323" pathEditMode="relative">
                                      <p:cBhvr>
                                        <p:cTn id="68" dur="40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4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9" presetClass="entr" fill="hold" grpId="24" nodeType="afterEffect">
                                  <p:stCondLst>
                                    <p:cond delay="33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330"/>
                            </p:stCondLst>
                            <p:childTnLst>
                              <p:par>
                                <p:cTn id="78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330"/>
                            </p:stCondLst>
                            <p:childTnLst>
                              <p:par>
                                <p:cTn id="82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330"/>
                            </p:stCondLst>
                            <p:childTnLst>
                              <p:par>
                                <p:cTn id="86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330"/>
                            </p:stCondLst>
                            <p:childTnLst>
                              <p:par>
                                <p:cTn id="90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330"/>
                            </p:stCondLst>
                            <p:childTnLst>
                              <p:par>
                                <p:cTn id="94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330"/>
                            </p:stCondLst>
                            <p:childTnLst>
                              <p:par>
                                <p:cTn id="98" presetID="9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330"/>
                            </p:stCondLst>
                            <p:childTnLst>
                              <p:par>
                                <p:cTn id="102" presetID="9" presetClass="entr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330"/>
                            </p:stCondLst>
                            <p:childTnLst>
                              <p:par>
                                <p:cTn id="106" presetID="9" presetClass="entr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330"/>
                            </p:stCondLst>
                            <p:childTnLst>
                              <p:par>
                                <p:cTn id="110" presetID="9" presetClass="entr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330"/>
                            </p:stCondLst>
                            <p:childTnLst>
                              <p:par>
                                <p:cTn id="114" presetID="9" presetClass="entr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330"/>
                            </p:stCondLst>
                            <p:childTnLst>
                              <p:par>
                                <p:cTn id="118" presetID="9" presetClass="entr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330"/>
                            </p:stCondLst>
                            <p:childTnLst>
                              <p:par>
                                <p:cTn id="122" presetID="1" presetClass="entr" presetSubtype="0" fill="hold" grpId="3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330"/>
                            </p:stCondLst>
                            <p:childTnLst>
                              <p:par>
                                <p:cTn id="125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1330"/>
                            </p:stCondLst>
                            <p:childTnLst>
                              <p:par>
                                <p:cTn id="128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330"/>
                            </p:stCondLst>
                            <p:childTnLst>
                              <p:par>
                                <p:cTn id="131" presetID="1" presetClass="entr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330"/>
                            </p:stCondLst>
                            <p:childTnLst>
                              <p:par>
                                <p:cTn id="13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330"/>
                            </p:stCondLst>
                            <p:childTnLst>
                              <p:par>
                                <p:cTn id="137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0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3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6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330"/>
                            </p:stCondLst>
                            <p:childTnLst>
                              <p:par>
                                <p:cTn id="149" presetID="1" presetClass="entr" presetSubtype="0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1330"/>
                            </p:stCondLst>
                            <p:childTnLst>
                              <p:par>
                                <p:cTn id="152" presetID="1" presetClass="entr" presetSubtype="0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1330"/>
                            </p:stCondLst>
                            <p:childTnLst>
                              <p:par>
                                <p:cTn id="155" presetID="1" presetClass="entr" presetSubtype="0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1330"/>
                            </p:stCondLst>
                            <p:childTnLst>
                              <p:par>
                                <p:cTn id="158" presetID="1" presetClass="entr" presetSubtype="0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330"/>
                            </p:stCondLst>
                            <p:childTnLst>
                              <p:par>
                                <p:cTn id="161" presetID="1" presetClass="entr" presetSubtype="0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5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5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5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5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47" animBg="1" advAuto="0"/>
      <p:bldP spid="3093" grpId="50" animBg="1" advAuto="0"/>
      <p:bldP spid="3094" grpId="55" animBg="1" advAuto="0"/>
      <p:bldP spid="3095" grpId="15" animBg="1" advAuto="0"/>
      <p:bldP spid="3096" grpId="4" animBg="1" advAuto="0"/>
      <p:bldP spid="3097" grpId="17" animBg="1" advAuto="0"/>
      <p:bldP spid="3100" grpId="49" animBg="1" advAuto="0"/>
      <p:bldP spid="3101" grpId="48" animBg="1" advAuto="0"/>
      <p:bldP spid="3102" grpId="40" animBg="1" advAuto="0"/>
      <p:bldP spid="3103" grpId="52" animBg="1" advAuto="0"/>
      <p:bldP spid="3105" grpId="53" animBg="1" advAuto="0"/>
      <p:bldP spid="3106" grpId="39" animBg="1" advAuto="0"/>
      <p:bldP spid="3108" grpId="38" animBg="1" advAuto="0"/>
      <p:bldP spid="3110" grpId="54" animBg="1" advAuto="0"/>
      <p:bldP spid="3111" grpId="1" animBg="1" advAuto="0"/>
      <p:bldP spid="3112" grpId="2" animBg="1" advAuto="0"/>
      <p:bldP spid="3113" grpId="10" animBg="1" advAuto="0"/>
      <p:bldP spid="3114" grpId="12" animBg="1" advAuto="0"/>
      <p:bldP spid="3115" grpId="23" animBg="1" advAuto="0"/>
      <p:bldP spid="3116" grpId="14" animBg="1" advAuto="0"/>
      <p:bldP spid="3119" grpId="24" animBg="1" advAuto="0"/>
      <p:bldP spid="3120" grpId="27" animBg="1" advAuto="0"/>
      <p:bldP spid="3121" grpId="30" animBg="1" advAuto="0"/>
      <p:bldP spid="3122" grpId="33" animBg="1" advAuto="0"/>
      <p:bldP spid="3123" grpId="6" animBg="1" advAuto="0"/>
      <p:bldP spid="3124" grpId="7" animBg="1" advAuto="0"/>
      <p:bldP spid="3125" grpId="9" animBg="1" advAuto="0"/>
      <p:bldP spid="3127" grpId="8" animBg="1" advAuto="0"/>
      <p:bldP spid="3128" grpId="5" animBg="1" advAuto="0"/>
      <p:bldP spid="3129" grpId="11" animBg="1" advAuto="0"/>
      <p:bldP spid="3131" grpId="56" animBg="1" advAuto="0"/>
      <p:bldP spid="3132" grpId="46" animBg="1" advAuto="0"/>
      <p:bldP spid="3133" grpId="45" animBg="1" advAuto="0"/>
      <p:bldP spid="3134" grpId="44" animBg="1" advAuto="0"/>
      <p:bldP spid="3135" grpId="43" animBg="1" advAuto="0"/>
      <p:bldP spid="3136" grpId="42" animBg="1" advAuto="0"/>
      <p:bldP spid="3137" grpId="25" animBg="1" advAuto="0"/>
      <p:bldP spid="3138" grpId="28" animBg="1" advAuto="0"/>
      <p:bldP spid="3139" grpId="31" animBg="1" advAuto="0"/>
      <p:bldP spid="3140" grpId="34" animBg="1" advAuto="0"/>
      <p:bldP spid="3141" grpId="51" animBg="1" advAuto="0"/>
      <p:bldP spid="3142" grpId="35" animBg="1" advAuto="0"/>
      <p:bldP spid="3143" grpId="32" animBg="1" advAuto="0"/>
      <p:bldP spid="3144" grpId="29" animBg="1" advAuto="0"/>
      <p:bldP spid="3145" grpId="26" animBg="1" advAuto="0"/>
      <p:bldP spid="3146" grpId="13" animBg="1" advAuto="0"/>
      <p:bldP spid="3147" grpId="58" animBg="1" advAuto="0"/>
      <p:bldP spid="3148" grpId="57" animBg="1" advAuto="0"/>
      <p:bldP spid="3149" grpId="41" animBg="1" advAuto="0"/>
      <p:bldP spid="3150" grpId="36" animBg="1" advAuto="0"/>
      <p:bldP spid="3152" grpId="37" animBg="1" advAuto="0"/>
      <p:bldP spid="3158" grpId="16" animBg="1" advAuto="0"/>
      <p:bldP spid="3161" grpId="59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</TotalTime>
  <Words>823</Words>
  <Application>Microsoft Office PowerPoint</Application>
  <PresentationFormat>Personnalisé</PresentationFormat>
  <Paragraphs>246</Paragraphs>
  <Slides>6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Showroom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Elsa Merle</dc:creator>
  <cp:lastModifiedBy>EML</cp:lastModifiedBy>
  <cp:revision>15</cp:revision>
  <dcterms:modified xsi:type="dcterms:W3CDTF">2015-11-25T10:10:25Z</dcterms:modified>
</cp:coreProperties>
</file>