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-630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6274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-Gilles Allain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 - Fonc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24599" y="92710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3" Type="http://schemas.openxmlformats.org/officeDocument/2006/relationships/image" Target="../media/image87.png"/><Relationship Id="rId7" Type="http://schemas.openxmlformats.org/officeDocument/2006/relationships/image" Target="../media/image11.png"/><Relationship Id="rId12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11" Type="http://schemas.openxmlformats.org/officeDocument/2006/relationships/image" Target="../media/image66.png"/><Relationship Id="rId5" Type="http://schemas.openxmlformats.org/officeDocument/2006/relationships/image" Target="../media/image94.png"/><Relationship Id="rId10" Type="http://schemas.openxmlformats.org/officeDocument/2006/relationships/image" Target="../media/image19.png"/><Relationship Id="rId4" Type="http://schemas.openxmlformats.org/officeDocument/2006/relationships/image" Target="../media/image93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4.png"/><Relationship Id="rId18" Type="http://schemas.openxmlformats.org/officeDocument/2006/relationships/image" Target="../media/image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4.png"/><Relationship Id="rId2" Type="http://schemas.openxmlformats.org/officeDocument/2006/relationships/image" Target="../media/image99.png"/><Relationship Id="rId16" Type="http://schemas.openxmlformats.org/officeDocument/2006/relationships/image" Target="../media/image11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0.png"/><Relationship Id="rId10" Type="http://schemas.openxmlformats.org/officeDocument/2006/relationships/image" Target="../media/image107.png"/><Relationship Id="rId19" Type="http://schemas.openxmlformats.org/officeDocument/2006/relationships/image" Target="../media/image111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8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24.png"/><Relationship Id="rId5" Type="http://schemas.openxmlformats.org/officeDocument/2006/relationships/image" Target="../media/image36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11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6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55.pn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24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image" Target="../media/image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Shape 1951"/>
          <p:cNvSpPr/>
          <p:nvPr/>
        </p:nvSpPr>
        <p:spPr>
          <a:xfrm>
            <a:off x="6863125" y="8593561"/>
            <a:ext cx="533208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u="sng"/>
              <a:t>méthode 2</a:t>
            </a:r>
            <a:r>
              <a:rPr sz="1800"/>
              <a:t> : calculer une autre matrice contenant les temps de propagation moyen de i</a:t>
            </a:r>
            <a:r>
              <a:rPr sz="1800" i="1"/>
              <a:t>←j :</a:t>
            </a:r>
          </a:p>
        </p:txBody>
      </p:sp>
      <p:sp>
        <p:nvSpPr>
          <p:cNvPr id="1952" name="Shape 1952"/>
          <p:cNvSpPr>
            <a:spLocks noGrp="1"/>
          </p:cNvSpPr>
          <p:nvPr>
            <p:ph type="sldNum" sz="quarter" idx="2"/>
          </p:nvPr>
        </p:nvSpPr>
        <p:spPr>
          <a:xfrm>
            <a:off x="6330940" y="9271000"/>
            <a:ext cx="330219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</a:t>
            </a:fld>
            <a:endParaRPr sz="1600"/>
          </a:p>
        </p:txBody>
      </p:sp>
      <p:sp>
        <p:nvSpPr>
          <p:cNvPr id="1953" name="Shape 1953"/>
          <p:cNvSpPr/>
          <p:nvPr/>
        </p:nvSpPr>
        <p:spPr>
          <a:xfrm>
            <a:off x="769046" y="1209750"/>
            <a:ext cx="117524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 cap="small">
                <a:solidFill>
                  <a:srgbClr val="232323"/>
                </a:solidFill>
              </a:defRPr>
            </a:lvl1pPr>
          </a:lstStyle>
          <a:p>
            <a:r>
              <a:rPr sz="2000" dirty="0"/>
              <a:t>Principe </a:t>
            </a:r>
            <a:r>
              <a:rPr sz="2000" dirty="0" err="1"/>
              <a:t>général</a:t>
            </a:r>
            <a:r>
              <a:rPr sz="2000" dirty="0"/>
              <a:t> : </a:t>
            </a:r>
            <a:r>
              <a:rPr sz="2000" dirty="0" err="1"/>
              <a:t>Caractériser</a:t>
            </a:r>
            <a:r>
              <a:rPr sz="2000" dirty="0"/>
              <a:t> la </a:t>
            </a:r>
            <a:r>
              <a:rPr sz="2000" dirty="0" err="1"/>
              <a:t>réponse</a:t>
            </a:r>
            <a:r>
              <a:rPr sz="2000" dirty="0"/>
              <a:t> du </a:t>
            </a:r>
            <a:r>
              <a:rPr sz="2000" dirty="0" err="1"/>
              <a:t>système</a:t>
            </a:r>
            <a:r>
              <a:rPr sz="2000" dirty="0"/>
              <a:t> sur </a:t>
            </a:r>
            <a:r>
              <a:rPr sz="2000" dirty="0" err="1"/>
              <a:t>une</a:t>
            </a:r>
            <a:r>
              <a:rPr sz="2000" dirty="0"/>
              <a:t> </a:t>
            </a:r>
            <a:r>
              <a:rPr sz="2000" dirty="0" err="1"/>
              <a:t>génération</a:t>
            </a:r>
            <a:r>
              <a:rPr sz="2000" dirty="0"/>
              <a:t> (</a:t>
            </a:r>
            <a:r>
              <a:rPr sz="2000" dirty="0" err="1"/>
              <a:t>fonction</a:t>
            </a:r>
            <a:r>
              <a:rPr sz="2000" dirty="0"/>
              <a:t> de Green)</a:t>
            </a:r>
          </a:p>
        </p:txBody>
      </p:sp>
      <p:pic>
        <p:nvPicPr>
          <p:cNvPr id="1954" name="Image 195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783594" y="1541419"/>
            <a:ext cx="2144333" cy="38126"/>
          </a:xfrm>
          <a:prstGeom prst="rect">
            <a:avLst/>
          </a:prstGeom>
        </p:spPr>
      </p:pic>
      <p:graphicFrame>
        <p:nvGraphicFramePr>
          <p:cNvPr id="1956" name="Table 1956"/>
          <p:cNvGraphicFramePr/>
          <p:nvPr>
            <p:extLst>
              <p:ext uri="{D42A27DB-BD31-4B8C-83A1-F6EECF244321}">
                <p14:modId xmlns:p14="http://schemas.microsoft.com/office/powerpoint/2010/main" val="1264287153"/>
              </p:ext>
            </p:extLst>
          </p:nvPr>
        </p:nvGraphicFramePr>
        <p:xfrm>
          <a:off x="2471566" y="2887101"/>
          <a:ext cx="760705" cy="272591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60705"/>
              </a:tblGrid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8147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pSp>
        <p:nvGrpSpPr>
          <p:cNvPr id="1960" name="Group 1960"/>
          <p:cNvGrpSpPr/>
          <p:nvPr/>
        </p:nvGrpSpPr>
        <p:grpSpPr>
          <a:xfrm>
            <a:off x="2633379" y="4389090"/>
            <a:ext cx="411542" cy="401599"/>
            <a:chOff x="0" y="0"/>
            <a:chExt cx="411541" cy="401598"/>
          </a:xfrm>
        </p:grpSpPr>
        <p:sp>
          <p:nvSpPr>
            <p:cNvPr id="1957" name="Shape 1957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58" name="Shape 1958"/>
            <p:cNvSpPr/>
            <p:nvPr/>
          </p:nvSpPr>
          <p:spPr>
            <a:xfrm>
              <a:off x="126903" y="11272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59" name="Shape 1959"/>
            <p:cNvSpPr/>
            <p:nvPr/>
          </p:nvSpPr>
          <p:spPr>
            <a:xfrm>
              <a:off x="242722" y="232779"/>
              <a:ext cx="168820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1963" name="Group 1963"/>
          <p:cNvGrpSpPr/>
          <p:nvPr/>
        </p:nvGrpSpPr>
        <p:grpSpPr>
          <a:xfrm>
            <a:off x="2649081" y="5071398"/>
            <a:ext cx="306233" cy="295699"/>
            <a:chOff x="0" y="0"/>
            <a:chExt cx="306231" cy="295697"/>
          </a:xfrm>
        </p:grpSpPr>
        <p:sp>
          <p:nvSpPr>
            <p:cNvPr id="1961" name="Shape 1961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62" name="Shape 1962"/>
            <p:cNvSpPr/>
            <p:nvPr/>
          </p:nvSpPr>
          <p:spPr>
            <a:xfrm>
              <a:off x="137413" y="12687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64" name="Shape 1964"/>
          <p:cNvSpPr/>
          <p:nvPr/>
        </p:nvSpPr>
        <p:spPr>
          <a:xfrm>
            <a:off x="1956580" y="6643083"/>
            <a:ext cx="168820" cy="168819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65" name="Shape 1965"/>
          <p:cNvSpPr/>
          <p:nvPr/>
        </p:nvSpPr>
        <p:spPr>
          <a:xfrm>
            <a:off x="1956580" y="6939460"/>
            <a:ext cx="168820" cy="168819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66" name="Shape 1966"/>
          <p:cNvSpPr/>
          <p:nvPr/>
        </p:nvSpPr>
        <p:spPr>
          <a:xfrm>
            <a:off x="2402742" y="5801979"/>
            <a:ext cx="1604249" cy="615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3798C7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200"/>
              <a:t>réacteur discrétisé en 4 volumes</a:t>
            </a:r>
          </a:p>
        </p:txBody>
      </p:sp>
      <p:sp>
        <p:nvSpPr>
          <p:cNvPr id="1967" name="Shape 1967"/>
          <p:cNvSpPr/>
          <p:nvPr/>
        </p:nvSpPr>
        <p:spPr>
          <a:xfrm>
            <a:off x="2960586" y="4566134"/>
            <a:ext cx="265088" cy="356209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solidFill>
              <a:srgbClr val="575451">
                <a:alpha val="90000"/>
              </a:srgbClr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449833">
              <a:defRPr sz="15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400"/>
          </a:p>
        </p:txBody>
      </p:sp>
      <p:grpSp>
        <p:nvGrpSpPr>
          <p:cNvPr id="1972" name="Group 1972"/>
          <p:cNvGrpSpPr/>
          <p:nvPr/>
        </p:nvGrpSpPr>
        <p:grpSpPr>
          <a:xfrm>
            <a:off x="2526428" y="3620970"/>
            <a:ext cx="406601" cy="478121"/>
            <a:chOff x="0" y="0"/>
            <a:chExt cx="406600" cy="478120"/>
          </a:xfrm>
        </p:grpSpPr>
        <p:sp>
          <p:nvSpPr>
            <p:cNvPr id="1968" name="Shape 1968"/>
            <p:cNvSpPr/>
            <p:nvPr/>
          </p:nvSpPr>
          <p:spPr>
            <a:xfrm>
              <a:off x="40181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69" name="Shape 1969"/>
            <p:cNvSpPr/>
            <p:nvPr/>
          </p:nvSpPr>
          <p:spPr>
            <a:xfrm>
              <a:off x="0" y="30930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70" name="Shape 1970"/>
            <p:cNvSpPr/>
            <p:nvPr/>
          </p:nvSpPr>
          <p:spPr>
            <a:xfrm>
              <a:off x="237782" y="8581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71" name="Shape 1971"/>
            <p:cNvSpPr/>
            <p:nvPr/>
          </p:nvSpPr>
          <p:spPr>
            <a:xfrm>
              <a:off x="233854" y="30189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73" name="Shape 1973"/>
          <p:cNvSpPr/>
          <p:nvPr/>
        </p:nvSpPr>
        <p:spPr>
          <a:xfrm>
            <a:off x="2658367" y="4035867"/>
            <a:ext cx="527159" cy="45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38" y="0"/>
                </a:moveTo>
                <a:lnTo>
                  <a:pt x="0" y="7840"/>
                </a:lnTo>
                <a:lnTo>
                  <a:pt x="8025" y="13327"/>
                </a:lnTo>
                <a:lnTo>
                  <a:pt x="21600" y="13725"/>
                </a:lnTo>
                <a:lnTo>
                  <a:pt x="17053" y="17196"/>
                </a:lnTo>
                <a:lnTo>
                  <a:pt x="12656" y="2160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4" name="Shape 1974"/>
          <p:cNvSpPr/>
          <p:nvPr/>
        </p:nvSpPr>
        <p:spPr>
          <a:xfrm>
            <a:off x="2501026" y="4056365"/>
            <a:ext cx="278421" cy="1367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7" y="0"/>
                </a:moveTo>
                <a:lnTo>
                  <a:pt x="9904" y="4569"/>
                </a:lnTo>
                <a:lnTo>
                  <a:pt x="2402" y="7788"/>
                </a:lnTo>
                <a:lnTo>
                  <a:pt x="5699" y="12449"/>
                </a:lnTo>
                <a:lnTo>
                  <a:pt x="21600" y="14143"/>
                </a:lnTo>
                <a:lnTo>
                  <a:pt x="0" y="16822"/>
                </a:lnTo>
                <a:lnTo>
                  <a:pt x="2473" y="14540"/>
                </a:lnTo>
                <a:lnTo>
                  <a:pt x="7244" y="21600"/>
                </a:lnTo>
                <a:lnTo>
                  <a:pt x="19720" y="1929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5" name="Shape 1975"/>
          <p:cNvSpPr/>
          <p:nvPr/>
        </p:nvSpPr>
        <p:spPr>
          <a:xfrm>
            <a:off x="2851719" y="3222632"/>
            <a:ext cx="270539" cy="554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101" y="8135"/>
                </a:lnTo>
                <a:lnTo>
                  <a:pt x="19026" y="20611"/>
                </a:lnTo>
                <a:lnTo>
                  <a:pt x="21600" y="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1976" name="Shape 1976"/>
          <p:cNvSpPr/>
          <p:nvPr/>
        </p:nvSpPr>
        <p:spPr>
          <a:xfrm>
            <a:off x="2521011" y="2730923"/>
            <a:ext cx="371164" cy="980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44" y="21600"/>
                </a:moveTo>
                <a:lnTo>
                  <a:pt x="0" y="21535"/>
                </a:lnTo>
                <a:lnTo>
                  <a:pt x="1883" y="8061"/>
                </a:lnTo>
                <a:lnTo>
                  <a:pt x="21600" y="6653"/>
                </a:lnTo>
                <a:lnTo>
                  <a:pt x="20237" y="0"/>
                </a:lnTo>
              </a:path>
            </a:pathLst>
          </a:custGeom>
          <a:ln w="12700">
            <a:solidFill>
              <a:srgbClr val="53585F"/>
            </a:solidFill>
            <a:miter lim="400000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graphicFrame>
        <p:nvGraphicFramePr>
          <p:cNvPr id="1977" name="Table 1977"/>
          <p:cNvGraphicFramePr/>
          <p:nvPr>
            <p:extLst>
              <p:ext uri="{D42A27DB-BD31-4B8C-83A1-F6EECF244321}">
                <p14:modId xmlns:p14="http://schemas.microsoft.com/office/powerpoint/2010/main" val="4025255324"/>
              </p:ext>
            </p:extLst>
          </p:nvPr>
        </p:nvGraphicFramePr>
        <p:xfrm>
          <a:off x="8646686" y="2910890"/>
          <a:ext cx="748027" cy="271323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48027"/>
              </a:tblGrid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1978" name="Shape 1978"/>
          <p:cNvSpPr/>
          <p:nvPr/>
        </p:nvSpPr>
        <p:spPr>
          <a:xfrm>
            <a:off x="8053127" y="4001145"/>
            <a:ext cx="318296" cy="48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600"/>
              <a:t>x</a:t>
            </a:r>
          </a:p>
        </p:txBody>
      </p:sp>
      <p:sp>
        <p:nvSpPr>
          <p:cNvPr id="1979" name="Shape 1979"/>
          <p:cNvSpPr/>
          <p:nvPr/>
        </p:nvSpPr>
        <p:spPr>
          <a:xfrm>
            <a:off x="9641673" y="4015104"/>
            <a:ext cx="384348" cy="48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1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600"/>
              <a:t>=</a:t>
            </a:r>
          </a:p>
        </p:txBody>
      </p:sp>
      <p:graphicFrame>
        <p:nvGraphicFramePr>
          <p:cNvPr id="1980" name="Table 1980"/>
          <p:cNvGraphicFramePr/>
          <p:nvPr>
            <p:extLst>
              <p:ext uri="{D42A27DB-BD31-4B8C-83A1-F6EECF244321}">
                <p14:modId xmlns:p14="http://schemas.microsoft.com/office/powerpoint/2010/main" val="2515776666"/>
              </p:ext>
            </p:extLst>
          </p:nvPr>
        </p:nvGraphicFramePr>
        <p:xfrm>
          <a:off x="10261517" y="2903480"/>
          <a:ext cx="773384" cy="271323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773384"/>
              </a:tblGrid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8309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pSp>
        <p:nvGrpSpPr>
          <p:cNvPr id="1987" name="Group 1987"/>
          <p:cNvGrpSpPr/>
          <p:nvPr/>
        </p:nvGrpSpPr>
        <p:grpSpPr>
          <a:xfrm>
            <a:off x="8724439" y="3144354"/>
            <a:ext cx="543536" cy="2305973"/>
            <a:chOff x="0" y="0"/>
            <a:chExt cx="543534" cy="2305972"/>
          </a:xfrm>
        </p:grpSpPr>
        <p:sp>
          <p:nvSpPr>
            <p:cNvPr id="1981" name="Shape 1981"/>
            <p:cNvSpPr/>
            <p:nvPr/>
          </p:nvSpPr>
          <p:spPr>
            <a:xfrm>
              <a:off x="88726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2" name="Shape 1982"/>
            <p:cNvSpPr/>
            <p:nvPr/>
          </p:nvSpPr>
          <p:spPr>
            <a:xfrm>
              <a:off x="374716" y="137648"/>
              <a:ext cx="168819" cy="168820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3" name="Shape 1983"/>
            <p:cNvSpPr/>
            <p:nvPr/>
          </p:nvSpPr>
          <p:spPr>
            <a:xfrm>
              <a:off x="214890" y="1482237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4" name="Shape 1984"/>
            <p:cNvSpPr/>
            <p:nvPr/>
          </p:nvSpPr>
          <p:spPr>
            <a:xfrm>
              <a:off x="368495" y="2137154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5" name="Shape 1985"/>
            <p:cNvSpPr/>
            <p:nvPr/>
          </p:nvSpPr>
          <p:spPr>
            <a:xfrm>
              <a:off x="84408" y="192266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86" name="Shape 1986"/>
            <p:cNvSpPr/>
            <p:nvPr/>
          </p:nvSpPr>
          <p:spPr>
            <a:xfrm>
              <a:off x="0" y="1248178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1988" name="Shape 1988"/>
          <p:cNvSpPr/>
          <p:nvPr/>
        </p:nvSpPr>
        <p:spPr>
          <a:xfrm>
            <a:off x="2902651" y="4953627"/>
            <a:ext cx="704347" cy="38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fission</a:t>
            </a:r>
          </a:p>
        </p:txBody>
      </p:sp>
      <p:sp>
        <p:nvSpPr>
          <p:cNvPr id="1989" name="Shape 1989"/>
          <p:cNvSpPr/>
          <p:nvPr/>
        </p:nvSpPr>
        <p:spPr>
          <a:xfrm>
            <a:off x="7735558" y="4382344"/>
            <a:ext cx="964009" cy="647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200"/>
              <a:t>produit matriciel</a:t>
            </a:r>
          </a:p>
        </p:txBody>
      </p:sp>
      <p:sp>
        <p:nvSpPr>
          <p:cNvPr id="1990" name="Shape 1990"/>
          <p:cNvSpPr/>
          <p:nvPr/>
        </p:nvSpPr>
        <p:spPr>
          <a:xfrm flipH="1" flipV="1">
            <a:off x="2782952" y="5612875"/>
            <a:ext cx="126986" cy="236540"/>
          </a:xfrm>
          <a:prstGeom prst="line">
            <a:avLst/>
          </a:prstGeom>
          <a:ln>
            <a:solidFill>
              <a:srgbClr val="3798C7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pic>
        <p:nvPicPr>
          <p:cNvPr id="199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60737" y="4671355"/>
            <a:ext cx="64786" cy="145768"/>
          </a:xfrm>
          <a:prstGeom prst="rect">
            <a:avLst/>
          </a:prstGeom>
          <a:ln w="12700">
            <a:miter lim="400000"/>
          </a:ln>
        </p:spPr>
      </p:pic>
      <p:sp>
        <p:nvSpPr>
          <p:cNvPr id="1992" name="Shape 1992"/>
          <p:cNvSpPr/>
          <p:nvPr/>
        </p:nvSpPr>
        <p:spPr>
          <a:xfrm>
            <a:off x="2960586" y="3887718"/>
            <a:ext cx="265088" cy="356208"/>
          </a:xfrm>
          <a:prstGeom prst="rect">
            <a:avLst/>
          </a:prstGeom>
          <a:solidFill>
            <a:srgbClr val="FFFFFF">
              <a:alpha val="64999"/>
            </a:srgbClr>
          </a:solidFill>
          <a:ln w="12700">
            <a:solidFill>
              <a:srgbClr val="575451">
                <a:alpha val="90000"/>
              </a:srgbClr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defTabSz="449833">
              <a:defRPr sz="154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400"/>
          </a:p>
        </p:txBody>
      </p:sp>
      <p:pic>
        <p:nvPicPr>
          <p:cNvPr id="1993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4540" y="3960753"/>
            <a:ext cx="97179" cy="1943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8" name="Group 1998"/>
          <p:cNvGrpSpPr/>
          <p:nvPr/>
        </p:nvGrpSpPr>
        <p:grpSpPr>
          <a:xfrm>
            <a:off x="8718231" y="3631635"/>
            <a:ext cx="406601" cy="478121"/>
            <a:chOff x="0" y="0"/>
            <a:chExt cx="406600" cy="478120"/>
          </a:xfrm>
        </p:grpSpPr>
        <p:sp>
          <p:nvSpPr>
            <p:cNvPr id="1994" name="Shape 1994"/>
            <p:cNvSpPr/>
            <p:nvPr/>
          </p:nvSpPr>
          <p:spPr>
            <a:xfrm>
              <a:off x="40181" y="0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5" name="Shape 1995"/>
            <p:cNvSpPr/>
            <p:nvPr/>
          </p:nvSpPr>
          <p:spPr>
            <a:xfrm>
              <a:off x="0" y="30930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6" name="Shape 1996"/>
            <p:cNvSpPr/>
            <p:nvPr/>
          </p:nvSpPr>
          <p:spPr>
            <a:xfrm>
              <a:off x="237782" y="8581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1997" name="Shape 1997"/>
            <p:cNvSpPr/>
            <p:nvPr/>
          </p:nvSpPr>
          <p:spPr>
            <a:xfrm>
              <a:off x="233854" y="301892"/>
              <a:ext cx="168819" cy="16881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2004" name="Group 2004"/>
          <p:cNvGrpSpPr/>
          <p:nvPr/>
        </p:nvGrpSpPr>
        <p:grpSpPr>
          <a:xfrm>
            <a:off x="10470470" y="4392532"/>
            <a:ext cx="411542" cy="978007"/>
            <a:chOff x="0" y="0"/>
            <a:chExt cx="411541" cy="978005"/>
          </a:xfrm>
        </p:grpSpPr>
        <p:sp>
          <p:nvSpPr>
            <p:cNvPr id="1999" name="Shape 1999"/>
            <p:cNvSpPr/>
            <p:nvPr/>
          </p:nvSpPr>
          <p:spPr>
            <a:xfrm>
              <a:off x="0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0" name="Shape 2000"/>
            <p:cNvSpPr/>
            <p:nvPr/>
          </p:nvSpPr>
          <p:spPr>
            <a:xfrm>
              <a:off x="126903" y="112729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1" name="Shape 2001"/>
            <p:cNvSpPr/>
            <p:nvPr/>
          </p:nvSpPr>
          <p:spPr>
            <a:xfrm>
              <a:off x="242722" y="232779"/>
              <a:ext cx="168820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2" name="Shape 2002"/>
            <p:cNvSpPr/>
            <p:nvPr/>
          </p:nvSpPr>
          <p:spPr>
            <a:xfrm>
              <a:off x="15702" y="682307"/>
              <a:ext cx="168819" cy="16882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3" name="Shape 2003"/>
            <p:cNvSpPr/>
            <p:nvPr/>
          </p:nvSpPr>
          <p:spPr>
            <a:xfrm>
              <a:off x="153115" y="809187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grpSp>
        <p:nvGrpSpPr>
          <p:cNvPr id="2011" name="Group 2011"/>
          <p:cNvGrpSpPr/>
          <p:nvPr/>
        </p:nvGrpSpPr>
        <p:grpSpPr>
          <a:xfrm>
            <a:off x="10335076" y="3033777"/>
            <a:ext cx="608178" cy="2536330"/>
            <a:chOff x="0" y="0"/>
            <a:chExt cx="608177" cy="2536329"/>
          </a:xfrm>
        </p:grpSpPr>
        <p:sp>
          <p:nvSpPr>
            <p:cNvPr id="2005" name="Shape 2005"/>
            <p:cNvSpPr/>
            <p:nvPr/>
          </p:nvSpPr>
          <p:spPr>
            <a:xfrm>
              <a:off x="287108" y="741882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6" name="Shape 2006"/>
            <p:cNvSpPr/>
            <p:nvPr/>
          </p:nvSpPr>
          <p:spPr>
            <a:xfrm>
              <a:off x="392364" y="0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7" name="Shape 2007"/>
            <p:cNvSpPr/>
            <p:nvPr/>
          </p:nvSpPr>
          <p:spPr>
            <a:xfrm>
              <a:off x="120158" y="767845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8" name="Shape 2008"/>
            <p:cNvSpPr/>
            <p:nvPr/>
          </p:nvSpPr>
          <p:spPr>
            <a:xfrm>
              <a:off x="439359" y="1019614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09" name="Shape 2009"/>
            <p:cNvSpPr/>
            <p:nvPr/>
          </p:nvSpPr>
          <p:spPr>
            <a:xfrm>
              <a:off x="47970" y="2367511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010" name="Shape 2010"/>
            <p:cNvSpPr/>
            <p:nvPr/>
          </p:nvSpPr>
          <p:spPr>
            <a:xfrm>
              <a:off x="0" y="1626052"/>
              <a:ext cx="168819" cy="168819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sp>
        <p:nvSpPr>
          <p:cNvPr id="2012" name="Shape 2012"/>
          <p:cNvSpPr/>
          <p:nvPr/>
        </p:nvSpPr>
        <p:spPr>
          <a:xfrm>
            <a:off x="2527079" y="2454601"/>
            <a:ext cx="44082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fuite</a:t>
            </a:r>
          </a:p>
        </p:txBody>
      </p:sp>
      <p:sp>
        <p:nvSpPr>
          <p:cNvPr id="2013" name="Shape 2013"/>
          <p:cNvSpPr/>
          <p:nvPr/>
        </p:nvSpPr>
        <p:spPr>
          <a:xfrm>
            <a:off x="2993895" y="2931582"/>
            <a:ext cx="93775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absorption</a:t>
            </a:r>
          </a:p>
        </p:txBody>
      </p:sp>
      <p:sp>
        <p:nvSpPr>
          <p:cNvPr id="2014" name="Shape 2014"/>
          <p:cNvSpPr/>
          <p:nvPr/>
        </p:nvSpPr>
        <p:spPr>
          <a:xfrm>
            <a:off x="1554466" y="3815101"/>
            <a:ext cx="80951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émission</a:t>
            </a:r>
          </a:p>
        </p:txBody>
      </p:sp>
      <p:sp>
        <p:nvSpPr>
          <p:cNvPr id="2015" name="Shape 2015"/>
          <p:cNvSpPr/>
          <p:nvPr/>
        </p:nvSpPr>
        <p:spPr>
          <a:xfrm>
            <a:off x="1789248" y="4459066"/>
            <a:ext cx="61074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fission</a:t>
            </a:r>
          </a:p>
        </p:txBody>
      </p:sp>
      <p:sp>
        <p:nvSpPr>
          <p:cNvPr id="2016" name="Shape 2016"/>
          <p:cNvSpPr/>
          <p:nvPr/>
        </p:nvSpPr>
        <p:spPr>
          <a:xfrm>
            <a:off x="2198479" y="6582040"/>
            <a:ext cx="1821011" cy="57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neutron source (père)</a:t>
            </a:r>
          </a:p>
          <a:p>
            <a:pPr algn="l">
              <a:lnSpc>
                <a:spcPct val="110000"/>
              </a:lnSpc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neutron produit (fils)</a:t>
            </a:r>
          </a:p>
        </p:txBody>
      </p:sp>
      <p:graphicFrame>
        <p:nvGraphicFramePr>
          <p:cNvPr id="2017" name="Table 2017"/>
          <p:cNvGraphicFramePr/>
          <p:nvPr>
            <p:extLst>
              <p:ext uri="{D42A27DB-BD31-4B8C-83A1-F6EECF244321}">
                <p14:modId xmlns:p14="http://schemas.microsoft.com/office/powerpoint/2010/main" val="1535003015"/>
              </p:ext>
            </p:extLst>
          </p:nvPr>
        </p:nvGraphicFramePr>
        <p:xfrm>
          <a:off x="5075199" y="2907448"/>
          <a:ext cx="2713236" cy="270056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78309"/>
                <a:gridCol w="678309"/>
                <a:gridCol w="678309"/>
                <a:gridCol w="678309"/>
              </a:tblGrid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75140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3797C6"/>
                      </a:solidFill>
                      <a:miter lim="400000"/>
                    </a:lnL>
                    <a:lnR w="12700">
                      <a:solidFill>
                        <a:srgbClr val="3797C6"/>
                      </a:solidFill>
                      <a:miter lim="400000"/>
                    </a:lnR>
                    <a:lnT w="12700">
                      <a:solidFill>
                        <a:srgbClr val="3797C6"/>
                      </a:solidFill>
                      <a:miter lim="400000"/>
                    </a:lnT>
                    <a:lnB w="12700">
                      <a:solidFill>
                        <a:srgbClr val="3797C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sp>
        <p:nvSpPr>
          <p:cNvPr id="2018" name="Shape 2018"/>
          <p:cNvSpPr/>
          <p:nvPr/>
        </p:nvSpPr>
        <p:spPr>
          <a:xfrm flipH="1">
            <a:off x="4336868" y="2750267"/>
            <a:ext cx="1" cy="3042917"/>
          </a:xfrm>
          <a:prstGeom prst="line">
            <a:avLst/>
          </a:prstGeom>
          <a:ln w="25400">
            <a:solidFill>
              <a:srgbClr val="575451">
                <a:alpha val="90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/>
          </a:p>
        </p:txBody>
      </p:sp>
      <p:sp>
        <p:nvSpPr>
          <p:cNvPr id="2043" name="Shape 2043"/>
          <p:cNvSpPr/>
          <p:nvPr/>
        </p:nvSpPr>
        <p:spPr>
          <a:xfrm>
            <a:off x="3741765" y="2252204"/>
            <a:ext cx="2340354" cy="50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1" h="16332" extrusionOk="0">
                <a:moveTo>
                  <a:pt x="0" y="16332"/>
                </a:moveTo>
                <a:cubicBezTo>
                  <a:pt x="14568" y="-3486"/>
                  <a:pt x="21600" y="-5268"/>
                  <a:pt x="21095" y="10985"/>
                </a:cubicBezTo>
              </a:path>
            </a:pathLst>
          </a:custGeom>
          <a:ln w="25400">
            <a:solidFill>
              <a:srgbClr val="53585F"/>
            </a:solidFill>
            <a:miter lim="400000"/>
            <a:tailEnd type="triangle"/>
          </a:ln>
        </p:spPr>
        <p:txBody>
          <a:bodyPr/>
          <a:lstStyle/>
          <a:p>
            <a:endParaRPr sz="3200"/>
          </a:p>
        </p:txBody>
      </p:sp>
      <p:sp>
        <p:nvSpPr>
          <p:cNvPr id="2020" name="Shape 2020"/>
          <p:cNvSpPr/>
          <p:nvPr/>
        </p:nvSpPr>
        <p:spPr>
          <a:xfrm>
            <a:off x="5621811" y="2539244"/>
            <a:ext cx="929479" cy="372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colonne j</a:t>
            </a:r>
          </a:p>
        </p:txBody>
      </p:sp>
      <p:sp>
        <p:nvSpPr>
          <p:cNvPr id="2021" name="Shape 2021"/>
          <p:cNvSpPr/>
          <p:nvPr/>
        </p:nvSpPr>
        <p:spPr>
          <a:xfrm>
            <a:off x="4331373" y="3745344"/>
            <a:ext cx="770304" cy="38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ligne i</a:t>
            </a:r>
          </a:p>
        </p:txBody>
      </p:sp>
      <p:pic>
        <p:nvPicPr>
          <p:cNvPr id="202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35507" y="3826325"/>
            <a:ext cx="502088" cy="226750"/>
          </a:xfrm>
          <a:prstGeom prst="rect">
            <a:avLst/>
          </a:prstGeom>
          <a:ln w="12700">
            <a:miter lim="400000"/>
          </a:ln>
        </p:spPr>
      </p:pic>
      <p:sp>
        <p:nvSpPr>
          <p:cNvPr id="2023" name="Shape 2023"/>
          <p:cNvSpPr/>
          <p:nvPr/>
        </p:nvSpPr>
        <p:spPr>
          <a:xfrm>
            <a:off x="4458832" y="6591982"/>
            <a:ext cx="38857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232323"/>
                </a:solidFill>
              </a:defRPr>
            </a:pPr>
            <a:r>
              <a:rPr sz="1600"/>
              <a:t>Elément </a:t>
            </a:r>
            <a:r>
              <a:rPr sz="1600" i="1"/>
              <a:t>     </a:t>
            </a:r>
            <a:r>
              <a:rPr sz="1600"/>
              <a:t>    de la matrice : </a:t>
            </a:r>
          </a:p>
          <a:p>
            <a:pPr>
              <a:defRPr sz="1800">
                <a:solidFill>
                  <a:srgbClr val="232323"/>
                </a:solidFill>
              </a:defRPr>
            </a:pPr>
            <a:r>
              <a:rPr sz="1600" u="sng"/>
              <a:t>production</a:t>
            </a:r>
            <a:r>
              <a:rPr sz="1600"/>
              <a:t> de neutrons vers le volume </a:t>
            </a:r>
            <a:r>
              <a:rPr sz="1600" i="1"/>
              <a:t>i</a:t>
            </a:r>
            <a:r>
              <a:rPr sz="1600"/>
              <a:t> par neutron source </a:t>
            </a:r>
            <a:r>
              <a:rPr sz="1600" u="sng"/>
              <a:t>émis</a:t>
            </a:r>
            <a:r>
              <a:rPr sz="1600"/>
              <a:t> en </a:t>
            </a:r>
            <a:r>
              <a:rPr sz="1600" i="1"/>
              <a:t>j</a:t>
            </a:r>
          </a:p>
        </p:txBody>
      </p:sp>
      <p:sp>
        <p:nvSpPr>
          <p:cNvPr id="2024" name="Shape 2024"/>
          <p:cNvSpPr/>
          <p:nvPr/>
        </p:nvSpPr>
        <p:spPr>
          <a:xfrm>
            <a:off x="5403993" y="5784477"/>
            <a:ext cx="203949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matrice du transport de neutrons</a:t>
            </a:r>
          </a:p>
        </p:txBody>
      </p:sp>
      <p:sp>
        <p:nvSpPr>
          <p:cNvPr id="2025" name="Shape 2025"/>
          <p:cNvSpPr/>
          <p:nvPr/>
        </p:nvSpPr>
        <p:spPr>
          <a:xfrm>
            <a:off x="8400860" y="5784477"/>
            <a:ext cx="123968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distribution quelconque</a:t>
            </a:r>
          </a:p>
        </p:txBody>
      </p:sp>
      <p:sp>
        <p:nvSpPr>
          <p:cNvPr id="2026" name="Shape 2026"/>
          <p:cNvSpPr/>
          <p:nvPr/>
        </p:nvSpPr>
        <p:spPr>
          <a:xfrm>
            <a:off x="9846085" y="5784477"/>
            <a:ext cx="160424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>
                <a:solidFill>
                  <a:srgbClr val="00000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propagation d’une génération</a:t>
            </a:r>
          </a:p>
        </p:txBody>
      </p:sp>
      <p:pic>
        <p:nvPicPr>
          <p:cNvPr id="202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04086" y="6678806"/>
            <a:ext cx="502088" cy="226749"/>
          </a:xfrm>
          <a:prstGeom prst="rect">
            <a:avLst/>
          </a:prstGeom>
          <a:ln w="12700">
            <a:miter lim="400000"/>
          </a:ln>
        </p:spPr>
      </p:pic>
      <p:sp>
        <p:nvSpPr>
          <p:cNvPr id="2028" name="Shape 2028"/>
          <p:cNvSpPr/>
          <p:nvPr/>
        </p:nvSpPr>
        <p:spPr>
          <a:xfrm>
            <a:off x="3542912" y="1916003"/>
            <a:ext cx="3706143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correspond à une colonne de la matrice</a:t>
            </a:r>
          </a:p>
        </p:txBody>
      </p:sp>
      <p:sp>
        <p:nvSpPr>
          <p:cNvPr id="2029" name="Shape 2029"/>
          <p:cNvSpPr/>
          <p:nvPr/>
        </p:nvSpPr>
        <p:spPr>
          <a:xfrm>
            <a:off x="947692" y="8166565"/>
            <a:ext cx="357790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232323"/>
                </a:solidFill>
              </a:defRPr>
            </a:pPr>
            <a:r>
              <a:rPr sz="2000"/>
              <a:t>Il s’agit des </a:t>
            </a:r>
            <a:r>
              <a:rPr sz="2000" u="sng"/>
              <a:t>matrices de fission</a:t>
            </a:r>
          </a:p>
        </p:txBody>
      </p:sp>
      <p:pic>
        <p:nvPicPr>
          <p:cNvPr id="2030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77636" y="820937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4" name="Image 2043"/>
          <p:cNvPicPr>
            <a:picLocks/>
          </p:cNvPicPr>
          <p:nvPr/>
        </p:nvPicPr>
        <p:blipFill>
          <a:blip r:embed="rId9">
            <a:alphaModFix amt="58069"/>
            <a:extLst/>
          </a:blip>
          <a:stretch>
            <a:fillRect/>
          </a:stretch>
        </p:blipFill>
        <p:spPr>
          <a:xfrm>
            <a:off x="4610683" y="8522146"/>
            <a:ext cx="304679" cy="60945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032" name="Shape 2032"/>
          <p:cNvSpPr/>
          <p:nvPr/>
        </p:nvSpPr>
        <p:spPr>
          <a:xfrm>
            <a:off x="3456357" y="9064506"/>
            <a:ext cx="171040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solidFill>
                  <a:srgbClr val="232323"/>
                </a:solidFill>
                <a:latin typeface="Apple Color Emoji"/>
                <a:ea typeface="Apple Color Emoji"/>
                <a:cs typeface="Apple Color Emoji"/>
                <a:sym typeface="Apple Color Emoji"/>
              </a:defRPr>
            </a:pPr>
            <a:r>
              <a:rPr sz="1200"/>
              <a:t>❗️</a:t>
            </a:r>
            <a:r>
              <a:rPr sz="1600">
                <a:latin typeface="+mn-lt"/>
                <a:ea typeface="+mn-ea"/>
                <a:cs typeface="+mn-cs"/>
                <a:sym typeface="Gill Sans Light"/>
              </a:rPr>
              <a:t>notation matrice</a:t>
            </a:r>
            <a:r>
              <a:rPr sz="1200">
                <a:latin typeface="Gill Sans"/>
                <a:ea typeface="Gill Sans"/>
                <a:cs typeface="Gill Sans"/>
                <a:sym typeface="Gill Sans"/>
              </a:rPr>
              <a:t>❗️</a:t>
            </a:r>
          </a:p>
        </p:txBody>
      </p:sp>
      <p:sp>
        <p:nvSpPr>
          <p:cNvPr id="2033" name="Shape 203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 dirty="0" err="1"/>
              <a:t>Considérations</a:t>
            </a:r>
            <a:r>
              <a:rPr sz="2800" dirty="0"/>
              <a:t> </a:t>
            </a:r>
            <a:r>
              <a:rPr sz="2800" dirty="0" err="1"/>
              <a:t>neutroniques</a:t>
            </a:r>
            <a:r>
              <a:rPr sz="2800" dirty="0"/>
              <a:t> - </a:t>
            </a:r>
            <a:r>
              <a:rPr sz="2800" dirty="0" err="1">
                <a:solidFill>
                  <a:srgbClr val="5A5F5E"/>
                </a:solidFill>
              </a:rPr>
              <a:t>Approche</a:t>
            </a:r>
            <a:r>
              <a:rPr sz="2800" dirty="0">
                <a:solidFill>
                  <a:srgbClr val="5A5F5E"/>
                </a:solidFill>
              </a:rPr>
              <a:t> Transient Fission Matrix </a:t>
            </a:r>
          </a:p>
        </p:txBody>
      </p:sp>
      <p:pic>
        <p:nvPicPr>
          <p:cNvPr id="2034" name="Image 203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36" name="Image 2035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5351">
            <a:off x="5213807" y="8110479"/>
            <a:ext cx="1636287" cy="169814"/>
          </a:xfrm>
          <a:prstGeom prst="rect">
            <a:avLst/>
          </a:prstGeom>
        </p:spPr>
      </p:pic>
      <p:pic>
        <p:nvPicPr>
          <p:cNvPr id="2038" name="Image 2037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836003">
            <a:off x="5212915" y="8556050"/>
            <a:ext cx="1641592" cy="169814"/>
          </a:xfrm>
          <a:prstGeom prst="rect">
            <a:avLst/>
          </a:prstGeom>
        </p:spPr>
      </p:pic>
      <p:sp>
        <p:nvSpPr>
          <p:cNvPr id="2040" name="Shape 2040"/>
          <p:cNvSpPr/>
          <p:nvPr/>
        </p:nvSpPr>
        <p:spPr>
          <a:xfrm>
            <a:off x="6882330" y="7789474"/>
            <a:ext cx="563913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u="sng"/>
              <a:t>méthode 1</a:t>
            </a:r>
            <a:r>
              <a:rPr sz="1800"/>
              <a:t> : discrétiser les matrices de fission dans le temps</a:t>
            </a:r>
          </a:p>
        </p:txBody>
      </p:sp>
      <p:pic>
        <p:nvPicPr>
          <p:cNvPr id="2041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66233" y="9271000"/>
            <a:ext cx="215901" cy="29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2" name="Shape 2042"/>
          <p:cNvSpPr/>
          <p:nvPr/>
        </p:nvSpPr>
        <p:spPr>
          <a:xfrm>
            <a:off x="5338651" y="7624344"/>
            <a:ext cx="118881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spc="128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400"/>
              <a:t>aspect temporel 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ntr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1" grpId="29" animBg="1" advAuto="0"/>
      <p:bldP spid="1977" grpId="12" animBg="1" advAuto="0"/>
      <p:bldP spid="1978" grpId="14" animBg="1" advAuto="0"/>
      <p:bldP spid="1979" grpId="15" animBg="1" advAuto="0"/>
      <p:bldP spid="1980" grpId="11" animBg="1" advAuto="0"/>
      <p:bldP spid="1987" grpId="21" animBg="1" advAuto="0"/>
      <p:bldP spid="1989" grpId="16" animBg="1" advAuto="0"/>
      <p:bldP spid="1998" grpId="13" animBg="1" advAuto="0"/>
      <p:bldP spid="2004" grpId="17" animBg="1" advAuto="0"/>
      <p:bldP spid="2011" grpId="20" animBg="1" advAuto="0"/>
      <p:bldP spid="2017" grpId="3" animBg="1" advAuto="0"/>
      <p:bldP spid="2018" grpId="4" animBg="1" advAuto="0"/>
      <p:bldP spid="2043" grpId="1" animBg="1" advAuto="0"/>
      <p:bldP spid="2020" grpId="2" animBg="1" advAuto="0"/>
      <p:bldP spid="2021" grpId="5" animBg="1" advAuto="0"/>
      <p:bldP spid="2022" grpId="6" animBg="1" advAuto="0"/>
      <p:bldP spid="2023" grpId="10" animBg="1" advAuto="0"/>
      <p:bldP spid="2024" grpId="7" animBg="1" advAuto="0"/>
      <p:bldP spid="2025" grpId="18" animBg="1" advAuto="0"/>
      <p:bldP spid="2026" grpId="19" animBg="1" advAuto="0"/>
      <p:bldP spid="2027" grpId="9" animBg="1" advAuto="0"/>
      <p:bldP spid="2028" grpId="8" animBg="1" advAuto="0"/>
      <p:bldP spid="2029" grpId="23" animBg="1" advAuto="0"/>
      <p:bldP spid="2030" grpId="22" animBg="1" advAuto="0"/>
      <p:bldP spid="2044" grpId="24" animBg="1" advAuto="0"/>
      <p:bldP spid="2032" grpId="25" animBg="1" advAuto="0"/>
      <p:bldP spid="2036" grpId="27" animBg="1" advAuto="0"/>
      <p:bldP spid="2038" grpId="28" animBg="1" advAuto="0"/>
      <p:bldP spid="2040" grpId="26" animBg="1" advAuto="0"/>
      <p:bldP spid="2041" grpId="30" animBg="1" advAuto="0"/>
      <p:bldP spid="2042" grpId="3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Shape 2447"/>
          <p:cNvSpPr/>
          <p:nvPr/>
        </p:nvSpPr>
        <p:spPr>
          <a:xfrm>
            <a:off x="8233895" y="6096801"/>
            <a:ext cx="1338827" cy="82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3" h="19523" extrusionOk="0">
                <a:moveTo>
                  <a:pt x="20408" y="9834"/>
                </a:moveTo>
                <a:cubicBezTo>
                  <a:pt x="19898" y="6868"/>
                  <a:pt x="18107" y="5085"/>
                  <a:pt x="16453" y="3392"/>
                </a:cubicBezTo>
                <a:cubicBezTo>
                  <a:pt x="13831" y="708"/>
                  <a:pt x="10649" y="-1655"/>
                  <a:pt x="8551" y="1529"/>
                </a:cubicBezTo>
                <a:cubicBezTo>
                  <a:pt x="7975" y="2403"/>
                  <a:pt x="7664" y="3614"/>
                  <a:pt x="7046" y="4422"/>
                </a:cubicBezTo>
                <a:cubicBezTo>
                  <a:pt x="5277" y="6739"/>
                  <a:pt x="2111" y="4542"/>
                  <a:pt x="564" y="7296"/>
                </a:cubicBezTo>
                <a:cubicBezTo>
                  <a:pt x="-663" y="9480"/>
                  <a:pt x="217" y="12743"/>
                  <a:pt x="2201" y="14341"/>
                </a:cubicBezTo>
                <a:cubicBezTo>
                  <a:pt x="3972" y="15766"/>
                  <a:pt x="6115" y="15520"/>
                  <a:pt x="8024" y="16401"/>
                </a:cubicBezTo>
                <a:cubicBezTo>
                  <a:pt x="9566" y="17113"/>
                  <a:pt x="10890" y="18498"/>
                  <a:pt x="12393" y="19124"/>
                </a:cubicBezTo>
                <a:cubicBezTo>
                  <a:pt x="14364" y="19945"/>
                  <a:pt x="16426" y="19488"/>
                  <a:pt x="18118" y="17855"/>
                </a:cubicBezTo>
                <a:cubicBezTo>
                  <a:pt x="19988" y="16052"/>
                  <a:pt x="20937" y="12916"/>
                  <a:pt x="20408" y="9834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48" name="Shape 2448"/>
          <p:cNvSpPr/>
          <p:nvPr/>
        </p:nvSpPr>
        <p:spPr>
          <a:xfrm>
            <a:off x="5422709" y="6266703"/>
            <a:ext cx="1758816" cy="498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49" h="15460" extrusionOk="0">
                <a:moveTo>
                  <a:pt x="19694" y="12905"/>
                </a:moveTo>
                <a:cubicBezTo>
                  <a:pt x="20884" y="10465"/>
                  <a:pt x="21110" y="6642"/>
                  <a:pt x="20152" y="3837"/>
                </a:cubicBezTo>
                <a:cubicBezTo>
                  <a:pt x="18068" y="-2264"/>
                  <a:pt x="13953" y="2099"/>
                  <a:pt x="10471" y="1832"/>
                </a:cubicBezTo>
                <a:cubicBezTo>
                  <a:pt x="6508" y="1528"/>
                  <a:pt x="1671" y="-3390"/>
                  <a:pt x="210" y="4280"/>
                </a:cubicBezTo>
                <a:cubicBezTo>
                  <a:pt x="-490" y="7952"/>
                  <a:pt x="631" y="11980"/>
                  <a:pt x="2491" y="13500"/>
                </a:cubicBezTo>
                <a:cubicBezTo>
                  <a:pt x="4756" y="15349"/>
                  <a:pt x="7229" y="13221"/>
                  <a:pt x="9641" y="13394"/>
                </a:cubicBezTo>
                <a:cubicBezTo>
                  <a:pt x="13186" y="13649"/>
                  <a:pt x="17107" y="18210"/>
                  <a:pt x="19694" y="12905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49" name="Shape 2449"/>
          <p:cNvSpPr/>
          <p:nvPr/>
        </p:nvSpPr>
        <p:spPr>
          <a:xfrm>
            <a:off x="4601802" y="2376256"/>
            <a:ext cx="26641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cap="small">
                <a:solidFill>
                  <a:srgbClr val="000000"/>
                </a:solidFill>
              </a:defRPr>
            </a:lvl1pPr>
          </a:lstStyle>
          <a:p>
            <a:r>
              <a:rPr sz="2400"/>
              <a:t>One more thing…</a:t>
            </a:r>
          </a:p>
        </p:txBody>
      </p:sp>
      <p:sp>
        <p:nvSpPr>
          <p:cNvPr id="2451" name="Shape 24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10</a:t>
            </a:fld>
            <a:endParaRPr sz="1600"/>
          </a:p>
        </p:txBody>
      </p:sp>
      <p:pic>
        <p:nvPicPr>
          <p:cNvPr id="2452" name="Image 245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5862427" y="6925862"/>
            <a:ext cx="407428" cy="123501"/>
          </a:xfrm>
          <a:prstGeom prst="rect">
            <a:avLst/>
          </a:prstGeom>
        </p:spPr>
      </p:pic>
      <p:pic>
        <p:nvPicPr>
          <p:cNvPr id="2454" name="Image 245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42">
            <a:off x="7342076" y="5959355"/>
            <a:ext cx="444621" cy="123501"/>
          </a:xfrm>
          <a:prstGeom prst="rect">
            <a:avLst/>
          </a:prstGeom>
        </p:spPr>
      </p:pic>
      <p:sp>
        <p:nvSpPr>
          <p:cNvPr id="2456" name="Shape 2456"/>
          <p:cNvSpPr/>
          <p:nvPr/>
        </p:nvSpPr>
        <p:spPr>
          <a:xfrm>
            <a:off x="6856452" y="5163065"/>
            <a:ext cx="141586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variation avec la densité </a:t>
            </a:r>
          </a:p>
        </p:txBody>
      </p:sp>
      <p:sp>
        <p:nvSpPr>
          <p:cNvPr id="2457" name="Shape 2457"/>
          <p:cNvSpPr/>
          <p:nvPr/>
        </p:nvSpPr>
        <p:spPr>
          <a:xfrm>
            <a:off x="8628503" y="5175976"/>
            <a:ext cx="250841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variation avec le Doppler (sections efficaces)</a:t>
            </a:r>
          </a:p>
        </p:txBody>
      </p:sp>
      <p:pic>
        <p:nvPicPr>
          <p:cNvPr id="2458" name="Image 24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42">
            <a:off x="9660401" y="5972266"/>
            <a:ext cx="444621" cy="123501"/>
          </a:xfrm>
          <a:prstGeom prst="rect">
            <a:avLst/>
          </a:prstGeom>
        </p:spPr>
      </p:pic>
      <p:pic>
        <p:nvPicPr>
          <p:cNvPr id="2460" name="Image 245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42">
            <a:off x="8712060" y="6999501"/>
            <a:ext cx="303131" cy="123502"/>
          </a:xfrm>
          <a:prstGeom prst="rect">
            <a:avLst/>
          </a:prstGeom>
        </p:spPr>
      </p:pic>
      <p:sp>
        <p:nvSpPr>
          <p:cNvPr id="2463" name="Shape 2463"/>
          <p:cNvSpPr/>
          <p:nvPr/>
        </p:nvSpPr>
        <p:spPr>
          <a:xfrm>
            <a:off x="1591191" y="3796197"/>
            <a:ext cx="982320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232323"/>
                </a:solidFill>
              </a:defRPr>
            </a:pPr>
            <a:r>
              <a:rPr sz="1800"/>
              <a:t>Durant un calcul couplé, la distribution de température du combustible est amenée à évoluer …</a:t>
            </a:r>
          </a:p>
          <a:p>
            <a:pPr>
              <a:lnSpc>
                <a:spcPct val="150000"/>
              </a:lnSpc>
              <a:defRPr sz="2000">
                <a:solidFill>
                  <a:srgbClr val="232323"/>
                </a:solidFill>
              </a:defRPr>
            </a:pPr>
            <a:r>
              <a:rPr sz="1800" i="1"/>
              <a:t>Comment prendre en compte ce phénomène </a:t>
            </a:r>
            <a:r>
              <a:rPr sz="1800" i="1">
                <a:solidFill>
                  <a:srgbClr val="3440FF"/>
                </a:solidFill>
              </a:rPr>
              <a:t>tout en évitant de recalculer les matrices</a:t>
            </a:r>
            <a:r>
              <a:rPr sz="1800" i="1"/>
              <a:t> ?</a:t>
            </a:r>
          </a:p>
        </p:txBody>
      </p:sp>
      <p:sp>
        <p:nvSpPr>
          <p:cNvPr id="2464" name="Shape 2464"/>
          <p:cNvSpPr/>
          <p:nvPr/>
        </p:nvSpPr>
        <p:spPr>
          <a:xfrm>
            <a:off x="3814594" y="8024971"/>
            <a:ext cx="51744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i="1">
                <a:solidFill>
                  <a:srgbClr val="232323"/>
                </a:solidFill>
              </a:defRPr>
            </a:pPr>
            <a:r>
              <a:rPr sz="1800"/>
              <a:t>Quelle température d’interpolation </a:t>
            </a:r>
            <a:r>
              <a:rPr sz="2000" b="1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sz="2000" b="1" baseline="-5999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</a:t>
            </a:r>
            <a:r>
              <a:rPr sz="1800" b="1" baseline="-5999">
                <a:solidFill>
                  <a:srgbClr val="5A5F5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1800"/>
              <a:t>utiliser ?</a:t>
            </a:r>
          </a:p>
        </p:txBody>
      </p:sp>
      <p:sp>
        <p:nvSpPr>
          <p:cNvPr id="2465" name="Shape 2465"/>
          <p:cNvSpPr/>
          <p:nvPr/>
        </p:nvSpPr>
        <p:spPr>
          <a:xfrm>
            <a:off x="5233542" y="2999074"/>
            <a:ext cx="54838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cap="small">
                <a:solidFill>
                  <a:srgbClr val="000000"/>
                </a:solidFill>
              </a:defRPr>
            </a:lvl1pPr>
          </a:lstStyle>
          <a:p>
            <a:r>
              <a:rPr sz="2400"/>
              <a:t>Et pour des calculs de transitoire ?</a:t>
            </a:r>
          </a:p>
        </p:txBody>
      </p:sp>
      <p:sp>
        <p:nvSpPr>
          <p:cNvPr id="2466" name="Shape 2466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Interpolation des matrices de fission</a:t>
            </a:r>
          </a:p>
        </p:txBody>
      </p:sp>
      <p:pic>
        <p:nvPicPr>
          <p:cNvPr id="2467" name="Image 246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469" name="Shape 2469"/>
          <p:cNvSpPr/>
          <p:nvPr/>
        </p:nvSpPr>
        <p:spPr>
          <a:xfrm>
            <a:off x="5093119" y="7079868"/>
            <a:ext cx="194604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dépendance linéaire</a:t>
            </a:r>
          </a:p>
        </p:txBody>
      </p:sp>
      <p:sp>
        <p:nvSpPr>
          <p:cNvPr id="2470" name="Shape 2470"/>
          <p:cNvSpPr/>
          <p:nvPr/>
        </p:nvSpPr>
        <p:spPr>
          <a:xfrm>
            <a:off x="7654268" y="7204617"/>
            <a:ext cx="249808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32323"/>
                </a:solidFill>
              </a:defRPr>
            </a:lvl1pPr>
          </a:lstStyle>
          <a:p>
            <a:r>
              <a:rPr sz="1600"/>
              <a:t>dépendance logarithmique</a:t>
            </a:r>
          </a:p>
        </p:txBody>
      </p:sp>
      <p:pic>
        <p:nvPicPr>
          <p:cNvPr id="247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5478" y="6161518"/>
            <a:ext cx="7235562" cy="6716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4" name="Group 2474"/>
          <p:cNvGrpSpPr/>
          <p:nvPr/>
        </p:nvGrpSpPr>
        <p:grpSpPr>
          <a:xfrm>
            <a:off x="70688" y="1378103"/>
            <a:ext cx="4352581" cy="2553212"/>
            <a:chOff x="0" y="0"/>
            <a:chExt cx="4352579" cy="2553211"/>
          </a:xfrm>
        </p:grpSpPr>
        <p:pic>
          <p:nvPicPr>
            <p:cNvPr id="2472" name="mix2_2_alpha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95187"/>
            <a:stretch>
              <a:fillRect/>
            </a:stretch>
          </p:blipFill>
          <p:spPr>
            <a:xfrm>
              <a:off x="3958236" y="23055"/>
              <a:ext cx="394344" cy="2530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3" name="new4_alpha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r="20792"/>
            <a:stretch>
              <a:fillRect/>
            </a:stretch>
          </p:blipFill>
          <p:spPr>
            <a:xfrm>
              <a:off x="0" y="0"/>
              <a:ext cx="3862681" cy="2462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75" name="Shape 2475"/>
          <p:cNvSpPr/>
          <p:nvPr/>
        </p:nvSpPr>
        <p:spPr>
          <a:xfrm>
            <a:off x="1559657" y="5706889"/>
            <a:ext cx="330770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Interpolation de matrices :</a:t>
            </a:r>
          </a:p>
        </p:txBody>
      </p:sp>
      <p:grpSp>
        <p:nvGrpSpPr>
          <p:cNvPr id="2478" name="Group 2478"/>
          <p:cNvGrpSpPr/>
          <p:nvPr/>
        </p:nvGrpSpPr>
        <p:grpSpPr>
          <a:xfrm>
            <a:off x="882542" y="1234192"/>
            <a:ext cx="2169484" cy="533402"/>
            <a:chOff x="-1" y="0"/>
            <a:chExt cx="2169483" cy="533401"/>
          </a:xfrm>
        </p:grpSpPr>
        <p:sp>
          <p:nvSpPr>
            <p:cNvPr id="2477" name="Shape 2477"/>
            <p:cNvSpPr/>
            <p:nvPr/>
          </p:nvSpPr>
          <p:spPr>
            <a:xfrm>
              <a:off x="38100" y="23416"/>
              <a:ext cx="2093282" cy="410368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100" cap="small">
                  <a:solidFill>
                    <a:srgbClr val="232323"/>
                  </a:solidFill>
                </a:defRPr>
              </a:lvl1pPr>
            </a:lstStyle>
            <a:p>
              <a:r>
                <a:rPr sz="2000"/>
                <a:t>Initial / Final</a:t>
              </a:r>
            </a:p>
          </p:txBody>
        </p:sp>
        <p:pic>
          <p:nvPicPr>
            <p:cNvPr id="2476" name="Image 2475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169483" cy="533401"/>
            </a:xfrm>
            <a:prstGeom prst="rect">
              <a:avLst/>
            </a:prstGeom>
            <a:effectLst/>
          </p:spPr>
        </p:pic>
      </p:grpSp>
      <p:grpSp>
        <p:nvGrpSpPr>
          <p:cNvPr id="2481" name="Group 2481"/>
          <p:cNvGrpSpPr/>
          <p:nvPr/>
        </p:nvGrpSpPr>
        <p:grpSpPr>
          <a:xfrm>
            <a:off x="2563875" y="2978449"/>
            <a:ext cx="265089" cy="356208"/>
            <a:chOff x="0" y="0"/>
            <a:chExt cx="265087" cy="356207"/>
          </a:xfrm>
        </p:grpSpPr>
        <p:sp>
          <p:nvSpPr>
            <p:cNvPr id="2479" name="Shape 2479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480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84" name="Group 2484"/>
          <p:cNvGrpSpPr/>
          <p:nvPr/>
        </p:nvGrpSpPr>
        <p:grpSpPr>
          <a:xfrm>
            <a:off x="1966605" y="2135584"/>
            <a:ext cx="265088" cy="356208"/>
            <a:chOff x="0" y="0"/>
            <a:chExt cx="265087" cy="356207"/>
          </a:xfrm>
        </p:grpSpPr>
        <p:sp>
          <p:nvSpPr>
            <p:cNvPr id="2482" name="Shape 2482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483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5" name="Image 2484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2029017" y="2453007"/>
            <a:ext cx="633042" cy="510349"/>
          </a:xfrm>
          <a:prstGeom prst="rect">
            <a:avLst/>
          </a:prstGeom>
        </p:spPr>
      </p:pic>
      <p:sp>
        <p:nvSpPr>
          <p:cNvPr id="2487" name="Shape 2487"/>
          <p:cNvSpPr/>
          <p:nvPr/>
        </p:nvSpPr>
        <p:spPr>
          <a:xfrm>
            <a:off x="4049219" y="1689508"/>
            <a:ext cx="17793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cap="small">
                <a:solidFill>
                  <a:srgbClr val="000000"/>
                </a:solidFill>
              </a:defRPr>
            </a:lvl1pPr>
          </a:lstStyle>
          <a:p>
            <a:r>
              <a:rPr sz="1200"/>
              <a:t>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9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b="24557"/>
          <a:stretch>
            <a:fillRect/>
          </a:stretch>
        </p:blipFill>
        <p:spPr>
          <a:xfrm>
            <a:off x="1228674" y="8206031"/>
            <a:ext cx="7272326" cy="980259"/>
          </a:xfrm>
          <a:prstGeom prst="rect">
            <a:avLst/>
          </a:prstGeom>
          <a:ln w="12700">
            <a:miter lim="400000"/>
          </a:ln>
        </p:spPr>
      </p:pic>
      <p:sp>
        <p:nvSpPr>
          <p:cNvPr id="2490" name="Shape 2490"/>
          <p:cNvSpPr/>
          <p:nvPr/>
        </p:nvSpPr>
        <p:spPr>
          <a:xfrm>
            <a:off x="7441738" y="1553856"/>
            <a:ext cx="701614" cy="29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4BA90B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BA90B"/>
                </a:solidFill>
              </a:defRPr>
            </a:pPr>
            <a:endParaRPr sz="3200"/>
          </a:p>
        </p:txBody>
      </p:sp>
      <p:sp>
        <p:nvSpPr>
          <p:cNvPr id="2491" name="Shape 2491"/>
          <p:cNvSpPr/>
          <p:nvPr/>
        </p:nvSpPr>
        <p:spPr>
          <a:xfrm>
            <a:off x="10002057" y="1557266"/>
            <a:ext cx="701614" cy="2926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E79900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BA90B"/>
                </a:solidFill>
              </a:defRPr>
            </a:pPr>
            <a:endParaRPr sz="3200"/>
          </a:p>
        </p:txBody>
      </p:sp>
      <p:sp>
        <p:nvSpPr>
          <p:cNvPr id="2492" name="Shape 2492"/>
          <p:cNvSpPr/>
          <p:nvPr/>
        </p:nvSpPr>
        <p:spPr>
          <a:xfrm>
            <a:off x="4262741" y="8179816"/>
            <a:ext cx="4361468" cy="991811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3" name="Shape 2493"/>
          <p:cNvSpPr/>
          <p:nvPr/>
        </p:nvSpPr>
        <p:spPr>
          <a:xfrm>
            <a:off x="5624899" y="8169281"/>
            <a:ext cx="3023659" cy="991811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4" name="Shape 2494"/>
          <p:cNvSpPr/>
          <p:nvPr/>
        </p:nvSpPr>
        <p:spPr>
          <a:xfrm>
            <a:off x="7019075" y="8143861"/>
            <a:ext cx="1628496" cy="1042652"/>
          </a:xfrm>
          <a:prstGeom prst="rect">
            <a:avLst/>
          </a:prstGeom>
          <a:solidFill>
            <a:srgbClr val="F2F3F5">
              <a:alpha val="8895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5" name="Shape 2495"/>
          <p:cNvSpPr/>
          <p:nvPr/>
        </p:nvSpPr>
        <p:spPr>
          <a:xfrm>
            <a:off x="2148257" y="826328"/>
            <a:ext cx="8727133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Cas d’étude : réacteur 1D de 200 cm avec le sel combustible du MSFR</a:t>
            </a:r>
          </a:p>
        </p:txBody>
      </p:sp>
      <p:sp>
        <p:nvSpPr>
          <p:cNvPr id="2496" name="Shape 2496"/>
          <p:cNvSpPr/>
          <p:nvPr/>
        </p:nvSpPr>
        <p:spPr>
          <a:xfrm>
            <a:off x="5231495" y="-834069"/>
            <a:ext cx="565288" cy="353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96" h="20157" extrusionOk="0">
                <a:moveTo>
                  <a:pt x="7505" y="246"/>
                </a:moveTo>
                <a:cubicBezTo>
                  <a:pt x="4678" y="749"/>
                  <a:pt x="1603" y="1654"/>
                  <a:pt x="454" y="5780"/>
                </a:cubicBezTo>
                <a:cubicBezTo>
                  <a:pt x="-1668" y="13400"/>
                  <a:pt x="3957" y="20801"/>
                  <a:pt x="10907" y="20112"/>
                </a:cubicBezTo>
                <a:cubicBezTo>
                  <a:pt x="15459" y="19660"/>
                  <a:pt x="19932" y="16079"/>
                  <a:pt x="19793" y="9442"/>
                </a:cubicBezTo>
                <a:cubicBezTo>
                  <a:pt x="19623" y="1337"/>
                  <a:pt x="13374" y="-799"/>
                  <a:pt x="7505" y="246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497" name="Shape 2497"/>
          <p:cNvSpPr/>
          <p:nvPr/>
        </p:nvSpPr>
        <p:spPr>
          <a:xfrm>
            <a:off x="7759938" y="-968815"/>
            <a:ext cx="585176" cy="283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1" h="20529" extrusionOk="0">
                <a:moveTo>
                  <a:pt x="7216" y="6"/>
                </a:moveTo>
                <a:cubicBezTo>
                  <a:pt x="4429" y="86"/>
                  <a:pt x="1252" y="26"/>
                  <a:pt x="275" y="5600"/>
                </a:cubicBezTo>
                <a:cubicBezTo>
                  <a:pt x="-1332" y="14769"/>
                  <a:pt x="4362" y="19481"/>
                  <a:pt x="10218" y="20260"/>
                </a:cubicBezTo>
                <a:cubicBezTo>
                  <a:pt x="13603" y="20710"/>
                  <a:pt x="17486" y="21415"/>
                  <a:pt x="18591" y="14706"/>
                </a:cubicBezTo>
                <a:cubicBezTo>
                  <a:pt x="20268" y="4525"/>
                  <a:pt x="13848" y="-185"/>
                  <a:pt x="7216" y="6"/>
                </a:cubicBezTo>
                <a:close/>
              </a:path>
            </a:pathLst>
          </a:custGeom>
          <a:solidFill>
            <a:srgbClr val="5D8ED6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4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5070" y="-934107"/>
            <a:ext cx="5676993" cy="526979"/>
          </a:xfrm>
          <a:prstGeom prst="rect">
            <a:avLst/>
          </a:prstGeom>
          <a:ln w="12700">
            <a:miter lim="400000"/>
          </a:ln>
        </p:spPr>
      </p:pic>
      <p:sp>
        <p:nvSpPr>
          <p:cNvPr id="2499" name="Shape 24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11</a:t>
            </a:fld>
            <a:endParaRPr sz="1600"/>
          </a:p>
        </p:txBody>
      </p:sp>
      <p:pic>
        <p:nvPicPr>
          <p:cNvPr id="2500" name="31_cadre_alpha.png"/>
          <p:cNvPicPr>
            <a:picLocks noChangeAspect="1"/>
          </p:cNvPicPr>
          <p:nvPr/>
        </p:nvPicPr>
        <p:blipFill>
          <a:blip r:embed="rId4">
            <a:extLst/>
          </a:blip>
          <a:srcRect l="6543" t="7178" b="16661"/>
          <a:stretch>
            <a:fillRect/>
          </a:stretch>
        </p:blipFill>
        <p:spPr>
          <a:xfrm>
            <a:off x="6083261" y="2237006"/>
            <a:ext cx="4414348" cy="265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1" name="30_cadre_alpha.png"/>
          <p:cNvPicPr>
            <a:picLocks noChangeAspect="1"/>
          </p:cNvPicPr>
          <p:nvPr/>
        </p:nvPicPr>
        <p:blipFill>
          <a:blip r:embed="rId5">
            <a:extLst/>
          </a:blip>
          <a:srcRect l="7074" t="7027" b="16453"/>
          <a:stretch>
            <a:fillRect/>
          </a:stretch>
        </p:blipFill>
        <p:spPr>
          <a:xfrm>
            <a:off x="1468425" y="2229028"/>
            <a:ext cx="4383487" cy="2660078"/>
          </a:xfrm>
          <a:prstGeom prst="rect">
            <a:avLst/>
          </a:prstGeom>
          <a:ln w="12700">
            <a:miter lim="400000"/>
          </a:ln>
        </p:spPr>
      </p:pic>
      <p:sp>
        <p:nvSpPr>
          <p:cNvPr id="2502" name="Shape 2502"/>
          <p:cNvSpPr/>
          <p:nvPr/>
        </p:nvSpPr>
        <p:spPr>
          <a:xfrm flipV="1">
            <a:off x="4083636" y="2342714"/>
            <a:ext cx="2617312" cy="505109"/>
          </a:xfrm>
          <a:prstGeom prst="line">
            <a:avLst/>
          </a:prstGeom>
          <a:ln w="25400">
            <a:solidFill>
              <a:srgbClr val="AA5EF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3" name="Shape 2503"/>
          <p:cNvSpPr/>
          <p:nvPr/>
        </p:nvSpPr>
        <p:spPr>
          <a:xfrm>
            <a:off x="4083635" y="3168026"/>
            <a:ext cx="2602655" cy="1442447"/>
          </a:xfrm>
          <a:prstGeom prst="line">
            <a:avLst/>
          </a:prstGeom>
          <a:ln w="25400">
            <a:solidFill>
              <a:srgbClr val="AA5EFE"/>
            </a:solidFill>
            <a:custDash>
              <a:ds d="600000" sp="6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04" name="Shape 2504"/>
          <p:cNvSpPr/>
          <p:nvPr/>
        </p:nvSpPr>
        <p:spPr>
          <a:xfrm rot="16200000">
            <a:off x="-353211" y="3056231"/>
            <a:ext cx="2805696" cy="100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400"/>
              <a:t>propagation des sources (1</a:t>
            </a:r>
            <a:r>
              <a:rPr sz="1400" baseline="31999"/>
              <a:t>ère</a:t>
            </a:r>
            <a:r>
              <a:rPr sz="1400"/>
              <a:t> génération)</a:t>
            </a:r>
          </a:p>
        </p:txBody>
      </p:sp>
      <p:pic>
        <p:nvPicPr>
          <p:cNvPr id="2505" name="32.png"/>
          <p:cNvPicPr>
            <a:picLocks noChangeAspect="1"/>
          </p:cNvPicPr>
          <p:nvPr/>
        </p:nvPicPr>
        <p:blipFill>
          <a:blip r:embed="rId6">
            <a:extLst/>
          </a:blip>
          <a:srcRect l="13041" t="69039" r="84765" b="27968"/>
          <a:stretch>
            <a:fillRect/>
          </a:stretch>
        </p:blipFill>
        <p:spPr>
          <a:xfrm>
            <a:off x="5788148" y="4722133"/>
            <a:ext cx="104689" cy="117684"/>
          </a:xfrm>
          <a:prstGeom prst="rect">
            <a:avLst/>
          </a:prstGeom>
          <a:ln w="12700">
            <a:miter lim="400000"/>
          </a:ln>
        </p:spPr>
      </p:pic>
      <p:sp>
        <p:nvSpPr>
          <p:cNvPr id="2506" name="Shape 2506"/>
          <p:cNvSpPr/>
          <p:nvPr/>
        </p:nvSpPr>
        <p:spPr>
          <a:xfrm>
            <a:off x="3218617" y="4354671"/>
            <a:ext cx="61234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900 K </a:t>
            </a:r>
          </a:p>
        </p:txBody>
      </p:sp>
      <p:sp>
        <p:nvSpPr>
          <p:cNvPr id="2507" name="Shape 2507"/>
          <p:cNvSpPr/>
          <p:nvPr/>
        </p:nvSpPr>
        <p:spPr>
          <a:xfrm>
            <a:off x="3898532" y="4354671"/>
            <a:ext cx="71013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1200 K </a:t>
            </a:r>
          </a:p>
        </p:txBody>
      </p:sp>
      <p:sp>
        <p:nvSpPr>
          <p:cNvPr id="2508" name="Shape 2508"/>
          <p:cNvSpPr/>
          <p:nvPr/>
        </p:nvSpPr>
        <p:spPr>
          <a:xfrm>
            <a:off x="3225580" y="4817427"/>
            <a:ext cx="130003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400"/>
              <a:t>Position [cm]</a:t>
            </a:r>
          </a:p>
        </p:txBody>
      </p:sp>
      <p:sp>
        <p:nvSpPr>
          <p:cNvPr id="2509" name="Shape 2509"/>
          <p:cNvSpPr/>
          <p:nvPr/>
        </p:nvSpPr>
        <p:spPr>
          <a:xfrm>
            <a:off x="7939833" y="4817427"/>
            <a:ext cx="1300035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400"/>
              <a:t>Position [cm]</a:t>
            </a:r>
          </a:p>
        </p:txBody>
      </p:sp>
      <p:sp>
        <p:nvSpPr>
          <p:cNvPr id="2510" name="Shape 2510"/>
          <p:cNvSpPr/>
          <p:nvPr/>
        </p:nvSpPr>
        <p:spPr>
          <a:xfrm>
            <a:off x="9128417" y="3148299"/>
            <a:ext cx="12618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rgbClr val="3440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interpolation</a:t>
            </a:r>
          </a:p>
        </p:txBody>
      </p:sp>
      <p:sp>
        <p:nvSpPr>
          <p:cNvPr id="2511" name="Shape 2511"/>
          <p:cNvSpPr/>
          <p:nvPr/>
        </p:nvSpPr>
        <p:spPr>
          <a:xfrm>
            <a:off x="8075134" y="3115983"/>
            <a:ext cx="294427" cy="264652"/>
          </a:xfrm>
          <a:prstGeom prst="line">
            <a:avLst/>
          </a:prstGeom>
          <a:ln w="12700">
            <a:solidFill>
              <a:srgbClr val="E82C0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2" name="Shape 2512"/>
          <p:cNvSpPr/>
          <p:nvPr/>
        </p:nvSpPr>
        <p:spPr>
          <a:xfrm>
            <a:off x="6620947" y="2572444"/>
            <a:ext cx="1760295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E82C0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référence </a:t>
            </a:r>
          </a:p>
          <a:p>
            <a:pPr>
              <a:defRPr sz="1200">
                <a:solidFill>
                  <a:srgbClr val="E82C0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100"/>
              <a:t>(</a:t>
            </a:r>
            <a:r>
              <a:rPr sz="1050" i="1"/>
              <a:t>ce que l’on veut obtenir</a:t>
            </a:r>
            <a:r>
              <a:rPr sz="1100"/>
              <a:t>)</a:t>
            </a:r>
          </a:p>
        </p:txBody>
      </p:sp>
      <p:sp>
        <p:nvSpPr>
          <p:cNvPr id="2513" name="Shape 2513"/>
          <p:cNvSpPr/>
          <p:nvPr/>
        </p:nvSpPr>
        <p:spPr>
          <a:xfrm>
            <a:off x="8621291" y="4354671"/>
            <a:ext cx="71013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1200 K </a:t>
            </a:r>
          </a:p>
        </p:txBody>
      </p:sp>
      <p:sp>
        <p:nvSpPr>
          <p:cNvPr id="2514" name="Shape 2514"/>
          <p:cNvSpPr/>
          <p:nvPr/>
        </p:nvSpPr>
        <p:spPr>
          <a:xfrm>
            <a:off x="7909029" y="2323991"/>
            <a:ext cx="61234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1200"/>
              <a:t>900 K </a:t>
            </a:r>
          </a:p>
        </p:txBody>
      </p:sp>
      <p:sp>
        <p:nvSpPr>
          <p:cNvPr id="2515" name="Shape 2515"/>
          <p:cNvSpPr/>
          <p:nvPr/>
        </p:nvSpPr>
        <p:spPr>
          <a:xfrm>
            <a:off x="3875056" y="2237871"/>
            <a:ext cx="406819" cy="335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18" y="1693"/>
                </a:moveTo>
                <a:lnTo>
                  <a:pt x="11832" y="6190"/>
                </a:lnTo>
                <a:lnTo>
                  <a:pt x="8839" y="0"/>
                </a:lnTo>
                <a:lnTo>
                  <a:pt x="7412" y="7118"/>
                </a:lnTo>
                <a:lnTo>
                  <a:pt x="0" y="2898"/>
                </a:lnTo>
                <a:lnTo>
                  <a:pt x="4274" y="11767"/>
                </a:lnTo>
                <a:lnTo>
                  <a:pt x="1008" y="17356"/>
                </a:lnTo>
                <a:lnTo>
                  <a:pt x="5662" y="16246"/>
                </a:lnTo>
                <a:lnTo>
                  <a:pt x="7978" y="21600"/>
                </a:lnTo>
                <a:lnTo>
                  <a:pt x="11275" y="17166"/>
                </a:lnTo>
                <a:lnTo>
                  <a:pt x="14951" y="20072"/>
                </a:lnTo>
                <a:lnTo>
                  <a:pt x="16150" y="16128"/>
                </a:lnTo>
                <a:lnTo>
                  <a:pt x="21600" y="15166"/>
                </a:lnTo>
                <a:lnTo>
                  <a:pt x="17251" y="10865"/>
                </a:lnTo>
                <a:lnTo>
                  <a:pt x="17378" y="9840"/>
                </a:lnTo>
                <a:lnTo>
                  <a:pt x="19045" y="4757"/>
                </a:lnTo>
                <a:lnTo>
                  <a:pt x="15150" y="7831"/>
                </a:lnTo>
                <a:lnTo>
                  <a:pt x="15813" y="2152"/>
                </a:lnTo>
              </a:path>
            </a:pathLst>
          </a:custGeom>
          <a:gradFill>
            <a:gsLst>
              <a:gs pos="0">
                <a:srgbClr val="FDA797">
                  <a:alpha val="90122"/>
                </a:srgbClr>
              </a:gs>
              <a:gs pos="11405">
                <a:srgbClr val="FDC689">
                  <a:alpha val="90122"/>
                </a:srgbClr>
              </a:gs>
              <a:gs pos="31196">
                <a:srgbClr val="FEE57B">
                  <a:alpha val="90122"/>
                </a:srgbClr>
              </a:gs>
              <a:gs pos="55011">
                <a:srgbClr val="FEF2BD">
                  <a:alpha val="90122"/>
                </a:srgbClr>
              </a:gs>
              <a:gs pos="100000">
                <a:srgbClr val="FFFFFF">
                  <a:alpha val="90122"/>
                </a:srgbClr>
              </a:gs>
            </a:gsLst>
            <a:path>
              <a:fillToRect l="45161" t="56574" r="54838" b="43425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17" name="Shape 2517"/>
          <p:cNvSpPr/>
          <p:nvPr/>
        </p:nvSpPr>
        <p:spPr>
          <a:xfrm>
            <a:off x="7028763" y="9826741"/>
            <a:ext cx="109933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3440FF"/>
                </a:solidFill>
              </a:defRPr>
            </a:lvl1pPr>
          </a:lstStyle>
          <a:p>
            <a:r>
              <a:rPr sz="1600"/>
              <a:t>l’élu</a:t>
            </a:r>
          </a:p>
        </p:txBody>
      </p:sp>
      <p:sp>
        <p:nvSpPr>
          <p:cNvPr id="2518" name="Shape 2518"/>
          <p:cNvSpPr/>
          <p:nvPr/>
        </p:nvSpPr>
        <p:spPr>
          <a:xfrm>
            <a:off x="4989018" y="10419573"/>
            <a:ext cx="9912970" cy="221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\begin{table}[h]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\begin{center}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\begin{tabular}{| l| | c | c | c | c | c|}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Method				&amp; Reference		&amp; Origin	($T_j$)		&amp; Target ($T_i$)			&amp; Mix		\\ \hline 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Variation (pcm)		&amp; -1174 $\pm$ 2	&amp; -1358 $\pm$ 2	&amp; -1354 $\pm$ 2	&amp; -1222 $\pm$ 2		\\ \hline	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 Difference					&amp; -				&amp; +15.6\%			&amp; +15.4\%			&amp; +4.1 \%				\\ 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\hline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\end{tabular}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 \caption{toto} \label{titi}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\end{center}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   \end{table}</a:t>
            </a:r>
          </a:p>
        </p:txBody>
      </p:sp>
      <p:sp>
        <p:nvSpPr>
          <p:cNvPr id="2519" name="Shape 251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Interpolation des matrices de fission</a:t>
            </a:r>
          </a:p>
        </p:txBody>
      </p:sp>
      <p:pic>
        <p:nvPicPr>
          <p:cNvPr id="2520" name="Image 251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522" name="Image 2521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2">
            <a:off x="1822410" y="1250147"/>
            <a:ext cx="9378827" cy="38214"/>
          </a:xfrm>
          <a:prstGeom prst="rect">
            <a:avLst/>
          </a:prstGeom>
        </p:spPr>
      </p:pic>
      <p:pic>
        <p:nvPicPr>
          <p:cNvPr id="2524" name="Image 2523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900042">
            <a:off x="10820810" y="969368"/>
            <a:ext cx="871272" cy="38111"/>
          </a:xfrm>
          <a:prstGeom prst="rect">
            <a:avLst/>
          </a:prstGeom>
        </p:spPr>
      </p:pic>
      <p:pic>
        <p:nvPicPr>
          <p:cNvPr id="2526" name="Image 252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699958" flipH="1">
            <a:off x="1328144" y="977470"/>
            <a:ext cx="871273" cy="38111"/>
          </a:xfrm>
          <a:prstGeom prst="rect">
            <a:avLst/>
          </a:prstGeom>
        </p:spPr>
      </p:pic>
      <p:sp>
        <p:nvSpPr>
          <p:cNvPr id="2528" name="Shape 2528"/>
          <p:cNvSpPr/>
          <p:nvPr/>
        </p:nvSpPr>
        <p:spPr>
          <a:xfrm>
            <a:off x="8603263" y="8175511"/>
            <a:ext cx="43834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lnSpc>
                <a:spcPct val="150000"/>
              </a:lnSpc>
              <a:buSzPct val="30000"/>
              <a:buBlip>
                <a:blip r:embed="rId10"/>
              </a:buBlip>
              <a:defRPr sz="2000">
                <a:solidFill>
                  <a:srgbClr val="232323"/>
                </a:solidFill>
              </a:defRPr>
            </a:lvl1pPr>
          </a:lstStyle>
          <a:p>
            <a:r>
              <a:rPr sz="1800"/>
              <a:t>il est possible de modéliser une variation de température à la volée</a:t>
            </a:r>
          </a:p>
        </p:txBody>
      </p:sp>
      <p:sp>
        <p:nvSpPr>
          <p:cNvPr id="2529" name="Shape 2529"/>
          <p:cNvSpPr/>
          <p:nvPr/>
        </p:nvSpPr>
        <p:spPr>
          <a:xfrm rot="3135787">
            <a:off x="7837991" y="3251114"/>
            <a:ext cx="483443" cy="1470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extrusionOk="0">
                <a:moveTo>
                  <a:pt x="21508" y="21600"/>
                </a:moveTo>
                <a:cubicBezTo>
                  <a:pt x="19196" y="19241"/>
                  <a:pt x="16762" y="16896"/>
                  <a:pt x="14207" y="14565"/>
                </a:cubicBezTo>
                <a:cubicBezTo>
                  <a:pt x="11635" y="12219"/>
                  <a:pt x="8942" y="9887"/>
                  <a:pt x="6108" y="7573"/>
                </a:cubicBezTo>
                <a:cubicBezTo>
                  <a:pt x="5009" y="6675"/>
                  <a:pt x="3910" y="5778"/>
                  <a:pt x="2909" y="4868"/>
                </a:cubicBezTo>
                <a:cubicBezTo>
                  <a:pt x="2390" y="4396"/>
                  <a:pt x="1914" y="3919"/>
                  <a:pt x="1345" y="3453"/>
                </a:cubicBezTo>
                <a:cubicBezTo>
                  <a:pt x="1088" y="3243"/>
                  <a:pt x="822" y="3024"/>
                  <a:pt x="475" y="2832"/>
                </a:cubicBezTo>
                <a:cubicBezTo>
                  <a:pt x="211" y="2686"/>
                  <a:pt x="-92" y="2540"/>
                  <a:pt x="26" y="2372"/>
                </a:cubicBezTo>
                <a:cubicBezTo>
                  <a:pt x="270" y="2025"/>
                  <a:pt x="1634" y="2076"/>
                  <a:pt x="2701" y="2003"/>
                </a:cubicBezTo>
                <a:cubicBezTo>
                  <a:pt x="3810" y="1927"/>
                  <a:pt x="4614" y="1635"/>
                  <a:pt x="5555" y="1432"/>
                </a:cubicBezTo>
                <a:cubicBezTo>
                  <a:pt x="6893" y="1143"/>
                  <a:pt x="8490" y="1038"/>
                  <a:pt x="10018" y="886"/>
                </a:cubicBezTo>
                <a:cubicBezTo>
                  <a:pt x="12077" y="682"/>
                  <a:pt x="14053" y="385"/>
                  <a:pt x="15891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0" name="Shape 2530"/>
          <p:cNvSpPr/>
          <p:nvPr/>
        </p:nvSpPr>
        <p:spPr>
          <a:xfrm rot="3135787">
            <a:off x="7928988" y="3343344"/>
            <a:ext cx="428778" cy="1366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21596" y="21600"/>
                </a:moveTo>
                <a:cubicBezTo>
                  <a:pt x="19535" y="19538"/>
                  <a:pt x="17233" y="17501"/>
                  <a:pt x="14696" y="15492"/>
                </a:cubicBezTo>
                <a:cubicBezTo>
                  <a:pt x="12250" y="13556"/>
                  <a:pt x="9600" y="11646"/>
                  <a:pt x="7356" y="9685"/>
                </a:cubicBezTo>
                <a:cubicBezTo>
                  <a:pt x="6185" y="8661"/>
                  <a:pt x="5148" y="7623"/>
                  <a:pt x="3961" y="6601"/>
                </a:cubicBezTo>
                <a:cubicBezTo>
                  <a:pt x="3215" y="5959"/>
                  <a:pt x="2435" y="5321"/>
                  <a:pt x="1575" y="4692"/>
                </a:cubicBezTo>
                <a:cubicBezTo>
                  <a:pt x="1270" y="4469"/>
                  <a:pt x="964" y="4232"/>
                  <a:pt x="591" y="4025"/>
                </a:cubicBezTo>
                <a:cubicBezTo>
                  <a:pt x="307" y="3866"/>
                  <a:pt x="2" y="3720"/>
                  <a:pt x="0" y="3534"/>
                </a:cubicBezTo>
                <a:cubicBezTo>
                  <a:pt x="-4" y="3110"/>
                  <a:pt x="1455" y="2911"/>
                  <a:pt x="2621" y="2683"/>
                </a:cubicBezTo>
                <a:cubicBezTo>
                  <a:pt x="4021" y="2408"/>
                  <a:pt x="5035" y="1989"/>
                  <a:pt x="6152" y="1609"/>
                </a:cubicBezTo>
                <a:cubicBezTo>
                  <a:pt x="8063" y="958"/>
                  <a:pt x="10314" y="414"/>
                  <a:pt x="12807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1" name="Shape 2531"/>
          <p:cNvSpPr/>
          <p:nvPr/>
        </p:nvSpPr>
        <p:spPr>
          <a:xfrm flipH="1" flipV="1">
            <a:off x="8702336" y="3841886"/>
            <a:ext cx="578915" cy="82738"/>
          </a:xfrm>
          <a:prstGeom prst="line">
            <a:avLst/>
          </a:prstGeom>
          <a:ln w="12700">
            <a:solidFill>
              <a:srgbClr val="4BA90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2" name="Shape 2532"/>
          <p:cNvSpPr/>
          <p:nvPr/>
        </p:nvSpPr>
        <p:spPr>
          <a:xfrm>
            <a:off x="7685363" y="3811462"/>
            <a:ext cx="218479" cy="511471"/>
          </a:xfrm>
          <a:prstGeom prst="line">
            <a:avLst/>
          </a:prstGeom>
          <a:ln w="12700">
            <a:solidFill>
              <a:srgbClr val="EC821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3" name="Shape 2533"/>
          <p:cNvSpPr/>
          <p:nvPr/>
        </p:nvSpPr>
        <p:spPr>
          <a:xfrm rot="3135787">
            <a:off x="2513362" y="3565603"/>
            <a:ext cx="295865" cy="125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9" h="21600" extrusionOk="0">
                <a:moveTo>
                  <a:pt x="0" y="21600"/>
                </a:moveTo>
                <a:cubicBezTo>
                  <a:pt x="10623" y="17621"/>
                  <a:pt x="17469" y="13130"/>
                  <a:pt x="20053" y="8446"/>
                </a:cubicBezTo>
                <a:cubicBezTo>
                  <a:pt x="21600" y="5643"/>
                  <a:pt x="21594" y="2803"/>
                  <a:pt x="20036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4" name="Shape 2534"/>
          <p:cNvSpPr/>
          <p:nvPr/>
        </p:nvSpPr>
        <p:spPr>
          <a:xfrm rot="3135787">
            <a:off x="3475757" y="3014518"/>
            <a:ext cx="309757" cy="86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9179" y="18039"/>
                  <a:pt x="16259" y="14523"/>
                  <a:pt x="12854" y="11068"/>
                </a:cubicBezTo>
                <a:cubicBezTo>
                  <a:pt x="9137" y="7297"/>
                  <a:pt x="4846" y="3602"/>
                  <a:pt x="0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5" name="Shape 2535"/>
          <p:cNvSpPr/>
          <p:nvPr/>
        </p:nvSpPr>
        <p:spPr>
          <a:xfrm rot="3135787">
            <a:off x="8328455" y="2177298"/>
            <a:ext cx="889311" cy="2578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7265" y="16715"/>
                </a:lnTo>
                <a:cubicBezTo>
                  <a:pt x="16451" y="15852"/>
                  <a:pt x="15793" y="14972"/>
                  <a:pt x="15293" y="14081"/>
                </a:cubicBezTo>
                <a:cubicBezTo>
                  <a:pt x="14993" y="13546"/>
                  <a:pt x="14750" y="13008"/>
                  <a:pt x="14345" y="12481"/>
                </a:cubicBezTo>
                <a:cubicBezTo>
                  <a:pt x="14069" y="12122"/>
                  <a:pt x="13718" y="11771"/>
                  <a:pt x="13363" y="11421"/>
                </a:cubicBezTo>
                <a:cubicBezTo>
                  <a:pt x="12347" y="10418"/>
                  <a:pt x="11293" y="9421"/>
                  <a:pt x="10191" y="8430"/>
                </a:cubicBezTo>
                <a:cubicBezTo>
                  <a:pt x="9061" y="7415"/>
                  <a:pt x="7881" y="6406"/>
                  <a:pt x="6681" y="5401"/>
                </a:cubicBezTo>
                <a:cubicBezTo>
                  <a:pt x="4519" y="3591"/>
                  <a:pt x="2292" y="1791"/>
                  <a:pt x="0" y="0"/>
                </a:cubicBez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36" name="Shape 2536"/>
          <p:cNvSpPr/>
          <p:nvPr/>
        </p:nvSpPr>
        <p:spPr>
          <a:xfrm flipV="1">
            <a:off x="8566595" y="2309709"/>
            <a:ext cx="1" cy="2308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7" name="Shape 2537"/>
          <p:cNvSpPr/>
          <p:nvPr/>
        </p:nvSpPr>
        <p:spPr>
          <a:xfrm flipV="1">
            <a:off x="3868140" y="2309709"/>
            <a:ext cx="1" cy="23086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38" name="Shape 2538"/>
          <p:cNvSpPr/>
          <p:nvPr/>
        </p:nvSpPr>
        <p:spPr>
          <a:xfrm>
            <a:off x="10435735" y="2359339"/>
            <a:ext cx="2504133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2E38E5"/>
                </a:solidFill>
              </a:defRPr>
            </a:lvl1pPr>
          </a:lstStyle>
          <a:p>
            <a:r>
              <a:rPr sz="1600"/>
              <a:t>interpolation : utilise les taux de fission d’"arrivée" normalisées par les absorptions du "départ" </a:t>
            </a:r>
          </a:p>
        </p:txBody>
      </p:sp>
      <p:sp>
        <p:nvSpPr>
          <p:cNvPr id="2539" name="Shape 2539"/>
          <p:cNvSpPr/>
          <p:nvPr/>
        </p:nvSpPr>
        <p:spPr>
          <a:xfrm flipH="1">
            <a:off x="8639276" y="3438290"/>
            <a:ext cx="667336" cy="130025"/>
          </a:xfrm>
          <a:prstGeom prst="line">
            <a:avLst/>
          </a:prstGeom>
          <a:ln w="12700">
            <a:solidFill>
              <a:srgbClr val="344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2540" name="Image 2539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400000">
            <a:off x="11440638" y="3702020"/>
            <a:ext cx="608010" cy="31864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541" name="Shape 2541"/>
          <p:cNvSpPr/>
          <p:nvPr/>
        </p:nvSpPr>
        <p:spPr>
          <a:xfrm>
            <a:off x="10451013" y="4142432"/>
            <a:ext cx="2587262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2E38E5"/>
                </a:solidFill>
              </a:defRPr>
            </a:lvl1pPr>
          </a:lstStyle>
          <a:p>
            <a:r>
              <a:rPr sz="1600"/>
              <a:t>nécessite de calculer la matrice des absorptions !</a:t>
            </a:r>
          </a:p>
        </p:txBody>
      </p:sp>
      <p:sp>
        <p:nvSpPr>
          <p:cNvPr id="2542" name="Shape 2542"/>
          <p:cNvSpPr/>
          <p:nvPr/>
        </p:nvSpPr>
        <p:spPr>
          <a:xfrm>
            <a:off x="3682828" y="2842943"/>
            <a:ext cx="400158" cy="323265"/>
          </a:xfrm>
          <a:prstGeom prst="rect">
            <a:avLst/>
          </a:prstGeom>
          <a:ln w="38100">
            <a:solidFill>
              <a:srgbClr val="AA5EF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543" name="Shape 2543"/>
          <p:cNvSpPr/>
          <p:nvPr/>
        </p:nvSpPr>
        <p:spPr>
          <a:xfrm>
            <a:off x="6746651" y="2320700"/>
            <a:ext cx="3644001" cy="2304840"/>
          </a:xfrm>
          <a:prstGeom prst="rect">
            <a:avLst/>
          </a:prstGeom>
          <a:ln w="38100">
            <a:solidFill>
              <a:srgbClr val="AA5EF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2572" name="Group 2572"/>
          <p:cNvGrpSpPr/>
          <p:nvPr/>
        </p:nvGrpSpPr>
        <p:grpSpPr>
          <a:xfrm>
            <a:off x="1954243" y="4961074"/>
            <a:ext cx="7778371" cy="3088018"/>
            <a:chOff x="0" y="-1"/>
            <a:chExt cx="7778370" cy="3088016"/>
          </a:xfrm>
        </p:grpSpPr>
        <p:pic>
          <p:nvPicPr>
            <p:cNvPr id="2544" name="44_cadre_alpha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0872" t="7693" b="9791"/>
            <a:stretch>
              <a:fillRect/>
            </a:stretch>
          </p:blipFill>
          <p:spPr>
            <a:xfrm>
              <a:off x="567538" y="248290"/>
              <a:ext cx="2735519" cy="2470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5" name="40_cadre_alpha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267" t="7805" b="10604"/>
            <a:stretch>
              <a:fillRect/>
            </a:stretch>
          </p:blipFill>
          <p:spPr>
            <a:xfrm>
              <a:off x="3320377" y="244944"/>
              <a:ext cx="4424294" cy="2451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6" name="Shape 2546"/>
            <p:cNvSpPr/>
            <p:nvPr/>
          </p:nvSpPr>
          <p:spPr>
            <a:xfrm rot="16200000">
              <a:off x="-1173333" y="1173332"/>
              <a:ext cx="2795433" cy="448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distribution à l’équilibre</a:t>
              </a:r>
            </a:p>
          </p:txBody>
        </p:sp>
        <p:sp>
          <p:nvSpPr>
            <p:cNvPr id="2547" name="Shape 2547"/>
            <p:cNvSpPr/>
            <p:nvPr/>
          </p:nvSpPr>
          <p:spPr>
            <a:xfrm flipH="1" flipV="1">
              <a:off x="3229949" y="366034"/>
              <a:ext cx="1325933" cy="403610"/>
            </a:xfrm>
            <a:prstGeom prst="line">
              <a:avLst/>
            </a:prstGeom>
            <a:noFill/>
            <a:ln w="25400" cap="flat">
              <a:solidFill>
                <a:srgbClr val="AA5EFE"/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548" name="3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041" t="68756" r="84765" b="27968"/>
            <a:stretch>
              <a:fillRect/>
            </a:stretch>
          </p:blipFill>
          <p:spPr>
            <a:xfrm>
              <a:off x="7679224" y="2559405"/>
              <a:ext cx="99146" cy="12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9" name="Shape 2549"/>
            <p:cNvSpPr/>
            <p:nvPr/>
          </p:nvSpPr>
          <p:spPr>
            <a:xfrm>
              <a:off x="2244471" y="813301"/>
              <a:ext cx="21186" cy="253497"/>
            </a:xfrm>
            <a:prstGeom prst="line">
              <a:avLst/>
            </a:prstGeom>
            <a:noFill/>
            <a:ln w="12700" cap="flat">
              <a:solidFill>
                <a:srgbClr val="4BA90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0" name="Shape 2550"/>
            <p:cNvSpPr/>
            <p:nvPr/>
          </p:nvSpPr>
          <p:spPr>
            <a:xfrm flipH="1" flipV="1">
              <a:off x="2652431" y="1016658"/>
              <a:ext cx="45605" cy="187458"/>
            </a:xfrm>
            <a:prstGeom prst="line">
              <a:avLst/>
            </a:prstGeom>
            <a:noFill/>
            <a:ln w="12700" cap="flat">
              <a:solidFill>
                <a:srgbClr val="3440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1" name="Shape 2551"/>
            <p:cNvSpPr/>
            <p:nvPr/>
          </p:nvSpPr>
          <p:spPr>
            <a:xfrm flipH="1" flipV="1">
              <a:off x="1776608" y="1755558"/>
              <a:ext cx="83257" cy="155327"/>
            </a:xfrm>
            <a:prstGeom prst="line">
              <a:avLst/>
            </a:prstGeom>
            <a:noFill/>
            <a:ln w="12700" cap="flat">
              <a:solidFill>
                <a:srgbClr val="EC821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52" name="Shape 2552"/>
            <p:cNvSpPr/>
            <p:nvPr/>
          </p:nvSpPr>
          <p:spPr>
            <a:xfrm>
              <a:off x="2019749" y="540231"/>
              <a:ext cx="73530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4BA90B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départ</a:t>
              </a:r>
            </a:p>
          </p:txBody>
        </p:sp>
        <p:sp>
          <p:nvSpPr>
            <p:cNvPr id="2553" name="Shape 2553"/>
            <p:cNvSpPr/>
            <p:nvPr/>
          </p:nvSpPr>
          <p:spPr>
            <a:xfrm>
              <a:off x="2402271" y="1193986"/>
              <a:ext cx="83749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3440FF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interpo-lation</a:t>
              </a:r>
            </a:p>
          </p:txBody>
        </p:sp>
        <p:sp>
          <p:nvSpPr>
            <p:cNvPr id="2554" name="Shape 2554"/>
            <p:cNvSpPr/>
            <p:nvPr/>
          </p:nvSpPr>
          <p:spPr>
            <a:xfrm>
              <a:off x="1460469" y="2769979"/>
              <a:ext cx="130003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Position [cm]</a:t>
              </a:r>
            </a:p>
          </p:txBody>
        </p:sp>
        <p:sp>
          <p:nvSpPr>
            <p:cNvPr id="2555" name="Shape 2555"/>
            <p:cNvSpPr/>
            <p:nvPr/>
          </p:nvSpPr>
          <p:spPr>
            <a:xfrm>
              <a:off x="5100769" y="2769979"/>
              <a:ext cx="1300035" cy="318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400"/>
                <a:t>Position [cm]</a:t>
              </a:r>
            </a:p>
          </p:txBody>
        </p:sp>
        <p:sp>
          <p:nvSpPr>
            <p:cNvPr id="2556" name="Shape 2556"/>
            <p:cNvSpPr/>
            <p:nvPr/>
          </p:nvSpPr>
          <p:spPr>
            <a:xfrm>
              <a:off x="1451782" y="2208659"/>
              <a:ext cx="61234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900 K </a:t>
              </a:r>
            </a:p>
          </p:txBody>
        </p:sp>
        <p:sp>
          <p:nvSpPr>
            <p:cNvPr id="2557" name="Shape 2557"/>
            <p:cNvSpPr/>
            <p:nvPr/>
          </p:nvSpPr>
          <p:spPr>
            <a:xfrm>
              <a:off x="2131696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58" name="Shape 2558"/>
            <p:cNvSpPr/>
            <p:nvPr/>
          </p:nvSpPr>
          <p:spPr>
            <a:xfrm>
              <a:off x="4082726" y="2208659"/>
              <a:ext cx="61234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900 K </a:t>
              </a:r>
            </a:p>
          </p:txBody>
        </p:sp>
        <p:sp>
          <p:nvSpPr>
            <p:cNvPr id="2559" name="Shape 2559"/>
            <p:cNvSpPr/>
            <p:nvPr/>
          </p:nvSpPr>
          <p:spPr>
            <a:xfrm>
              <a:off x="4762640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60" name="Shape 2560"/>
            <p:cNvSpPr/>
            <p:nvPr/>
          </p:nvSpPr>
          <p:spPr>
            <a:xfrm>
              <a:off x="5935972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1200 K </a:t>
              </a:r>
            </a:p>
          </p:txBody>
        </p:sp>
        <p:sp>
          <p:nvSpPr>
            <p:cNvPr id="2561" name="Shape 2561"/>
            <p:cNvSpPr/>
            <p:nvPr/>
          </p:nvSpPr>
          <p:spPr>
            <a:xfrm>
              <a:off x="6712316" y="2208659"/>
              <a:ext cx="710130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1000 K </a:t>
              </a: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2116589" y="1698402"/>
              <a:ext cx="1017968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E82C05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référence</a:t>
              </a:r>
            </a:p>
          </p:txBody>
        </p:sp>
        <p:sp>
          <p:nvSpPr>
            <p:cNvPr id="2563" name="Shape 2563"/>
            <p:cNvSpPr/>
            <p:nvPr/>
          </p:nvSpPr>
          <p:spPr>
            <a:xfrm flipH="1" flipV="1">
              <a:off x="2189916" y="1395620"/>
              <a:ext cx="152441" cy="337200"/>
            </a:xfrm>
            <a:prstGeom prst="line">
              <a:avLst/>
            </a:prstGeom>
            <a:noFill/>
            <a:ln w="12700" cap="flat">
              <a:solidFill>
                <a:srgbClr val="E82C0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4" name="Shape 2564"/>
            <p:cNvSpPr/>
            <p:nvPr/>
          </p:nvSpPr>
          <p:spPr>
            <a:xfrm flipV="1">
              <a:off x="2915981" y="359389"/>
              <a:ext cx="223612" cy="186993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565" name="Shape 2565"/>
            <p:cNvSpPr/>
            <p:nvPr/>
          </p:nvSpPr>
          <p:spPr>
            <a:xfrm flipV="1">
              <a:off x="4746411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6" name="Shape 2566"/>
            <p:cNvSpPr/>
            <p:nvPr/>
          </p:nvSpPr>
          <p:spPr>
            <a:xfrm flipH="1">
              <a:off x="3228029" y="1112483"/>
              <a:ext cx="1340794" cy="1322001"/>
            </a:xfrm>
            <a:prstGeom prst="line">
              <a:avLst/>
            </a:prstGeom>
            <a:noFill/>
            <a:ln w="25400" cap="flat">
              <a:solidFill>
                <a:srgbClr val="AA5EFE"/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7" name="Shape 2567"/>
            <p:cNvSpPr/>
            <p:nvPr/>
          </p:nvSpPr>
          <p:spPr>
            <a:xfrm flipV="1">
              <a:off x="2101491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68" name="Shape 2568"/>
            <p:cNvSpPr/>
            <p:nvPr/>
          </p:nvSpPr>
          <p:spPr>
            <a:xfrm>
              <a:off x="1498990" y="1899177"/>
              <a:ext cx="64280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EC8210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r>
                <a:rPr sz="1200"/>
                <a:t>arrivée</a:t>
              </a: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1017444" y="353815"/>
              <a:ext cx="2174604" cy="2127540"/>
            </a:xfrm>
            <a:prstGeom prst="rect">
              <a:avLst/>
            </a:prstGeom>
            <a:noFill/>
            <a:ln w="38100" cap="flat">
              <a:solidFill>
                <a:srgbClr val="AA5E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70" name="Shape 2570"/>
            <p:cNvSpPr/>
            <p:nvPr/>
          </p:nvSpPr>
          <p:spPr>
            <a:xfrm>
              <a:off x="4563586" y="772539"/>
              <a:ext cx="383605" cy="339475"/>
            </a:xfrm>
            <a:prstGeom prst="rect">
              <a:avLst/>
            </a:prstGeom>
            <a:noFill/>
            <a:ln w="38100" cap="flat">
              <a:solidFill>
                <a:srgbClr val="AA5E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571" name="Shape 2571"/>
            <p:cNvSpPr/>
            <p:nvPr/>
          </p:nvSpPr>
          <p:spPr>
            <a:xfrm flipV="1">
              <a:off x="6670339" y="334889"/>
              <a:ext cx="1" cy="2136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573" name="Shape 2573"/>
          <p:cNvSpPr/>
          <p:nvPr/>
        </p:nvSpPr>
        <p:spPr>
          <a:xfrm>
            <a:off x="2057772" y="1486104"/>
            <a:ext cx="890468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000000"/>
                </a:solidFill>
              </a:defRPr>
            </a:lvl1pPr>
          </a:lstStyle>
          <a:p>
            <a:r>
              <a:rPr sz="1600"/>
              <a:t>On a accès à deux types d’informations :  la température du départ, et la température de l’arrivée</a:t>
            </a:r>
          </a:p>
        </p:txBody>
      </p:sp>
      <p:sp>
        <p:nvSpPr>
          <p:cNvPr id="2574" name="Shape 2574"/>
          <p:cNvSpPr/>
          <p:nvPr/>
        </p:nvSpPr>
        <p:spPr>
          <a:xfrm>
            <a:off x="9042536" y="3778675"/>
            <a:ext cx="1311833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4BA90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départ</a:t>
            </a:r>
          </a:p>
          <a:p>
            <a:pPr>
              <a:defRPr sz="1200">
                <a:solidFill>
                  <a:srgbClr val="4BA90B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100"/>
              <a:t>(</a:t>
            </a:r>
            <a:r>
              <a:rPr sz="1050" i="1"/>
              <a:t>ne voit pas le changement</a:t>
            </a:r>
            <a:r>
              <a:rPr sz="1100"/>
              <a:t>)</a:t>
            </a:r>
          </a:p>
        </p:txBody>
      </p:sp>
      <p:sp>
        <p:nvSpPr>
          <p:cNvPr id="2575" name="Shape 2575"/>
          <p:cNvSpPr/>
          <p:nvPr/>
        </p:nvSpPr>
        <p:spPr>
          <a:xfrm>
            <a:off x="7038641" y="8217027"/>
            <a:ext cx="1547929" cy="895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0" h="19927" extrusionOk="0">
                <a:moveTo>
                  <a:pt x="19236" y="13833"/>
                </a:moveTo>
                <a:cubicBezTo>
                  <a:pt x="20260" y="9837"/>
                  <a:pt x="20860" y="5328"/>
                  <a:pt x="18440" y="2497"/>
                </a:cubicBezTo>
                <a:cubicBezTo>
                  <a:pt x="16058" y="-289"/>
                  <a:pt x="12398" y="683"/>
                  <a:pt x="9112" y="390"/>
                </a:cubicBezTo>
                <a:cubicBezTo>
                  <a:pt x="6199" y="130"/>
                  <a:pt x="2949" y="-834"/>
                  <a:pt x="1154" y="1770"/>
                </a:cubicBezTo>
                <a:cubicBezTo>
                  <a:pt x="-174" y="3695"/>
                  <a:pt x="274" y="6359"/>
                  <a:pt x="224" y="8880"/>
                </a:cubicBezTo>
                <a:cubicBezTo>
                  <a:pt x="153" y="12460"/>
                  <a:pt x="-740" y="16541"/>
                  <a:pt x="1624" y="18702"/>
                </a:cubicBezTo>
                <a:cubicBezTo>
                  <a:pt x="3883" y="20766"/>
                  <a:pt x="6633" y="19017"/>
                  <a:pt x="9332" y="19066"/>
                </a:cubicBezTo>
                <a:cubicBezTo>
                  <a:pt x="11525" y="19105"/>
                  <a:pt x="13958" y="20701"/>
                  <a:pt x="16153" y="19448"/>
                </a:cubicBezTo>
                <a:cubicBezTo>
                  <a:pt x="17915" y="18443"/>
                  <a:pt x="18660" y="16083"/>
                  <a:pt x="19236" y="13833"/>
                </a:cubicBezTo>
                <a:close/>
              </a:path>
            </a:pathLst>
          </a:custGeom>
          <a:solidFill>
            <a:srgbClr val="3440FF">
              <a:alpha val="2620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576" name="Shape 2576"/>
          <p:cNvSpPr/>
          <p:nvPr/>
        </p:nvSpPr>
        <p:spPr>
          <a:xfrm>
            <a:off x="6621238" y="3217676"/>
            <a:ext cx="1760924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EC821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200"/>
              <a:t>arrivée</a:t>
            </a:r>
          </a:p>
          <a:p>
            <a:pPr>
              <a:defRPr sz="1100" i="1">
                <a:solidFill>
                  <a:srgbClr val="EC821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050"/>
              <a:t>(ne conserve pas le nombre de neutrons)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0" grpId="1" animBg="1" advAuto="0"/>
      <p:bldP spid="2491" grpId="9" animBg="1" advAuto="0"/>
      <p:bldP spid="2492" grpId="7" animBg="1" advAuto="0"/>
      <p:bldP spid="2493" grpId="8" animBg="1" advAuto="0"/>
      <p:bldP spid="2493" grpId="13" animBg="1" advAuto="0"/>
      <p:bldP spid="2494" grpId="14" animBg="1" advAuto="0"/>
      <p:bldP spid="2494" grpId="20" animBg="1" advAuto="0"/>
      <p:bldP spid="2510" grpId="17" animBg="1" advAuto="0"/>
      <p:bldP spid="2517" grpId="18" animBg="1" advAuto="0"/>
      <p:bldP spid="2528" grpId="24" animBg="1" advAuto="0"/>
      <p:bldP spid="2529" grpId="15" animBg="1" advAuto="0"/>
      <p:bldP spid="2530" grpId="10" animBg="1" advAuto="0"/>
      <p:bldP spid="2531" grpId="6" animBg="1" advAuto="0"/>
      <p:bldP spid="2532" grpId="12" animBg="1" advAuto="0"/>
      <p:bldP spid="2533" grpId="2" animBg="1" advAuto="0"/>
      <p:bldP spid="2534" grpId="3" animBg="1" advAuto="0"/>
      <p:bldP spid="2535" grpId="4" animBg="1" advAuto="0"/>
      <p:bldP spid="2538" grpId="21" animBg="1" advAuto="0"/>
      <p:bldP spid="2539" grpId="16" animBg="1" advAuto="0"/>
      <p:bldP spid="2540" grpId="22" animBg="1" advAuto="0"/>
      <p:bldP spid="2541" grpId="23" animBg="1" advAuto="0"/>
      <p:bldP spid="2572" grpId="25" animBg="1" advAuto="0"/>
      <p:bldP spid="2574" grpId="5" animBg="1" advAuto="0"/>
      <p:bldP spid="2575" grpId="19" animBg="1" advAuto="0"/>
      <p:bldP spid="2576" grpId="1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>
            <a:spLocks noGrp="1"/>
          </p:cNvSpPr>
          <p:nvPr>
            <p:ph type="sldNum" sz="quarter" idx="2"/>
          </p:nvPr>
        </p:nvSpPr>
        <p:spPr>
          <a:xfrm>
            <a:off x="12389606" y="9271000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12</a:t>
            </a:fld>
            <a:endParaRPr sz="1600"/>
          </a:p>
        </p:txBody>
      </p:sp>
      <p:grpSp>
        <p:nvGrpSpPr>
          <p:cNvPr id="2581" name="Group 2581"/>
          <p:cNvGrpSpPr/>
          <p:nvPr/>
        </p:nvGrpSpPr>
        <p:grpSpPr>
          <a:xfrm>
            <a:off x="4264569" y="984865"/>
            <a:ext cx="4542604" cy="2322920"/>
            <a:chOff x="0" y="0"/>
            <a:chExt cx="4542603" cy="2322918"/>
          </a:xfrm>
        </p:grpSpPr>
        <p:sp>
          <p:nvSpPr>
            <p:cNvPr id="2580" name="Shape 2580"/>
            <p:cNvSpPr/>
            <p:nvPr/>
          </p:nvSpPr>
          <p:spPr>
            <a:xfrm>
              <a:off x="63500" y="38100"/>
              <a:ext cx="4415604" cy="2157819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579" name="Image 257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42604" cy="2322919"/>
            </a:xfrm>
            <a:prstGeom prst="rect">
              <a:avLst/>
            </a:prstGeom>
            <a:effectLst/>
          </p:spPr>
        </p:pic>
      </p:grpSp>
      <p:pic>
        <p:nvPicPr>
          <p:cNvPr id="2582" name="Image 258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0436" y="5101800"/>
            <a:ext cx="2322475" cy="845791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2583" name="Image 258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2075" y="4925339"/>
            <a:ext cx="2173015" cy="1174466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pic>
        <p:nvPicPr>
          <p:cNvPr id="2673" name="Image 267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1891" y="6002060"/>
            <a:ext cx="2518654" cy="536188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grpSp>
        <p:nvGrpSpPr>
          <p:cNvPr id="2589" name="Group 2589"/>
          <p:cNvGrpSpPr/>
          <p:nvPr/>
        </p:nvGrpSpPr>
        <p:grpSpPr>
          <a:xfrm>
            <a:off x="5320840" y="3948639"/>
            <a:ext cx="1957761" cy="599747"/>
            <a:chOff x="0" y="0"/>
            <a:chExt cx="1957760" cy="599746"/>
          </a:xfrm>
        </p:grpSpPr>
        <p:sp>
          <p:nvSpPr>
            <p:cNvPr id="2585" name="Shape 2585"/>
            <p:cNvSpPr/>
            <p:nvPr/>
          </p:nvSpPr>
          <p:spPr>
            <a:xfrm flipV="1">
              <a:off x="1706342" y="-1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6" name="Shape 2586"/>
            <p:cNvSpPr/>
            <p:nvPr/>
          </p:nvSpPr>
          <p:spPr>
            <a:xfrm>
              <a:off x="1694560" y="299874"/>
              <a:ext cx="24276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7" name="Shape 2587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588" name="Shape 2588"/>
            <p:cNvSpPr/>
            <p:nvPr/>
          </p:nvSpPr>
          <p:spPr>
            <a:xfrm>
              <a:off x="1675833" y="464239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grpSp>
        <p:nvGrpSpPr>
          <p:cNvPr id="2592" name="Group 2592"/>
          <p:cNvGrpSpPr/>
          <p:nvPr/>
        </p:nvGrpSpPr>
        <p:grpSpPr>
          <a:xfrm>
            <a:off x="4377503" y="7245741"/>
            <a:ext cx="4249793" cy="2061093"/>
            <a:chOff x="0" y="0"/>
            <a:chExt cx="4249792" cy="2061092"/>
          </a:xfrm>
        </p:grpSpPr>
        <p:sp>
          <p:nvSpPr>
            <p:cNvPr id="2591" name="Shape 2591"/>
            <p:cNvSpPr/>
            <p:nvPr/>
          </p:nvSpPr>
          <p:spPr>
            <a:xfrm>
              <a:off x="63500" y="38100"/>
              <a:ext cx="4122793" cy="1895993"/>
            </a:xfrm>
            <a:prstGeom prst="rect">
              <a:avLst/>
            </a:prstGeom>
            <a:solidFill>
              <a:srgbClr val="DADAE1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590" name="Image 2589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4249793" cy="2061093"/>
            </a:xfrm>
            <a:prstGeom prst="rect">
              <a:avLst/>
            </a:prstGeom>
            <a:effectLst/>
          </p:spPr>
        </p:pic>
      </p:grpSp>
      <p:pic>
        <p:nvPicPr>
          <p:cNvPr id="2674" name="Image 267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04498" y="2379075"/>
            <a:ext cx="2761799" cy="3042760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5" name="Image 2674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8334" y="5853745"/>
            <a:ext cx="2911865" cy="273666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6" name="Image 2675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627342" y="6318390"/>
            <a:ext cx="2944703" cy="2229539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7" name="Image 267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08567" y="5520144"/>
            <a:ext cx="1324596" cy="123051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678" name="Image 2677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42266" y="5450355"/>
            <a:ext cx="1686732" cy="129233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pic>
        <p:nvPicPr>
          <p:cNvPr id="2598" name="new_alpha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94564" y="7376174"/>
            <a:ext cx="3837452" cy="155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9" name="couplage_mesh3_alpha.png"/>
          <p:cNvPicPr>
            <a:picLocks noChangeAspect="1"/>
          </p:cNvPicPr>
          <p:nvPr/>
        </p:nvPicPr>
        <p:blipFill>
          <a:blip r:embed="rId13">
            <a:extLst/>
          </a:blip>
          <a:srcRect l="4522" t="4522" r="4522" b="4522"/>
          <a:stretch>
            <a:fillRect/>
          </a:stretch>
        </p:blipFill>
        <p:spPr>
          <a:xfrm>
            <a:off x="6963316" y="1067421"/>
            <a:ext cx="1720999" cy="172099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20000" endPos="40000" dir="5400000" sy="-100000" algn="bl" rotWithShape="0"/>
          </a:effectLst>
        </p:spPr>
      </p:pic>
      <p:pic>
        <p:nvPicPr>
          <p:cNvPr id="2600" name="couplage_mesh2_alpha.png"/>
          <p:cNvPicPr>
            <a:picLocks noChangeAspect="1"/>
          </p:cNvPicPr>
          <p:nvPr/>
        </p:nvPicPr>
        <p:blipFill>
          <a:blip r:embed="rId14">
            <a:extLst/>
          </a:blip>
          <a:srcRect t="23622" b="23622"/>
          <a:stretch>
            <a:fillRect/>
          </a:stretch>
        </p:blipFill>
        <p:spPr>
          <a:xfrm>
            <a:off x="4219406" y="1162671"/>
            <a:ext cx="2900641" cy="153021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sp>
        <p:nvSpPr>
          <p:cNvPr id="2601" name="Shape 2601"/>
          <p:cNvSpPr/>
          <p:nvPr/>
        </p:nvSpPr>
        <p:spPr>
          <a:xfrm>
            <a:off x="5799086" y="2807132"/>
            <a:ext cx="14756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b="1" spc="176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SERPENT</a:t>
            </a:r>
          </a:p>
        </p:txBody>
      </p:sp>
      <p:sp>
        <p:nvSpPr>
          <p:cNvPr id="2602" name="Shape 2602"/>
          <p:cNvSpPr/>
          <p:nvPr/>
        </p:nvSpPr>
        <p:spPr>
          <a:xfrm>
            <a:off x="147517" y="4136616"/>
            <a:ext cx="1651454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calcul des matrices</a:t>
            </a:r>
          </a:p>
        </p:txBody>
      </p:sp>
      <p:sp>
        <p:nvSpPr>
          <p:cNvPr id="2603" name="Shape 2603"/>
          <p:cNvSpPr/>
          <p:nvPr/>
        </p:nvSpPr>
        <p:spPr>
          <a:xfrm>
            <a:off x="3895502" y="4024005"/>
            <a:ext cx="1377085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puissance</a:t>
            </a:r>
          </a:p>
        </p:txBody>
      </p:sp>
      <p:sp>
        <p:nvSpPr>
          <p:cNvPr id="2604" name="Shape 2604"/>
          <p:cNvSpPr/>
          <p:nvPr/>
        </p:nvSpPr>
        <p:spPr>
          <a:xfrm>
            <a:off x="7369119" y="3822910"/>
            <a:ext cx="2947923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source de chaleur</a:t>
            </a:r>
          </a:p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flottabilité</a:t>
            </a:r>
          </a:p>
          <a:p>
            <a:pPr algn="l"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production de précurseurs</a:t>
            </a:r>
          </a:p>
        </p:txBody>
      </p:sp>
      <p:sp>
        <p:nvSpPr>
          <p:cNvPr id="2605" name="Shape 2605"/>
          <p:cNvSpPr/>
          <p:nvPr/>
        </p:nvSpPr>
        <p:spPr>
          <a:xfrm>
            <a:off x="7372925" y="6468907"/>
            <a:ext cx="1413400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température</a:t>
            </a:r>
          </a:p>
          <a:p>
            <a:pPr algn="l">
              <a:lnSpc>
                <a:spcPct val="8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précurseurs</a:t>
            </a:r>
          </a:p>
        </p:txBody>
      </p:sp>
      <p:sp>
        <p:nvSpPr>
          <p:cNvPr id="2606" name="Shape 2606"/>
          <p:cNvSpPr/>
          <p:nvPr/>
        </p:nvSpPr>
        <p:spPr>
          <a:xfrm>
            <a:off x="2742247" y="6352959"/>
            <a:ext cx="248427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Doppler</a:t>
            </a:r>
          </a:p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densité</a:t>
            </a:r>
          </a:p>
          <a:p>
            <a: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400"/>
              <a:t>source neutrons retardés</a:t>
            </a:r>
          </a:p>
        </p:txBody>
      </p:sp>
      <p:sp>
        <p:nvSpPr>
          <p:cNvPr id="2607" name="Shape 2607"/>
          <p:cNvSpPr/>
          <p:nvPr/>
        </p:nvSpPr>
        <p:spPr>
          <a:xfrm>
            <a:off x="939265" y="5438724"/>
            <a:ext cx="117019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500" b="1" spc="20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400"/>
              <a:t>TFM-S</a:t>
            </a:r>
          </a:p>
        </p:txBody>
      </p:sp>
      <p:sp>
        <p:nvSpPr>
          <p:cNvPr id="2608" name="Shape 2608"/>
          <p:cNvSpPr/>
          <p:nvPr/>
        </p:nvSpPr>
        <p:spPr>
          <a:xfrm>
            <a:off x="11121098" y="5359391"/>
            <a:ext cx="812722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500" b="1" spc="200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400"/>
              <a:t>CFD</a:t>
            </a:r>
          </a:p>
        </p:txBody>
      </p:sp>
      <p:sp>
        <p:nvSpPr>
          <p:cNvPr id="2609" name="Shape 2609"/>
          <p:cNvSpPr/>
          <p:nvPr/>
        </p:nvSpPr>
        <p:spPr>
          <a:xfrm>
            <a:off x="10339851" y="5751828"/>
            <a:ext cx="2443618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modèle de turbulence</a:t>
            </a:r>
          </a:p>
          <a:p>
            <a:pPr>
              <a:lnSpc>
                <a:spcPct val="80000"/>
              </a:lnSpc>
              <a:defRPr sz="1800" spc="144">
                <a:solidFill>
                  <a:srgbClr val="5A5F5E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600"/>
              <a:t>k-ε realizable</a:t>
            </a:r>
          </a:p>
        </p:txBody>
      </p:sp>
      <p:grpSp>
        <p:nvGrpSpPr>
          <p:cNvPr id="2614" name="Group 2614"/>
          <p:cNvGrpSpPr/>
          <p:nvPr/>
        </p:nvGrpSpPr>
        <p:grpSpPr>
          <a:xfrm flipH="1">
            <a:off x="5320840" y="6427547"/>
            <a:ext cx="1957761" cy="599748"/>
            <a:chOff x="0" y="0"/>
            <a:chExt cx="1957760" cy="599746"/>
          </a:xfrm>
        </p:grpSpPr>
        <p:sp>
          <p:nvSpPr>
            <p:cNvPr id="2610" name="Shape 2610"/>
            <p:cNvSpPr/>
            <p:nvPr/>
          </p:nvSpPr>
          <p:spPr>
            <a:xfrm flipV="1">
              <a:off x="1706342" y="-1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1" name="Shape 2611"/>
            <p:cNvSpPr/>
            <p:nvPr/>
          </p:nvSpPr>
          <p:spPr>
            <a:xfrm>
              <a:off x="1694560" y="299874"/>
              <a:ext cx="242764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2" name="Shape 2612"/>
            <p:cNvSpPr/>
            <p:nvPr/>
          </p:nvSpPr>
          <p:spPr>
            <a:xfrm>
              <a:off x="0" y="284621"/>
              <a:ext cx="1429849" cy="1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  <p:sp>
          <p:nvSpPr>
            <p:cNvPr id="2613" name="Shape 2613"/>
            <p:cNvSpPr/>
            <p:nvPr/>
          </p:nvSpPr>
          <p:spPr>
            <a:xfrm>
              <a:off x="1675833" y="464239"/>
              <a:ext cx="251419" cy="135508"/>
            </a:xfrm>
            <a:prstGeom prst="line">
              <a:avLst/>
            </a:prstGeom>
            <a:noFill/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  <a:tailEnd type="triangle" w="med" len="med"/>
            </a:ln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3E3B39"/>
                  </a:solidFill>
                  <a:effectLst>
                    <a:outerShdw blurRad="25400" dist="12700" dir="4920000" rotWithShape="0">
                      <a:srgbClr val="FFFFFF">
                        <a:alpha val="50000"/>
                      </a:srgbClr>
                    </a:outerShdw>
                  </a:effectLst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endParaRPr sz="2800"/>
            </a:p>
          </p:txBody>
        </p:sp>
      </p:grpSp>
      <p:sp>
        <p:nvSpPr>
          <p:cNvPr id="2615" name="Shape 2615"/>
          <p:cNvSpPr/>
          <p:nvPr/>
        </p:nvSpPr>
        <p:spPr>
          <a:xfrm>
            <a:off x="230492" y="8187436"/>
            <a:ext cx="2287585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directement implémenté dans</a:t>
            </a:r>
          </a:p>
        </p:txBody>
      </p:sp>
      <p:sp>
        <p:nvSpPr>
          <p:cNvPr id="2616" name="Shape 2616"/>
          <p:cNvSpPr/>
          <p:nvPr/>
        </p:nvSpPr>
        <p:spPr>
          <a:xfrm>
            <a:off x="10709206" y="8285925"/>
            <a:ext cx="1262718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réalisé par</a:t>
            </a:r>
          </a:p>
        </p:txBody>
      </p:sp>
      <p:pic>
        <p:nvPicPr>
          <p:cNvPr id="2679" name="Image 2678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219973" y="4535570"/>
            <a:ext cx="2512899" cy="536187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618" name="Shape 2618"/>
          <p:cNvSpPr/>
          <p:nvPr/>
        </p:nvSpPr>
        <p:spPr>
          <a:xfrm>
            <a:off x="5666391" y="8816939"/>
            <a:ext cx="169379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200" b="1" spc="176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2000"/>
              <a:t>OpenFOAM</a:t>
            </a:r>
          </a:p>
        </p:txBody>
      </p:sp>
      <p:sp>
        <p:nvSpPr>
          <p:cNvPr id="2619" name="Shape 261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Strategie générale du couplage</a:t>
            </a:r>
          </a:p>
        </p:txBody>
      </p:sp>
      <p:pic>
        <p:nvPicPr>
          <p:cNvPr id="2620" name="Image 2619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622" name="Shape 2622"/>
          <p:cNvSpPr/>
          <p:nvPr/>
        </p:nvSpPr>
        <p:spPr>
          <a:xfrm>
            <a:off x="-64473" y="9273655"/>
            <a:ext cx="825909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/>
              <a:t>[A. Laureau et al </a:t>
            </a:r>
            <a:r>
              <a:rPr sz="1200" i="0"/>
              <a:t>Coupled neutronics and thermal-hydraulics transient calculations based on a fission matrix approach : application to the Molten Salt Fast Reactor</a:t>
            </a:r>
            <a:r>
              <a:rPr sz="1200"/>
              <a:t>. Joint International Conference M&amp;C+ SNA+ MC 2015, Nashville, USA]</a:t>
            </a:r>
          </a:p>
        </p:txBody>
      </p:sp>
      <p:grpSp>
        <p:nvGrpSpPr>
          <p:cNvPr id="2670" name="Group 2670"/>
          <p:cNvGrpSpPr/>
          <p:nvPr/>
        </p:nvGrpSpPr>
        <p:grpSpPr>
          <a:xfrm rot="20957344">
            <a:off x="3766903" y="4413520"/>
            <a:ext cx="1634284" cy="926560"/>
            <a:chOff x="0" y="-141740"/>
            <a:chExt cx="1634283" cy="926558"/>
          </a:xfrm>
        </p:grpSpPr>
        <p:sp>
          <p:nvSpPr>
            <p:cNvPr id="2623" name="Shape 2623"/>
            <p:cNvSpPr/>
            <p:nvPr/>
          </p:nvSpPr>
          <p:spPr>
            <a:xfrm rot="21600000">
              <a:off x="505403" y="-141741"/>
              <a:ext cx="1128881" cy="92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73" y="1693"/>
                  </a:moveTo>
                  <a:lnTo>
                    <a:pt x="11923" y="6190"/>
                  </a:lnTo>
                  <a:lnTo>
                    <a:pt x="8958" y="0"/>
                  </a:lnTo>
                  <a:lnTo>
                    <a:pt x="7543" y="7118"/>
                  </a:lnTo>
                  <a:lnTo>
                    <a:pt x="0" y="5648"/>
                  </a:lnTo>
                  <a:lnTo>
                    <a:pt x="4435" y="11767"/>
                  </a:lnTo>
                  <a:lnTo>
                    <a:pt x="1199" y="17356"/>
                  </a:lnTo>
                  <a:lnTo>
                    <a:pt x="5810" y="16246"/>
                  </a:lnTo>
                  <a:lnTo>
                    <a:pt x="8105" y="21600"/>
                  </a:lnTo>
                  <a:lnTo>
                    <a:pt x="11371" y="17166"/>
                  </a:lnTo>
                  <a:lnTo>
                    <a:pt x="15013" y="20072"/>
                  </a:lnTo>
                  <a:lnTo>
                    <a:pt x="16201" y="16128"/>
                  </a:lnTo>
                  <a:lnTo>
                    <a:pt x="21600" y="15166"/>
                  </a:lnTo>
                  <a:lnTo>
                    <a:pt x="17291" y="10865"/>
                  </a:lnTo>
                  <a:lnTo>
                    <a:pt x="17417" y="9840"/>
                  </a:lnTo>
                  <a:lnTo>
                    <a:pt x="19069" y="4757"/>
                  </a:lnTo>
                  <a:lnTo>
                    <a:pt x="15210" y="7831"/>
                  </a:lnTo>
                  <a:lnTo>
                    <a:pt x="15866" y="2152"/>
                  </a:lnTo>
                </a:path>
              </a:pathLst>
            </a:custGeom>
            <a:gradFill flip="none" rotWithShape="1">
              <a:gsLst>
                <a:gs pos="0">
                  <a:srgbClr val="FE3300">
                    <a:alpha val="67004"/>
                  </a:srgbClr>
                </a:gs>
                <a:gs pos="18142">
                  <a:srgbClr val="FE8C3E">
                    <a:alpha val="67004"/>
                  </a:srgbClr>
                </a:gs>
                <a:gs pos="37471">
                  <a:srgbClr val="FEE57B">
                    <a:alpha val="67004"/>
                  </a:srgbClr>
                </a:gs>
                <a:gs pos="59114">
                  <a:srgbClr val="FEF2BD">
                    <a:alpha val="67004"/>
                  </a:srgbClr>
                </a:gs>
                <a:gs pos="100000">
                  <a:srgbClr val="FFFFFF">
                    <a:alpha val="67004"/>
                  </a:srgbClr>
                </a:gs>
              </a:gsLst>
              <a:path path="shape">
                <a:fillToRect l="46607" t="54220" r="53392" b="45779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42" name="Group 2642"/>
            <p:cNvGrpSpPr/>
            <p:nvPr/>
          </p:nvGrpSpPr>
          <p:grpSpPr>
            <a:xfrm rot="21600000">
              <a:off x="369179" y="157799"/>
              <a:ext cx="366498" cy="352548"/>
              <a:chOff x="0" y="0"/>
              <a:chExt cx="366496" cy="352546"/>
            </a:xfrm>
          </p:grpSpPr>
          <p:sp>
            <p:nvSpPr>
              <p:cNvPr id="2624" name="Shape 2624"/>
              <p:cNvSpPr/>
              <p:nvPr/>
            </p:nvSpPr>
            <p:spPr>
              <a:xfrm rot="21600000">
                <a:off x="261853" y="85907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5" name="Shape 2625"/>
              <p:cNvSpPr/>
              <p:nvPr/>
            </p:nvSpPr>
            <p:spPr>
              <a:xfrm rot="21600000">
                <a:off x="210309" y="3554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6" name="Shape 2626"/>
              <p:cNvSpPr/>
              <p:nvPr/>
            </p:nvSpPr>
            <p:spPr>
              <a:xfrm rot="21600000">
                <a:off x="261853" y="164451"/>
                <a:ext cx="104644" cy="104643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7" name="Shape 2627"/>
              <p:cNvSpPr/>
              <p:nvPr/>
            </p:nvSpPr>
            <p:spPr>
              <a:xfrm rot="21600000">
                <a:off x="210309" y="21068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8" name="Shape 2628"/>
              <p:cNvSpPr/>
              <p:nvPr/>
            </p:nvSpPr>
            <p:spPr>
              <a:xfrm rot="21600000">
                <a:off x="109675" y="247903"/>
                <a:ext cx="104643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29" name="Shape 2629"/>
              <p:cNvSpPr/>
              <p:nvPr/>
            </p:nvSpPr>
            <p:spPr>
              <a:xfrm rot="21600000">
                <a:off x="161219" y="24790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0" name="Shape 2630"/>
              <p:cNvSpPr/>
              <p:nvPr/>
            </p:nvSpPr>
            <p:spPr>
              <a:xfrm rot="21600000">
                <a:off x="161996" y="-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1" name="Shape 2631"/>
              <p:cNvSpPr/>
              <p:nvPr/>
            </p:nvSpPr>
            <p:spPr>
              <a:xfrm rot="21600000">
                <a:off x="-1" y="87862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2" name="Shape 2632"/>
              <p:cNvSpPr/>
              <p:nvPr/>
            </p:nvSpPr>
            <p:spPr>
              <a:xfrm rot="21600000">
                <a:off x="105154" y="-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3" name="Shape 2633"/>
              <p:cNvSpPr/>
              <p:nvPr/>
            </p:nvSpPr>
            <p:spPr>
              <a:xfrm rot="21600000">
                <a:off x="41337" y="3554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4" name="Shape 2634"/>
              <p:cNvSpPr/>
              <p:nvPr/>
            </p:nvSpPr>
            <p:spPr>
              <a:xfrm rot="21600000">
                <a:off x="777" y="164451"/>
                <a:ext cx="104644" cy="104643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5" name="Shape 2635"/>
              <p:cNvSpPr/>
              <p:nvPr/>
            </p:nvSpPr>
            <p:spPr>
              <a:xfrm rot="21600000">
                <a:off x="41337" y="210684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6" name="Shape 2636"/>
              <p:cNvSpPr/>
              <p:nvPr/>
            </p:nvSpPr>
            <p:spPr>
              <a:xfrm rot="21600000">
                <a:off x="130926" y="85907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7" name="Shape 2637"/>
              <p:cNvSpPr/>
              <p:nvPr/>
            </p:nvSpPr>
            <p:spPr>
              <a:xfrm rot="21600000">
                <a:off x="76089" y="87862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8" name="Shape 2638"/>
              <p:cNvSpPr/>
              <p:nvPr/>
            </p:nvSpPr>
            <p:spPr>
              <a:xfrm rot="21600000">
                <a:off x="80998" y="15766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39" name="Shape 2639"/>
              <p:cNvSpPr/>
              <p:nvPr/>
            </p:nvSpPr>
            <p:spPr>
              <a:xfrm rot="21600000">
                <a:off x="133319" y="166905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0" name="Shape 2640"/>
              <p:cNvSpPr/>
              <p:nvPr/>
            </p:nvSpPr>
            <p:spPr>
              <a:xfrm rot="21600000">
                <a:off x="209532" y="157663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1" name="Shape 2641"/>
              <p:cNvSpPr/>
              <p:nvPr/>
            </p:nvSpPr>
            <p:spPr>
              <a:xfrm rot="21600000">
                <a:off x="175946" y="9199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643" name="Shape 2643"/>
            <p:cNvSpPr/>
            <p:nvPr/>
          </p:nvSpPr>
          <p:spPr>
            <a:xfrm rot="21600000">
              <a:off x="-1" y="273589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644" name="Image 2643"/>
            <p:cNvPicPr>
              <a:picLocks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 rot="21600000">
              <a:off x="142528" y="296706"/>
              <a:ext cx="192220" cy="77189"/>
            </a:xfrm>
            <a:prstGeom prst="rect">
              <a:avLst/>
            </a:prstGeom>
            <a:effectLst/>
          </p:spPr>
        </p:pic>
        <p:sp>
          <p:nvSpPr>
            <p:cNvPr id="2646" name="Shape 2646"/>
            <p:cNvSpPr/>
            <p:nvPr/>
          </p:nvSpPr>
          <p:spPr>
            <a:xfrm rot="21600000">
              <a:off x="1250823" y="296499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47" name="Shape 2647"/>
            <p:cNvSpPr/>
            <p:nvPr/>
          </p:nvSpPr>
          <p:spPr>
            <a:xfrm rot="21600000">
              <a:off x="1202667" y="443335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55" name="Group 2655"/>
            <p:cNvGrpSpPr/>
            <p:nvPr/>
          </p:nvGrpSpPr>
          <p:grpSpPr>
            <a:xfrm rot="21600000">
              <a:off x="836487" y="401328"/>
              <a:ext cx="265087" cy="281368"/>
              <a:chOff x="0" y="0"/>
              <a:chExt cx="265085" cy="281366"/>
            </a:xfrm>
          </p:grpSpPr>
          <p:sp>
            <p:nvSpPr>
              <p:cNvPr id="2648" name="Shape 2648"/>
              <p:cNvSpPr/>
              <p:nvPr/>
            </p:nvSpPr>
            <p:spPr>
              <a:xfrm rot="21600000">
                <a:off x="149847" y="139906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49" name="Shape 2649"/>
              <p:cNvSpPr/>
              <p:nvPr/>
            </p:nvSpPr>
            <p:spPr>
              <a:xfrm rot="21600000">
                <a:off x="-1" y="111908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0" name="Shape 2650"/>
              <p:cNvSpPr/>
              <p:nvPr/>
            </p:nvSpPr>
            <p:spPr>
              <a:xfrm rot="21600000">
                <a:off x="97402" y="-1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1" name="Shape 2651"/>
              <p:cNvSpPr/>
              <p:nvPr/>
            </p:nvSpPr>
            <p:spPr>
              <a:xfrm rot="21600000">
                <a:off x="87973" y="8991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2" name="Shape 2652"/>
              <p:cNvSpPr/>
              <p:nvPr/>
            </p:nvSpPr>
            <p:spPr>
              <a:xfrm rot="21600000">
                <a:off x="34813" y="52467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3" name="Shape 2653"/>
              <p:cNvSpPr/>
              <p:nvPr/>
            </p:nvSpPr>
            <p:spPr>
              <a:xfrm rot="21600000">
                <a:off x="160442" y="56530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4" name="Shape 2654"/>
              <p:cNvSpPr/>
              <p:nvPr/>
            </p:nvSpPr>
            <p:spPr>
              <a:xfrm rot="21600000">
                <a:off x="70403" y="176723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656" name="Shape 2656"/>
            <p:cNvSpPr/>
            <p:nvPr/>
          </p:nvSpPr>
          <p:spPr>
            <a:xfrm rot="21600000">
              <a:off x="1202667" y="149182"/>
              <a:ext cx="104644" cy="104644"/>
            </a:xfrm>
            <a:prstGeom prst="ellipse">
              <a:avLst/>
            </a:prstGeom>
            <a:blipFill rotWithShape="1">
              <a:blip r:embed="rId1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2665" name="Group 2665"/>
            <p:cNvGrpSpPr/>
            <p:nvPr/>
          </p:nvGrpSpPr>
          <p:grpSpPr>
            <a:xfrm rot="21600000">
              <a:off x="866929" y="-1"/>
              <a:ext cx="277205" cy="269096"/>
              <a:chOff x="0" y="0"/>
              <a:chExt cx="277203" cy="269094"/>
            </a:xfrm>
          </p:grpSpPr>
          <p:sp>
            <p:nvSpPr>
              <p:cNvPr id="2657" name="Shape 2657"/>
              <p:cNvSpPr/>
              <p:nvPr/>
            </p:nvSpPr>
            <p:spPr>
              <a:xfrm rot="21600000">
                <a:off x="167621" y="3358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8" name="Shape 2658"/>
              <p:cNvSpPr/>
              <p:nvPr/>
            </p:nvSpPr>
            <p:spPr>
              <a:xfrm rot="21600000">
                <a:off x="172560" y="100634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59" name="Shape 2659"/>
              <p:cNvSpPr/>
              <p:nvPr/>
            </p:nvSpPr>
            <p:spPr>
              <a:xfrm rot="21600000">
                <a:off x="52710" y="2454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0" name="Shape 2660"/>
              <p:cNvSpPr/>
              <p:nvPr/>
            </p:nvSpPr>
            <p:spPr>
              <a:xfrm rot="21600000">
                <a:off x="130026" y="16445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1" name="Shape 2661"/>
              <p:cNvSpPr/>
              <p:nvPr/>
            </p:nvSpPr>
            <p:spPr>
              <a:xfrm rot="21600000">
                <a:off x="116650" y="-1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2" name="Shape 2662"/>
              <p:cNvSpPr/>
              <p:nvPr/>
            </p:nvSpPr>
            <p:spPr>
              <a:xfrm rot="21600000">
                <a:off x="45796" y="147845"/>
                <a:ext cx="104644" cy="104644"/>
              </a:xfrm>
              <a:prstGeom prst="ellipse">
                <a:avLst/>
              </a:prstGeom>
              <a:blipFill rotWithShape="1">
                <a:blip r:embed="rId17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3" name="Shape 2663"/>
              <p:cNvSpPr/>
              <p:nvPr/>
            </p:nvSpPr>
            <p:spPr>
              <a:xfrm rot="21600000">
                <a:off x="-1" y="61362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64" name="Shape 2664"/>
              <p:cNvSpPr/>
              <p:nvPr/>
            </p:nvSpPr>
            <p:spPr>
              <a:xfrm rot="21600000">
                <a:off x="90693" y="72456"/>
                <a:ext cx="104644" cy="104644"/>
              </a:xfrm>
              <a:prstGeom prst="ellipse">
                <a:avLst/>
              </a:prstGeom>
              <a:blipFill rotWithShape="1">
                <a:blip r:embed="rId18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pic>
          <p:nvPicPr>
            <p:cNvPr id="2666" name="Image 2665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20139280">
              <a:off x="725754" y="198337"/>
              <a:ext cx="148475" cy="77188"/>
            </a:xfrm>
            <a:prstGeom prst="rect">
              <a:avLst/>
            </a:prstGeom>
            <a:effectLst/>
          </p:spPr>
        </p:pic>
        <p:pic>
          <p:nvPicPr>
            <p:cNvPr id="2668" name="Image 2667"/>
            <p:cNvPicPr>
              <a:picLocks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 rot="1460720">
              <a:off x="721477" y="416111"/>
              <a:ext cx="148475" cy="77189"/>
            </a:xfrm>
            <a:prstGeom prst="rect">
              <a:avLst/>
            </a:prstGeom>
            <a:effectLst/>
          </p:spPr>
        </p:pic>
      </p:grpSp>
      <p:sp>
        <p:nvSpPr>
          <p:cNvPr id="2671" name="Shape 2671"/>
          <p:cNvSpPr/>
          <p:nvPr/>
        </p:nvSpPr>
        <p:spPr>
          <a:xfrm>
            <a:off x="4537682" y="8766038"/>
            <a:ext cx="32938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μs</a:t>
            </a:r>
          </a:p>
        </p:txBody>
      </p:sp>
      <p:sp>
        <p:nvSpPr>
          <p:cNvPr id="2672" name="Shape 2672"/>
          <p:cNvSpPr/>
          <p:nvPr/>
        </p:nvSpPr>
        <p:spPr>
          <a:xfrm>
            <a:off x="8140537" y="8769571"/>
            <a:ext cx="37426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400"/>
              <a:t>ms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1" grpId="6" animBg="1" advAuto="0"/>
      <p:bldP spid="2592" grpId="14" animBg="1" advAuto="0"/>
      <p:bldP spid="2674" grpId="8" animBg="1" advAuto="0"/>
      <p:bldP spid="2675" grpId="13" animBg="1" advAuto="0"/>
      <p:bldP spid="2676" grpId="12" animBg="1" advAuto="0"/>
      <p:bldP spid="2677" grpId="5" animBg="1" advAuto="0"/>
      <p:bldP spid="2678" grpId="1" animBg="1" advAuto="0"/>
      <p:bldP spid="2598" grpId="15" animBg="1" advAuto="0"/>
      <p:bldP spid="2599" grpId="11" animBg="1" advAuto="0"/>
      <p:bldP spid="2600" grpId="10" animBg="1" advAuto="0"/>
      <p:bldP spid="2601" grpId="7" animBg="1" advAuto="0"/>
      <p:bldP spid="2602" grpId="9" animBg="1" advAuto="0"/>
      <p:bldP spid="2607" grpId="3" animBg="1" advAuto="0"/>
      <p:bldP spid="2608" grpId="2" animBg="1" advAuto="0"/>
      <p:bldP spid="2609" grpId="4" animBg="1" advAuto="0"/>
      <p:bldP spid="2615" grpId="16" animBg="1" advAuto="0"/>
      <p:bldP spid="2616" grpId="17" animBg="1" advAuto="0"/>
      <p:bldP spid="2618" grpId="18" animBg="1" advAuto="0"/>
      <p:bldP spid="2622" grpId="19" animBg="1" advAuto="0"/>
      <p:bldP spid="2671" grpId="20" animBg="1" advAuto="0"/>
      <p:bldP spid="2672" grpId="2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13</a:t>
            </a:fld>
            <a:endParaRPr sz="1600"/>
          </a:p>
        </p:txBody>
      </p:sp>
      <p:sp>
        <p:nvSpPr>
          <p:cNvPr id="2682" name="Shape 268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Application au couplage - MSFR - </a:t>
            </a:r>
            <a:r>
              <a:rPr sz="2800">
                <a:solidFill>
                  <a:srgbClr val="5A5F5E"/>
                </a:solidFill>
              </a:rPr>
              <a:t>Etude de transitoires du MSFR</a:t>
            </a:r>
          </a:p>
        </p:txBody>
      </p:sp>
      <p:pic>
        <p:nvPicPr>
          <p:cNvPr id="2683" name="Image 268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685" name="Shape 2685"/>
          <p:cNvSpPr/>
          <p:nvPr/>
        </p:nvSpPr>
        <p:spPr>
          <a:xfrm>
            <a:off x="2025593" y="5372548"/>
            <a:ext cx="9895534" cy="3075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Etape 2 - étude de transitoires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Suivi de charge (</a:t>
            </a:r>
            <a:r>
              <a:rPr sz="1800" i="1"/>
              <a:t>fonctionnement normal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modification de la puissance extraite via la température du fluide intermédiaire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Sur-refroidissement (</a:t>
            </a:r>
            <a:r>
              <a:rPr sz="1800" i="1"/>
              <a:t>incident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modification instantanée du la température du fluide intermédiaire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Insertion de réactivité (</a:t>
            </a:r>
            <a:r>
              <a:rPr sz="1800" i="1"/>
              <a:t>incident</a:t>
            </a:r>
            <a:r>
              <a:rPr sz="1800"/>
              <a:t>)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augmentation "artificielle" du coefficient de multiplication </a:t>
            </a:r>
            <a:r>
              <a:rPr sz="1800" i="1">
                <a:solidFill>
                  <a:srgbClr val="5A5F5E"/>
                </a:solidFill>
              </a:rPr>
              <a:t>k</a:t>
            </a:r>
            <a:r>
              <a:rPr sz="1800"/>
              <a:t/>
            </a:r>
            <a:br>
              <a:rPr sz="1800"/>
            </a:br>
            <a:endParaRPr sz="1800"/>
          </a:p>
        </p:txBody>
      </p:sp>
      <p:sp>
        <p:nvSpPr>
          <p:cNvPr id="2686" name="Shape 2686"/>
          <p:cNvSpPr/>
          <p:nvPr/>
        </p:nvSpPr>
        <p:spPr>
          <a:xfrm>
            <a:off x="2025593" y="1975875"/>
            <a:ext cx="9895534" cy="200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Etape 1 - mise à l’équilibre du réacteur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Fixe les paramètres connus 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puissance neutronique, température moyenne, …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Itérations sur les inconnues du problème</a:t>
            </a:r>
            <a:br>
              <a:rPr sz="1800"/>
            </a:br>
            <a:r>
              <a:rPr sz="1800">
                <a:solidFill>
                  <a:srgbClr val="5A5F5E"/>
                </a:solidFill>
              </a:rPr>
              <a:t>distribution de température, puissance des pompes, …</a:t>
            </a:r>
          </a:p>
        </p:txBody>
      </p:sp>
      <p:pic>
        <p:nvPicPr>
          <p:cNvPr id="2689" name="Image 268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7284" y="2319769"/>
            <a:ext cx="533760" cy="3155854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2688" name="Shape 2688"/>
          <p:cNvSpPr/>
          <p:nvPr/>
        </p:nvSpPr>
        <p:spPr>
          <a:xfrm>
            <a:off x="398438" y="4187558"/>
            <a:ext cx="1013418" cy="29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600"/>
              <a:t>initialise</a:t>
            </a:r>
          </a:p>
        </p:txBody>
      </p:sp>
    </p:spTree>
    <p:extLst>
      <p:ext uri="{BB962C8B-B14F-4D97-AF65-F5344CB8AC3E}">
        <p14:creationId xmlns:p14="http://schemas.microsoft.com/office/powerpoint/2010/main" val="1086849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0" name="Shape 3190"/>
          <p:cNvSpPr/>
          <p:nvPr/>
        </p:nvSpPr>
        <p:spPr>
          <a:xfrm>
            <a:off x="2025593" y="1975875"/>
            <a:ext cx="9003782" cy="25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Etape 1 - mise à l’équilibre du réacteur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Fixe les paramètres connus </a:t>
            </a:r>
            <a:br/>
            <a:r>
              <a:rPr>
                <a:solidFill>
                  <a:srgbClr val="5A5F5E"/>
                </a:solidFill>
              </a:rPr>
              <a:t>puissance neutronique (ici 3 GW</a:t>
            </a:r>
            <a:r>
              <a:rPr baseline="-5999">
                <a:solidFill>
                  <a:srgbClr val="5A5F5E"/>
                </a:solidFill>
              </a:rPr>
              <a:t>th</a:t>
            </a:r>
            <a:r>
              <a:rPr>
                <a:solidFill>
                  <a:srgbClr val="5A5F5E"/>
                </a:solidFill>
              </a:rPr>
              <a:t>), température moyenne (ici 973 K), temps de circulation (ici 4 s)…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t>Itérations sur les inconnues du problème</a:t>
            </a:r>
            <a:br/>
            <a:r>
              <a:rPr>
                <a:solidFill>
                  <a:srgbClr val="5A5F5E"/>
                </a:solidFill>
              </a:rPr>
              <a:t>distribution de température, puissance des pompes, …</a:t>
            </a:r>
          </a:p>
        </p:txBody>
      </p:sp>
      <p:sp>
        <p:nvSpPr>
          <p:cNvPr id="3191" name="Shape 3191"/>
          <p:cNvSpPr/>
          <p:nvPr/>
        </p:nvSpPr>
        <p:spPr>
          <a:xfrm>
            <a:off x="2025592" y="5308829"/>
            <a:ext cx="9895534" cy="3715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dirty="0" err="1"/>
              <a:t>Etape</a:t>
            </a:r>
            <a:r>
              <a:rPr dirty="0"/>
              <a:t> 2 - </a:t>
            </a:r>
            <a:r>
              <a:rPr dirty="0" err="1"/>
              <a:t>étude</a:t>
            </a:r>
            <a:r>
              <a:rPr dirty="0"/>
              <a:t> de </a:t>
            </a:r>
            <a:r>
              <a:rPr dirty="0" err="1"/>
              <a:t>transitoires</a:t>
            </a:r>
            <a:r>
              <a:rPr dirty="0"/>
              <a:t> :</a:t>
            </a: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 err="1"/>
              <a:t>Suivi</a:t>
            </a:r>
            <a:r>
              <a:rPr dirty="0"/>
              <a:t> de charge (</a:t>
            </a:r>
            <a:r>
              <a:rPr i="1" dirty="0" err="1"/>
              <a:t>fonctionnement</a:t>
            </a:r>
            <a:r>
              <a:rPr i="1" dirty="0"/>
              <a:t> normal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modification de la puissance </a:t>
            </a:r>
            <a:r>
              <a:rPr dirty="0" err="1">
                <a:solidFill>
                  <a:srgbClr val="5A5F5E"/>
                </a:solidFill>
              </a:rPr>
              <a:t>extraite</a:t>
            </a:r>
            <a:r>
              <a:rPr dirty="0">
                <a:solidFill>
                  <a:srgbClr val="5A5F5E"/>
                </a:solidFill>
              </a:rPr>
              <a:t> via la </a:t>
            </a:r>
            <a:r>
              <a:rPr dirty="0" err="1">
                <a:solidFill>
                  <a:srgbClr val="5A5F5E"/>
                </a:solidFill>
              </a:rPr>
              <a:t>température</a:t>
            </a:r>
            <a:r>
              <a:rPr dirty="0">
                <a:solidFill>
                  <a:srgbClr val="5A5F5E"/>
                </a:solidFill>
              </a:rPr>
              <a:t> du </a:t>
            </a:r>
            <a:r>
              <a:rPr dirty="0" err="1">
                <a:solidFill>
                  <a:srgbClr val="5A5F5E"/>
                </a:solidFill>
              </a:rPr>
              <a:t>fluide</a:t>
            </a:r>
            <a:r>
              <a:rPr dirty="0">
                <a:solidFill>
                  <a:srgbClr val="5A5F5E"/>
                </a:solidFill>
              </a:rPr>
              <a:t> </a:t>
            </a:r>
            <a:r>
              <a:rPr dirty="0" err="1">
                <a:solidFill>
                  <a:srgbClr val="5A5F5E"/>
                </a:solidFill>
              </a:rPr>
              <a:t>intermédiaire</a:t>
            </a:r>
            <a:endParaRPr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/>
              <a:t>Sur-</a:t>
            </a:r>
            <a:r>
              <a:rPr dirty="0" err="1"/>
              <a:t>refroidissement</a:t>
            </a:r>
            <a:r>
              <a:rPr dirty="0"/>
              <a:t> (</a:t>
            </a:r>
            <a:r>
              <a:rPr i="1" dirty="0"/>
              <a:t>accident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modification </a:t>
            </a:r>
            <a:r>
              <a:rPr dirty="0" err="1">
                <a:solidFill>
                  <a:srgbClr val="5A5F5E"/>
                </a:solidFill>
              </a:rPr>
              <a:t>instantanée</a:t>
            </a:r>
            <a:r>
              <a:rPr dirty="0">
                <a:solidFill>
                  <a:srgbClr val="5A5F5E"/>
                </a:solidFill>
              </a:rPr>
              <a:t> de la </a:t>
            </a:r>
            <a:r>
              <a:rPr dirty="0" err="1">
                <a:solidFill>
                  <a:srgbClr val="5A5F5E"/>
                </a:solidFill>
              </a:rPr>
              <a:t>température</a:t>
            </a:r>
            <a:r>
              <a:rPr dirty="0">
                <a:solidFill>
                  <a:srgbClr val="5A5F5E"/>
                </a:solidFill>
              </a:rPr>
              <a:t> du </a:t>
            </a:r>
            <a:r>
              <a:rPr dirty="0" err="1">
                <a:solidFill>
                  <a:srgbClr val="5A5F5E"/>
                </a:solidFill>
              </a:rPr>
              <a:t>fluide</a:t>
            </a:r>
            <a:r>
              <a:rPr dirty="0">
                <a:solidFill>
                  <a:srgbClr val="5A5F5E"/>
                </a:solidFill>
              </a:rPr>
              <a:t> </a:t>
            </a:r>
            <a:r>
              <a:rPr dirty="0" err="1">
                <a:solidFill>
                  <a:srgbClr val="5A5F5E"/>
                </a:solidFill>
              </a:rPr>
              <a:t>intermédiaire</a:t>
            </a:r>
            <a:endParaRPr dirty="0">
              <a:solidFill>
                <a:srgbClr val="5A5F5E"/>
              </a:solidFill>
            </a:endParaRPr>
          </a:p>
          <a:p>
            <a:pPr marL="226391" indent="-226391" algn="l">
              <a:lnSpc>
                <a:spcPct val="120000"/>
              </a:lnSpc>
              <a:spcBef>
                <a:spcPts val="600"/>
              </a:spcBef>
              <a:buSzPct val="30000"/>
              <a:buBlip>
                <a:blip r:embed="rId4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dirty="0"/>
              <a:t>Insertion de </a:t>
            </a:r>
            <a:r>
              <a:rPr dirty="0" err="1"/>
              <a:t>réactivité</a:t>
            </a:r>
            <a:r>
              <a:rPr dirty="0"/>
              <a:t> (</a:t>
            </a:r>
            <a:r>
              <a:rPr i="1" dirty="0"/>
              <a:t>accident</a:t>
            </a:r>
            <a:r>
              <a:rPr dirty="0"/>
              <a:t>)</a:t>
            </a:r>
            <a:br>
              <a:rPr dirty="0"/>
            </a:br>
            <a:r>
              <a:rPr dirty="0">
                <a:solidFill>
                  <a:srgbClr val="5A5F5E"/>
                </a:solidFill>
              </a:rPr>
              <a:t>augmentation "</a:t>
            </a:r>
            <a:r>
              <a:rPr dirty="0" err="1">
                <a:solidFill>
                  <a:srgbClr val="5A5F5E"/>
                </a:solidFill>
              </a:rPr>
              <a:t>artificielle</a:t>
            </a:r>
            <a:r>
              <a:rPr dirty="0">
                <a:solidFill>
                  <a:srgbClr val="5A5F5E"/>
                </a:solidFill>
              </a:rPr>
              <a:t>" du coefficient de multiplication </a:t>
            </a:r>
            <a:r>
              <a:rPr i="1" dirty="0">
                <a:solidFill>
                  <a:srgbClr val="5A5F5E"/>
                </a:solidFill>
              </a:rPr>
              <a:t>k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grpSp>
        <p:nvGrpSpPr>
          <p:cNvPr id="3218" name="Group 3218"/>
          <p:cNvGrpSpPr/>
          <p:nvPr/>
        </p:nvGrpSpPr>
        <p:grpSpPr>
          <a:xfrm>
            <a:off x="42337" y="4534463"/>
            <a:ext cx="12970293" cy="4490191"/>
            <a:chOff x="-215899" y="-92663"/>
            <a:chExt cx="12970292" cy="4490189"/>
          </a:xfrm>
        </p:grpSpPr>
        <p:sp>
          <p:nvSpPr>
            <p:cNvPr id="3192" name="Shape 3192"/>
            <p:cNvSpPr/>
            <p:nvPr/>
          </p:nvSpPr>
          <p:spPr>
            <a:xfrm>
              <a:off x="178475" y="561121"/>
              <a:ext cx="9895535" cy="3182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Etape 2 - étude de transitoires :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Suivi de charge (</a:t>
              </a:r>
              <a:r>
                <a:rPr i="1"/>
                <a:t>fonctionnement normal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modification de la puissance extraite via la température du fluide intermédiaire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Sur-refroidissement (</a:t>
              </a:r>
              <a:r>
                <a:rPr i="1"/>
                <a:t>accident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modification instantanée du la température du fluide intermédiaire</a:t>
              </a:r>
            </a:p>
            <a:p>
              <a:pPr marL="226391" indent="-226391" algn="just">
                <a:lnSpc>
                  <a:spcPct val="120000"/>
                </a:lnSpc>
                <a:spcBef>
                  <a:spcPts val="600"/>
                </a:spcBef>
                <a:buSzPct val="30000"/>
                <a:buBlip>
                  <a:blip r:embed="rId4"/>
                </a:buBlip>
                <a:defRPr sz="2000" spc="159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Insertion de réactivité (</a:t>
              </a:r>
              <a:r>
                <a:rPr i="1"/>
                <a:t>accident</a:t>
              </a:r>
              <a:r>
                <a:t>)</a:t>
              </a:r>
              <a:br/>
              <a:r>
                <a:rPr>
                  <a:solidFill>
                    <a:srgbClr val="5A5F5E"/>
                  </a:solidFill>
                </a:rPr>
                <a:t>augmentation "artificielle" du coefficient de multiplication </a:t>
              </a:r>
              <a:r>
                <a:rPr i="1">
                  <a:solidFill>
                    <a:srgbClr val="5A5F5E"/>
                  </a:solidFill>
                </a:rPr>
                <a:t>k</a:t>
              </a:r>
              <a:r>
                <a:t/>
              </a:r>
              <a:br/>
              <a:endParaRPr/>
            </a:p>
          </p:txBody>
        </p:sp>
        <p:grpSp>
          <p:nvGrpSpPr>
            <p:cNvPr id="3195" name="Group 3195"/>
            <p:cNvGrpSpPr/>
            <p:nvPr/>
          </p:nvGrpSpPr>
          <p:grpSpPr>
            <a:xfrm>
              <a:off x="-215900" y="-92664"/>
              <a:ext cx="12970293" cy="4490191"/>
              <a:chOff x="0" y="0"/>
              <a:chExt cx="12970292" cy="4490189"/>
            </a:xfrm>
          </p:grpSpPr>
          <p:sp>
            <p:nvSpPr>
              <p:cNvPr id="3194" name="Shape 3194"/>
              <p:cNvSpPr/>
              <p:nvPr/>
            </p:nvSpPr>
            <p:spPr>
              <a:xfrm>
                <a:off x="215900" y="139700"/>
                <a:ext cx="12538493" cy="39313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3193" name="Image 3192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-1"/>
                <a:ext cx="12970293" cy="4490191"/>
              </a:xfrm>
              <a:prstGeom prst="rect">
                <a:avLst/>
              </a:prstGeom>
              <a:effectLst/>
            </p:spPr>
          </p:pic>
        </p:grpSp>
        <p:pic>
          <p:nvPicPr>
            <p:cNvPr id="3196" name="ref_7_alpha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4929" b="45906"/>
            <a:stretch>
              <a:fillRect/>
            </a:stretch>
          </p:blipFill>
          <p:spPr>
            <a:xfrm>
              <a:off x="3415021" y="0"/>
              <a:ext cx="9157987" cy="3363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01" name="Group 3201"/>
            <p:cNvGrpSpPr/>
            <p:nvPr/>
          </p:nvGrpSpPr>
          <p:grpSpPr>
            <a:xfrm>
              <a:off x="3701467" y="3429833"/>
              <a:ext cx="2353092" cy="597711"/>
              <a:chOff x="162557" y="72913"/>
              <a:chExt cx="2353090" cy="597710"/>
            </a:xfrm>
          </p:grpSpPr>
          <p:sp>
            <p:nvSpPr>
              <p:cNvPr id="3197" name="Shape 3197"/>
              <p:cNvSpPr/>
              <p:nvPr/>
            </p:nvSpPr>
            <p:spPr>
              <a:xfrm>
                <a:off x="312520" y="287444"/>
                <a:ext cx="2047753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Puiss [GW/m</a:t>
                </a:r>
                <a:r>
                  <a:rPr baseline="31999"/>
                  <a:t>3</a:t>
                </a:r>
                <a:r>
                  <a:t>]</a:t>
                </a:r>
              </a:p>
            </p:txBody>
          </p:sp>
          <p:sp>
            <p:nvSpPr>
              <p:cNvPr id="3198" name="Shape 3198"/>
              <p:cNvSpPr/>
              <p:nvPr/>
            </p:nvSpPr>
            <p:spPr>
              <a:xfrm>
                <a:off x="2267998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</a:t>
                </a:r>
              </a:p>
            </p:txBody>
          </p:sp>
          <p:sp>
            <p:nvSpPr>
              <p:cNvPr id="3199" name="Shape 3199"/>
              <p:cNvSpPr/>
              <p:nvPr/>
            </p:nvSpPr>
            <p:spPr>
              <a:xfrm>
                <a:off x="16255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3200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06" name="Group 3206"/>
            <p:cNvGrpSpPr/>
            <p:nvPr/>
          </p:nvGrpSpPr>
          <p:grpSpPr>
            <a:xfrm>
              <a:off x="6640797" y="3425166"/>
              <a:ext cx="2706338" cy="597711"/>
              <a:chOff x="23581" y="72913"/>
              <a:chExt cx="2706336" cy="597710"/>
            </a:xfrm>
          </p:grpSpPr>
          <p:sp>
            <p:nvSpPr>
              <p:cNvPr id="3202" name="Shape 3202"/>
              <p:cNvSpPr/>
              <p:nvPr/>
            </p:nvSpPr>
            <p:spPr>
              <a:xfrm>
                <a:off x="242852" y="287444"/>
                <a:ext cx="2047754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T</a:t>
                </a:r>
                <a:r>
                  <a:rPr baseline="-5999"/>
                  <a:t>comb</a:t>
                </a:r>
                <a:r>
                  <a:t> [K]</a:t>
                </a:r>
              </a:p>
            </p:txBody>
          </p:sp>
          <p:sp>
            <p:nvSpPr>
              <p:cNvPr id="3203" name="Shape 3203"/>
              <p:cNvSpPr/>
              <p:nvPr/>
            </p:nvSpPr>
            <p:spPr>
              <a:xfrm>
                <a:off x="2082218" y="262853"/>
                <a:ext cx="64770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1080</a:t>
                </a:r>
              </a:p>
            </p:txBody>
          </p:sp>
          <p:sp>
            <p:nvSpPr>
              <p:cNvPr id="3204" name="Shape 3204"/>
              <p:cNvSpPr/>
              <p:nvPr/>
            </p:nvSpPr>
            <p:spPr>
              <a:xfrm>
                <a:off x="23581" y="262853"/>
                <a:ext cx="5143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890</a:t>
                </a:r>
              </a:p>
            </p:txBody>
          </p:sp>
          <p:pic>
            <p:nvPicPr>
              <p:cNvPr id="3205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12" name="Group 3212"/>
            <p:cNvGrpSpPr/>
            <p:nvPr/>
          </p:nvGrpSpPr>
          <p:grpSpPr>
            <a:xfrm>
              <a:off x="9933373" y="3357128"/>
              <a:ext cx="2495061" cy="743120"/>
              <a:chOff x="0" y="-25094"/>
              <a:chExt cx="2495060" cy="743118"/>
            </a:xfrm>
          </p:grpSpPr>
          <p:sp>
            <p:nvSpPr>
              <p:cNvPr id="3207" name="Shape 3207"/>
              <p:cNvSpPr/>
              <p:nvPr/>
            </p:nvSpPr>
            <p:spPr>
              <a:xfrm>
                <a:off x="103517" y="-25095"/>
                <a:ext cx="2047754" cy="6520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3900" spc="312" baseline="-5999"/>
                  <a:t>       </a:t>
                </a:r>
                <a:r>
                  <a:t> [m</a:t>
                </a:r>
                <a:r>
                  <a:rPr baseline="31999"/>
                  <a:t>-3</a:t>
                </a:r>
                <a:r>
                  <a:t>]</a:t>
                </a:r>
              </a:p>
            </p:txBody>
          </p:sp>
          <p:sp>
            <p:nvSpPr>
              <p:cNvPr id="3208" name="Shape 3208"/>
              <p:cNvSpPr/>
              <p:nvPr/>
            </p:nvSpPr>
            <p:spPr>
              <a:xfrm>
                <a:off x="2047385" y="189939"/>
                <a:ext cx="447676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1.5</a:t>
                </a:r>
              </a:p>
            </p:txBody>
          </p:sp>
          <p:sp>
            <p:nvSpPr>
              <p:cNvPr id="3209" name="Shape 3209"/>
              <p:cNvSpPr/>
              <p:nvPr/>
            </p:nvSpPr>
            <p:spPr>
              <a:xfrm>
                <a:off x="0" y="189939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0</a:t>
                </a:r>
              </a:p>
            </p:txBody>
          </p:sp>
          <p:pic>
            <p:nvPicPr>
              <p:cNvPr id="3210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080407" y="-929432"/>
                <a:ext cx="261945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11" name="ref_7_alpha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2250" t="59973" r="11161" b="31519"/>
              <a:stretch>
                <a:fillRect/>
              </a:stretch>
            </p:blipFill>
            <p:spPr>
              <a:xfrm>
                <a:off x="484548" y="215672"/>
                <a:ext cx="763326" cy="502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17" name="Group 3217"/>
            <p:cNvGrpSpPr/>
            <p:nvPr/>
          </p:nvGrpSpPr>
          <p:grpSpPr>
            <a:xfrm>
              <a:off x="543207" y="3429833"/>
              <a:ext cx="2382513" cy="597711"/>
              <a:chOff x="150946" y="72913"/>
              <a:chExt cx="2382511" cy="597710"/>
            </a:xfrm>
          </p:grpSpPr>
          <p:sp>
            <p:nvSpPr>
              <p:cNvPr id="3213" name="Shape 3213"/>
              <p:cNvSpPr/>
              <p:nvPr/>
            </p:nvSpPr>
            <p:spPr>
              <a:xfrm>
                <a:off x="412621" y="287444"/>
                <a:ext cx="1708216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r="5520000" rotWithShape="0">
                  <a:srgbClr val="000000">
                    <a:alpha val="2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 b="1" spc="144">
                    <a:solidFill>
                      <a:srgbClr val="3E3B39"/>
                    </a:solidFill>
                    <a:effectLst>
                      <a:outerShdw blurRad="25400" dist="25400" dir="5520000" rotWithShape="0">
                        <a:srgbClr val="FFFFFF">
                          <a:alpha val="71999"/>
                        </a:srgbClr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Vitesse [m/s]</a:t>
                </a:r>
              </a:p>
            </p:txBody>
          </p:sp>
          <p:sp>
            <p:nvSpPr>
              <p:cNvPr id="3214" name="Shape 3214"/>
              <p:cNvSpPr/>
              <p:nvPr/>
            </p:nvSpPr>
            <p:spPr>
              <a:xfrm>
                <a:off x="2285807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5</a:t>
                </a:r>
              </a:p>
            </p:txBody>
          </p:sp>
          <p:sp>
            <p:nvSpPr>
              <p:cNvPr id="3215" name="Shape 3215"/>
              <p:cNvSpPr/>
              <p:nvPr/>
            </p:nvSpPr>
            <p:spPr>
              <a:xfrm>
                <a:off x="150946" y="262853"/>
                <a:ext cx="247651" cy="407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25400" dist="25400" dir="5400000" rotWithShape="0">
                  <a:srgbClr val="000000">
                    <a:alpha val="20331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1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dirty="0"/>
                  <a:t>0</a:t>
                </a:r>
              </a:p>
            </p:txBody>
          </p:sp>
          <p:pic>
            <p:nvPicPr>
              <p:cNvPr id="3216" name="legende3_alpha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5400000" flipH="1">
                <a:off x="1219742" y="-856518"/>
                <a:ext cx="261944" cy="21208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227" name="Image 322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8773" y="4721292"/>
            <a:ext cx="953377" cy="1673695"/>
          </a:xfrm>
          <a:prstGeom prst="rect">
            <a:avLst/>
          </a:prstGeom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</p:pic>
      <p:sp>
        <p:nvSpPr>
          <p:cNvPr id="3220" name="Shape 3220"/>
          <p:cNvSpPr/>
          <p:nvPr/>
        </p:nvSpPr>
        <p:spPr>
          <a:xfrm>
            <a:off x="657507" y="6179765"/>
            <a:ext cx="11430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800" spc="144">
                <a:solidFill>
                  <a:schemeClr val="accent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initialise</a:t>
            </a:r>
          </a:p>
        </p:txBody>
      </p:sp>
      <p:pic>
        <p:nvPicPr>
          <p:cNvPr id="3221" name="out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20517" y="4669885"/>
            <a:ext cx="3407439" cy="3277537"/>
          </a:xfrm>
          <a:prstGeom prst="rect">
            <a:avLst/>
          </a:prstGeom>
          <a:ln w="12700">
            <a:miter lim="400000"/>
          </a:ln>
        </p:spPr>
      </p:pic>
      <p:sp>
        <p:nvSpPr>
          <p:cNvPr id="3222" name="Shape 3222"/>
          <p:cNvSpPr>
            <a:spLocks noGrp="1"/>
          </p:cNvSpPr>
          <p:nvPr>
            <p:ph type="sldNum" sz="quarter" idx="2"/>
          </p:nvPr>
        </p:nvSpPr>
        <p:spPr>
          <a:xfrm>
            <a:off x="6478615" y="9154543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223" name="Shape 3223"/>
          <p:cNvSpPr/>
          <p:nvPr/>
        </p:nvSpPr>
        <p:spPr>
          <a:xfrm>
            <a:off x="86087" y="62562"/>
            <a:ext cx="12832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Application au couplage - </a:t>
            </a:r>
            <a:r>
              <a:rPr>
                <a:solidFill>
                  <a:srgbClr val="5A5F5E"/>
                </a:solidFill>
              </a:rPr>
              <a:t>Etat d’équilibre</a:t>
            </a:r>
          </a:p>
        </p:txBody>
      </p:sp>
      <p:pic>
        <p:nvPicPr>
          <p:cNvPr id="3224" name="Image 322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028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02083E-6 L -3.125E-6 -0.4007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125E-7 1.04167E-7 L 7.8125E-7 -0.4016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22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Shape 20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048" name="Shape 2048"/>
          <p:cNvSpPr/>
          <p:nvPr/>
        </p:nvSpPr>
        <p:spPr>
          <a:xfrm>
            <a:off x="3770250" y="2061653"/>
            <a:ext cx="5464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>
                <a:solidFill>
                  <a:srgbClr val="232323"/>
                </a:solidFill>
              </a:defRPr>
            </a:lvl1pPr>
          </a:lstStyle>
          <a:p>
            <a:r>
              <a:t>Mais … les neutrons peuvent être prompts ou retardés !</a:t>
            </a:r>
          </a:p>
        </p:txBody>
      </p:sp>
      <p:pic>
        <p:nvPicPr>
          <p:cNvPr id="2049" name="Image 204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3571037" y="2389822"/>
            <a:ext cx="5862727" cy="38171"/>
          </a:xfrm>
          <a:prstGeom prst="rect">
            <a:avLst/>
          </a:prstGeom>
        </p:spPr>
      </p:pic>
      <p:grpSp>
        <p:nvGrpSpPr>
          <p:cNvPr id="2060" name="Group 2060"/>
          <p:cNvGrpSpPr/>
          <p:nvPr/>
        </p:nvGrpSpPr>
        <p:grpSpPr>
          <a:xfrm>
            <a:off x="282146" y="4049745"/>
            <a:ext cx="6222101" cy="3583818"/>
            <a:chOff x="0" y="0"/>
            <a:chExt cx="6222100" cy="3583817"/>
          </a:xfrm>
        </p:grpSpPr>
        <p:pic>
          <p:nvPicPr>
            <p:cNvPr id="2051" name="toto_cadre_alpha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916" t="8211" b="8211"/>
            <a:stretch>
              <a:fillRect/>
            </a:stretch>
          </p:blipFill>
          <p:spPr>
            <a:xfrm>
              <a:off x="370923" y="265898"/>
              <a:ext cx="5851178" cy="3007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2" name="Shape 2052"/>
            <p:cNvSpPr/>
            <p:nvPr/>
          </p:nvSpPr>
          <p:spPr>
            <a:xfrm rot="16214612">
              <a:off x="-1525975" y="1533931"/>
              <a:ext cx="340933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Distribution en énergie [MeV</a:t>
              </a:r>
              <a:r>
                <a:rPr baseline="31999"/>
                <a:t>-1</a:t>
              </a:r>
              <a:r>
                <a:t>]</a:t>
              </a:r>
            </a:p>
          </p:txBody>
        </p:sp>
        <p:sp>
          <p:nvSpPr>
            <p:cNvPr id="2053" name="Shape 2053"/>
            <p:cNvSpPr/>
            <p:nvPr/>
          </p:nvSpPr>
          <p:spPr>
            <a:xfrm>
              <a:off x="2664656" y="3240917"/>
              <a:ext cx="1621922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1600" spc="128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t>Energie [MeV]</a:t>
              </a:r>
            </a:p>
          </p:txBody>
        </p:sp>
        <p:pic>
          <p:nvPicPr>
            <p:cNvPr id="2074" name="Image 2073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78998" y="1303432"/>
              <a:ext cx="1232643" cy="326640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pic>
          <p:nvPicPr>
            <p:cNvPr id="2075" name="Image 207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26092" y="2054060"/>
              <a:ext cx="1232642" cy="326641"/>
            </a:xfrm>
            <a:prstGeom prst="rect">
              <a:avLst/>
            </a:prstGeom>
            <a:effectLst>
              <a:outerShdw blurRad="25400" dist="25400" dir="5520000" rotWithShape="0">
                <a:srgbClr val="FFFFFF">
                  <a:alpha val="72000"/>
                </a:srgbClr>
              </a:outerShdw>
            </a:effectLst>
          </p:spPr>
        </p:pic>
        <p:sp>
          <p:nvSpPr>
            <p:cNvPr id="2056" name="Shape 2056"/>
            <p:cNvSpPr/>
            <p:nvPr/>
          </p:nvSpPr>
          <p:spPr>
            <a:xfrm>
              <a:off x="2921181" y="1022076"/>
              <a:ext cx="2441791" cy="394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3440FF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spectre retardé : </a:t>
              </a:r>
              <a:r>
                <a:rPr>
                  <a:latin typeface="Athelas"/>
                  <a:ea typeface="Athelas"/>
                  <a:cs typeface="Athelas"/>
                  <a:sym typeface="Athelas"/>
                </a:rPr>
                <a:t>χ</a:t>
              </a:r>
              <a:r>
                <a:rPr baseline="-5999">
                  <a:latin typeface="Athelas"/>
                  <a:ea typeface="Athelas"/>
                  <a:cs typeface="Athelas"/>
                  <a:sym typeface="Athelas"/>
                </a:rPr>
                <a:t>d</a:t>
              </a:r>
            </a:p>
          </p:txBody>
        </p:sp>
        <p:sp>
          <p:nvSpPr>
            <p:cNvPr id="2057" name="Shape 2057"/>
            <p:cNvSpPr/>
            <p:nvPr/>
          </p:nvSpPr>
          <p:spPr>
            <a:xfrm>
              <a:off x="3555333" y="1836865"/>
              <a:ext cx="2448306" cy="394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2000" spc="159">
                  <a:solidFill>
                    <a:srgbClr val="E82C05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</a:defRPr>
              </a:pPr>
              <a:r>
                <a:t>spectre prompt : </a:t>
              </a:r>
              <a:r>
                <a:rPr>
                  <a:latin typeface="Athelas"/>
                  <a:ea typeface="Athelas"/>
                  <a:cs typeface="Athelas"/>
                  <a:sym typeface="Athelas"/>
                </a:rPr>
                <a:t>χ</a:t>
              </a:r>
              <a:r>
                <a:rPr baseline="-5999">
                  <a:latin typeface="Athelas"/>
                  <a:ea typeface="Athelas"/>
                  <a:cs typeface="Athelas"/>
                  <a:sym typeface="Athelas"/>
                </a:rPr>
                <a:t>p</a:t>
              </a:r>
            </a:p>
          </p:txBody>
        </p:sp>
        <p:sp>
          <p:nvSpPr>
            <p:cNvPr id="2058" name="Shape 2058"/>
            <p:cNvSpPr/>
            <p:nvPr/>
          </p:nvSpPr>
          <p:spPr>
            <a:xfrm>
              <a:off x="1512658" y="337786"/>
              <a:ext cx="436832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lnSpc>
                  <a:spcPct val="120000"/>
                </a:lnSpc>
                <a:defRPr sz="1700" spc="136">
                  <a:solidFill>
                    <a:srgbClr val="000000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Spectre d’émission des neutrons - </a:t>
              </a:r>
              <a:r>
                <a:rPr baseline="31999"/>
                <a:t>233</a:t>
              </a:r>
              <a:r>
                <a:t>U</a:t>
              </a:r>
            </a:p>
          </p:txBody>
        </p:sp>
        <p:sp>
          <p:nvSpPr>
            <p:cNvPr id="2059" name="Shape 2059"/>
            <p:cNvSpPr/>
            <p:nvPr/>
          </p:nvSpPr>
          <p:spPr>
            <a:xfrm>
              <a:off x="4756741" y="3269523"/>
              <a:ext cx="1433469" cy="2856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457200">
                <a:defRPr sz="1200" i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[ENDF/B-VII.1 ]</a:t>
              </a:r>
            </a:p>
          </p:txBody>
        </p:sp>
      </p:grpSp>
      <p:sp>
        <p:nvSpPr>
          <p:cNvPr id="2061" name="Shape 2061"/>
          <p:cNvSpPr/>
          <p:nvPr/>
        </p:nvSpPr>
        <p:spPr>
          <a:xfrm>
            <a:off x="7689130" y="3035682"/>
            <a:ext cx="4454722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000">
                <a:solidFill>
                  <a:srgbClr val="232323"/>
                </a:solidFill>
              </a:defRPr>
            </a:pPr>
            <a:r>
              <a:rPr sz="1800"/>
              <a:t>besoin d’opérateurs de transport distincts :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6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sur l’émission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/>
              <a:t> ou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  <a:p>
            <a:pPr marL="226391" indent="-226391" algn="l">
              <a:lnSpc>
                <a:spcPct val="120000"/>
              </a:lnSpc>
              <a:buSzPct val="30000"/>
              <a:buBlip>
                <a:blip r:embed="rId6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sur la production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/>
              <a:t> ou 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>
                <a:latin typeface="Athelas"/>
                <a:ea typeface="Athelas"/>
                <a:cs typeface="Athelas"/>
                <a:sym typeface="Athelas"/>
              </a:rPr>
              <a:t>d</a:t>
            </a:r>
          </a:p>
        </p:txBody>
      </p:sp>
      <p:sp>
        <p:nvSpPr>
          <p:cNvPr id="2062" name="Shape 2062"/>
          <p:cNvSpPr/>
          <p:nvPr/>
        </p:nvSpPr>
        <p:spPr>
          <a:xfrm>
            <a:off x="86087" y="62562"/>
            <a:ext cx="12832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t>Considérations neutroniques - </a:t>
            </a:r>
            <a:r>
              <a:rPr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063" name="Image 206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76" name="Image 207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80060" y="2966196"/>
            <a:ext cx="2687123" cy="1238762"/>
          </a:xfrm>
          <a:prstGeom prst="rect">
            <a:avLst/>
          </a:prstGeom>
        </p:spPr>
      </p:pic>
      <p:pic>
        <p:nvPicPr>
          <p:cNvPr id="2078" name="Image 2077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56084" y="4246440"/>
            <a:ext cx="699446" cy="2310357"/>
          </a:xfrm>
          <a:prstGeom prst="rect">
            <a:avLst/>
          </a:prstGeom>
        </p:spPr>
      </p:pic>
      <p:grpSp>
        <p:nvGrpSpPr>
          <p:cNvPr id="2069" name="Group 2069"/>
          <p:cNvGrpSpPr/>
          <p:nvPr/>
        </p:nvGrpSpPr>
        <p:grpSpPr>
          <a:xfrm>
            <a:off x="7986745" y="6773171"/>
            <a:ext cx="3863379" cy="562676"/>
            <a:chOff x="0" y="0"/>
            <a:chExt cx="3863378" cy="562674"/>
          </a:xfrm>
        </p:grpSpPr>
        <p:pic>
          <p:nvPicPr>
            <p:cNvPr id="2067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527" r="6121" b="47631"/>
            <a:stretch>
              <a:fillRect/>
            </a:stretch>
          </p:blipFill>
          <p:spPr>
            <a:xfrm>
              <a:off x="0" y="-1"/>
              <a:ext cx="1810116" cy="545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8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37527" t="51908" r="6121"/>
            <a:stretch>
              <a:fillRect/>
            </a:stretch>
          </p:blipFill>
          <p:spPr>
            <a:xfrm>
              <a:off x="2053262" y="61474"/>
              <a:ext cx="1810117" cy="50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0" name="Shape 2070"/>
          <p:cNvSpPr/>
          <p:nvPr/>
        </p:nvSpPr>
        <p:spPr>
          <a:xfrm>
            <a:off x="8017021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E82C05"/>
                </a:solidFill>
              </a:rPr>
              <a:t>p</a:t>
            </a:r>
            <a:r>
              <a:t> ⇾ </a:t>
            </a:r>
            <a:r>
              <a:rPr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071" name="Shape 2071"/>
          <p:cNvSpPr/>
          <p:nvPr/>
        </p:nvSpPr>
        <p:spPr>
          <a:xfrm>
            <a:off x="9066562" y="7271763"/>
            <a:ext cx="736191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3440FF"/>
                </a:solidFill>
              </a:rPr>
              <a:t>d</a:t>
            </a:r>
            <a:r>
              <a:t> ⇾ </a:t>
            </a:r>
            <a:r>
              <a:rPr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072" name="Shape 2072"/>
          <p:cNvSpPr/>
          <p:nvPr/>
        </p:nvSpPr>
        <p:spPr>
          <a:xfrm>
            <a:off x="10061418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E82C05"/>
                </a:solidFill>
              </a:rPr>
              <a:t>p </a:t>
            </a:r>
            <a:r>
              <a:t>⇾ </a:t>
            </a:r>
            <a:r>
              <a:rPr>
                <a:solidFill>
                  <a:srgbClr val="3440FF"/>
                </a:solidFill>
              </a:rPr>
              <a:t>d</a:t>
            </a:r>
          </a:p>
        </p:txBody>
      </p:sp>
      <p:sp>
        <p:nvSpPr>
          <p:cNvPr id="2073" name="Shape 2073"/>
          <p:cNvSpPr/>
          <p:nvPr/>
        </p:nvSpPr>
        <p:spPr>
          <a:xfrm>
            <a:off x="11100023" y="7271763"/>
            <a:ext cx="736190" cy="38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rgbClr val="3440FF"/>
                </a:solidFill>
              </a:rPr>
              <a:t>d</a:t>
            </a:r>
            <a:r>
              <a:t> ⇾ </a:t>
            </a:r>
            <a:r>
              <a:rPr>
                <a:solidFill>
                  <a:srgbClr val="3440FF"/>
                </a:solidFill>
              </a:rPr>
              <a:t>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Shape 2081"/>
          <p:cNvSpPr/>
          <p:nvPr/>
        </p:nvSpPr>
        <p:spPr>
          <a:xfrm>
            <a:off x="8982509" y="7953663"/>
            <a:ext cx="1629334" cy="436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2" h="13399" extrusionOk="0">
                <a:moveTo>
                  <a:pt x="20" y="7351"/>
                </a:moveTo>
                <a:cubicBezTo>
                  <a:pt x="428" y="17863"/>
                  <a:pt x="6241" y="11478"/>
                  <a:pt x="10673" y="11473"/>
                </a:cubicBezTo>
                <a:cubicBezTo>
                  <a:pt x="15188" y="11467"/>
                  <a:pt x="21091" y="17063"/>
                  <a:pt x="21142" y="6624"/>
                </a:cubicBezTo>
                <a:cubicBezTo>
                  <a:pt x="21190" y="-3192"/>
                  <a:pt x="15562" y="884"/>
                  <a:pt x="11111" y="953"/>
                </a:cubicBezTo>
                <a:cubicBezTo>
                  <a:pt x="6079" y="1032"/>
                  <a:pt x="-410" y="-3737"/>
                  <a:pt x="20" y="7351"/>
                </a:cubicBezTo>
                <a:close/>
              </a:path>
            </a:pathLst>
          </a:custGeom>
          <a:solidFill>
            <a:srgbClr val="FF7712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2" name="Shape 2082"/>
          <p:cNvSpPr/>
          <p:nvPr/>
        </p:nvSpPr>
        <p:spPr>
          <a:xfrm>
            <a:off x="8953343" y="8399667"/>
            <a:ext cx="1710297" cy="491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32" h="18386" extrusionOk="0">
                <a:moveTo>
                  <a:pt x="50" y="10479"/>
                </a:moveTo>
                <a:cubicBezTo>
                  <a:pt x="358" y="14913"/>
                  <a:pt x="1324" y="16033"/>
                  <a:pt x="2552" y="16673"/>
                </a:cubicBezTo>
                <a:cubicBezTo>
                  <a:pt x="4968" y="17932"/>
                  <a:pt x="7927" y="17316"/>
                  <a:pt x="10540" y="17759"/>
                </a:cubicBezTo>
                <a:cubicBezTo>
                  <a:pt x="12852" y="18151"/>
                  <a:pt x="15368" y="18856"/>
                  <a:pt x="17381" y="17929"/>
                </a:cubicBezTo>
                <a:cubicBezTo>
                  <a:pt x="18761" y="17293"/>
                  <a:pt x="19825" y="15858"/>
                  <a:pt x="20194" y="11321"/>
                </a:cubicBezTo>
                <a:cubicBezTo>
                  <a:pt x="21339" y="-2744"/>
                  <a:pt x="15139" y="810"/>
                  <a:pt x="9559" y="2003"/>
                </a:cubicBezTo>
                <a:cubicBezTo>
                  <a:pt x="7307" y="2484"/>
                  <a:pt x="4855" y="-1607"/>
                  <a:pt x="2420" y="723"/>
                </a:cubicBezTo>
                <a:cubicBezTo>
                  <a:pt x="925" y="2154"/>
                  <a:pt x="-261" y="5998"/>
                  <a:pt x="50" y="10479"/>
                </a:cubicBezTo>
                <a:close/>
              </a:path>
            </a:pathLst>
          </a:custGeom>
          <a:solidFill>
            <a:srgbClr val="00F7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3" name="Shape 2083"/>
          <p:cNvSpPr/>
          <p:nvPr/>
        </p:nvSpPr>
        <p:spPr>
          <a:xfrm>
            <a:off x="7363766" y="5569601"/>
            <a:ext cx="404380" cy="440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7" h="18785" extrusionOk="0">
                <a:moveTo>
                  <a:pt x="213" y="11121"/>
                </a:moveTo>
                <a:cubicBezTo>
                  <a:pt x="2325" y="20741"/>
                  <a:pt x="15229" y="21505"/>
                  <a:pt x="18500" y="12278"/>
                </a:cubicBezTo>
                <a:cubicBezTo>
                  <a:pt x="20535" y="6535"/>
                  <a:pt x="15935" y="104"/>
                  <a:pt x="9575" y="1"/>
                </a:cubicBezTo>
                <a:cubicBezTo>
                  <a:pt x="3594" y="-95"/>
                  <a:pt x="-1065" y="5299"/>
                  <a:pt x="213" y="11121"/>
                </a:cubicBezTo>
                <a:close/>
              </a:path>
            </a:pathLst>
          </a:custGeom>
          <a:solidFill>
            <a:srgbClr val="00F7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4" name="Shape 2084"/>
          <p:cNvSpPr/>
          <p:nvPr/>
        </p:nvSpPr>
        <p:spPr>
          <a:xfrm>
            <a:off x="8684288" y="7935735"/>
            <a:ext cx="408039" cy="40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9" h="20540" extrusionOk="0">
                <a:moveTo>
                  <a:pt x="11829" y="219"/>
                </a:moveTo>
                <a:cubicBezTo>
                  <a:pt x="6739" y="-1003"/>
                  <a:pt x="2079" y="3035"/>
                  <a:pt x="526" y="8395"/>
                </a:cubicBezTo>
                <a:cubicBezTo>
                  <a:pt x="-503" y="11945"/>
                  <a:pt x="-120" y="15883"/>
                  <a:pt x="2561" y="18307"/>
                </a:cubicBezTo>
                <a:cubicBezTo>
                  <a:pt x="4912" y="20433"/>
                  <a:pt x="8255" y="20597"/>
                  <a:pt x="11422" y="20527"/>
                </a:cubicBezTo>
                <a:cubicBezTo>
                  <a:pt x="14431" y="20460"/>
                  <a:pt x="17656" y="20083"/>
                  <a:pt x="19387" y="17648"/>
                </a:cubicBezTo>
                <a:cubicBezTo>
                  <a:pt x="21097" y="15242"/>
                  <a:pt x="20452" y="12080"/>
                  <a:pt x="19475" y="9248"/>
                </a:cubicBezTo>
                <a:cubicBezTo>
                  <a:pt x="18085" y="5219"/>
                  <a:pt x="15884" y="1193"/>
                  <a:pt x="11829" y="219"/>
                </a:cubicBezTo>
                <a:close/>
              </a:path>
            </a:pathLst>
          </a:custGeom>
          <a:solidFill>
            <a:srgbClr val="8335FD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085" name="Shape 2085"/>
          <p:cNvSpPr/>
          <p:nvPr/>
        </p:nvSpPr>
        <p:spPr>
          <a:xfrm>
            <a:off x="8983604" y="2088956"/>
            <a:ext cx="404381" cy="44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7" h="18785" extrusionOk="0">
                <a:moveTo>
                  <a:pt x="213" y="11121"/>
                </a:moveTo>
                <a:cubicBezTo>
                  <a:pt x="2325" y="20741"/>
                  <a:pt x="15229" y="21505"/>
                  <a:pt x="18500" y="12278"/>
                </a:cubicBezTo>
                <a:cubicBezTo>
                  <a:pt x="20535" y="6535"/>
                  <a:pt x="15935" y="104"/>
                  <a:pt x="9575" y="1"/>
                </a:cubicBezTo>
                <a:cubicBezTo>
                  <a:pt x="3594" y="-95"/>
                  <a:pt x="-1065" y="5299"/>
                  <a:pt x="213" y="11121"/>
                </a:cubicBezTo>
                <a:close/>
              </a:path>
            </a:pathLst>
          </a:custGeom>
          <a:solidFill>
            <a:srgbClr val="FF7712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00FDFF"/>
                </a:solidFill>
              </a:defRPr>
            </a:pPr>
            <a:endParaRPr sz="3200"/>
          </a:p>
        </p:txBody>
      </p:sp>
      <p:sp>
        <p:nvSpPr>
          <p:cNvPr id="2086" name="Shape 20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3</a:t>
            </a:fld>
            <a:endParaRPr sz="1600"/>
          </a:p>
        </p:txBody>
      </p:sp>
      <p:pic>
        <p:nvPicPr>
          <p:cNvPr id="2087" name="Image 208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2">
            <a:off x="6293428" y="2252247"/>
            <a:ext cx="822694" cy="169814"/>
          </a:xfrm>
          <a:prstGeom prst="rect">
            <a:avLst/>
          </a:prstGeom>
        </p:spPr>
      </p:pic>
      <p:sp>
        <p:nvSpPr>
          <p:cNvPr id="2089" name="Shape 2089"/>
          <p:cNvSpPr/>
          <p:nvPr/>
        </p:nvSpPr>
        <p:spPr>
          <a:xfrm>
            <a:off x="7838306" y="1393642"/>
            <a:ext cx="321795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sz="1800"/>
              <a:t>distribution des sources promptes à l’équilibre</a:t>
            </a:r>
          </a:p>
        </p:txBody>
      </p:sp>
      <p:sp>
        <p:nvSpPr>
          <p:cNvPr id="2090" name="Shape 2090"/>
          <p:cNvSpPr/>
          <p:nvPr/>
        </p:nvSpPr>
        <p:spPr>
          <a:xfrm>
            <a:off x="8642169" y="2104957"/>
            <a:ext cx="408038" cy="40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9" h="20540" extrusionOk="0">
                <a:moveTo>
                  <a:pt x="11829" y="219"/>
                </a:moveTo>
                <a:cubicBezTo>
                  <a:pt x="6739" y="-1003"/>
                  <a:pt x="2079" y="3035"/>
                  <a:pt x="526" y="8395"/>
                </a:cubicBezTo>
                <a:cubicBezTo>
                  <a:pt x="-503" y="11945"/>
                  <a:pt x="-120" y="15883"/>
                  <a:pt x="2561" y="18307"/>
                </a:cubicBezTo>
                <a:cubicBezTo>
                  <a:pt x="4912" y="20433"/>
                  <a:pt x="8255" y="20597"/>
                  <a:pt x="11422" y="20527"/>
                </a:cubicBezTo>
                <a:cubicBezTo>
                  <a:pt x="14431" y="20460"/>
                  <a:pt x="17656" y="20083"/>
                  <a:pt x="19387" y="17648"/>
                </a:cubicBezTo>
                <a:cubicBezTo>
                  <a:pt x="21097" y="15242"/>
                  <a:pt x="20452" y="12080"/>
                  <a:pt x="19475" y="9248"/>
                </a:cubicBezTo>
                <a:cubicBezTo>
                  <a:pt x="18085" y="5219"/>
                  <a:pt x="15884" y="1193"/>
                  <a:pt x="11829" y="219"/>
                </a:cubicBezTo>
                <a:close/>
              </a:path>
            </a:pathLst>
          </a:custGeom>
          <a:solidFill>
            <a:srgbClr val="8335FD">
              <a:alpha val="4033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091" name="Shape 2091"/>
          <p:cNvSpPr/>
          <p:nvPr/>
        </p:nvSpPr>
        <p:spPr>
          <a:xfrm>
            <a:off x="7676009" y="2503081"/>
            <a:ext cx="23403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9D37FD"/>
                </a:solidFill>
              </a:defRPr>
            </a:lvl1pPr>
          </a:lstStyle>
          <a:p>
            <a:r>
              <a:rPr sz="1800"/>
              <a:t>facteur de multiplication prompt</a:t>
            </a:r>
          </a:p>
        </p:txBody>
      </p:sp>
      <p:sp>
        <p:nvSpPr>
          <p:cNvPr id="2092" name="Shape 2092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093" name="Image 209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095" name="Image 209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00042">
            <a:off x="7427047" y="969368"/>
            <a:ext cx="871272" cy="38111"/>
          </a:xfrm>
          <a:prstGeom prst="rect">
            <a:avLst/>
          </a:prstGeom>
        </p:spPr>
      </p:pic>
      <p:pic>
        <p:nvPicPr>
          <p:cNvPr id="2097" name="Image 209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5314833" y="1250189"/>
            <a:ext cx="2393981" cy="38129"/>
          </a:xfrm>
          <a:prstGeom prst="rect">
            <a:avLst/>
          </a:prstGeom>
        </p:spPr>
      </p:pic>
      <p:sp>
        <p:nvSpPr>
          <p:cNvPr id="2099" name="Shape 2099"/>
          <p:cNvSpPr/>
          <p:nvPr/>
        </p:nvSpPr>
        <p:spPr>
          <a:xfrm>
            <a:off x="5472885" y="826328"/>
            <a:ext cx="207787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propriétés utiles</a:t>
            </a:r>
          </a:p>
        </p:txBody>
      </p:sp>
      <p:pic>
        <p:nvPicPr>
          <p:cNvPr id="2100" name="Image 209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699958" flipH="1">
            <a:off x="4698837" y="977470"/>
            <a:ext cx="871272" cy="38111"/>
          </a:xfrm>
          <a:prstGeom prst="rect">
            <a:avLst/>
          </a:prstGeom>
        </p:spPr>
      </p:pic>
      <p:pic>
        <p:nvPicPr>
          <p:cNvPr id="210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24645" y="2162077"/>
            <a:ext cx="2146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3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 r="66410"/>
          <a:stretch>
            <a:fillRect/>
          </a:stretch>
        </p:blipFill>
        <p:spPr>
          <a:xfrm>
            <a:off x="5431181" y="2175464"/>
            <a:ext cx="720942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5" name="Shape 2105"/>
          <p:cNvSpPr/>
          <p:nvPr/>
        </p:nvSpPr>
        <p:spPr>
          <a:xfrm>
            <a:off x="865588" y="2095142"/>
            <a:ext cx="4864181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Vecteur propre, valeur propre : </a:t>
            </a:r>
          </a:p>
        </p:txBody>
      </p:sp>
      <p:sp>
        <p:nvSpPr>
          <p:cNvPr id="2106" name="Shape 2106"/>
          <p:cNvSpPr/>
          <p:nvPr/>
        </p:nvSpPr>
        <p:spPr>
          <a:xfrm>
            <a:off x="827657" y="3816549"/>
            <a:ext cx="1121431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Carte d’importance des sources : </a:t>
            </a:r>
            <a:r>
              <a:rPr sz="1800" i="1">
                <a:latin typeface="Gill Sans"/>
                <a:ea typeface="Gill Sans"/>
                <a:cs typeface="Gill Sans"/>
                <a:sym typeface="Gill Sans"/>
              </a:rPr>
              <a:t>(pour le calcul de paramètres effectifs)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Le flux adjoint, solution de l’équation adjointe du transport, correspond au transport des neutrons inversé dans le temps.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matrice transposée i</a:t>
            </a:r>
            <a:r>
              <a:rPr sz="1800" i="1"/>
              <a:t>←j : </a:t>
            </a:r>
            <a:r>
              <a:rPr sz="1800"/>
              <a:t>i</a:t>
            </a:r>
            <a:r>
              <a:rPr sz="1800" i="1"/>
              <a:t>→j </a:t>
            </a:r>
            <a:r>
              <a:rPr sz="1800"/>
              <a:t>correspond au transport des sources en remontant les générations !</a:t>
            </a:r>
          </a:p>
        </p:txBody>
      </p:sp>
      <p:sp>
        <p:nvSpPr>
          <p:cNvPr id="2107" name="Shape 2107"/>
          <p:cNvSpPr/>
          <p:nvPr/>
        </p:nvSpPr>
        <p:spPr>
          <a:xfrm>
            <a:off x="7814702" y="5390678"/>
            <a:ext cx="501018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>
                <a:solidFill>
                  <a:srgbClr val="019A00"/>
                </a:solidFill>
              </a:defRPr>
            </a:pPr>
            <a:r>
              <a:rPr sz="1800"/>
              <a:t>carte d’importance des sources promptes </a:t>
            </a:r>
          </a:p>
          <a:p>
            <a:pPr>
              <a:defRPr sz="2000">
                <a:solidFill>
                  <a:srgbClr val="019A00"/>
                </a:solidFill>
              </a:defRPr>
            </a:pPr>
            <a:r>
              <a:rPr sz="1800"/>
              <a:t>(</a:t>
            </a:r>
            <a:r>
              <a:rPr sz="1800" i="1"/>
              <a:t>= combien de neutrons viennent de cette position)</a:t>
            </a:r>
          </a:p>
        </p:txBody>
      </p:sp>
      <p:sp>
        <p:nvSpPr>
          <p:cNvPr id="2108" name="Shape 2108"/>
          <p:cNvSpPr/>
          <p:nvPr/>
        </p:nvSpPr>
        <p:spPr>
          <a:xfrm>
            <a:off x="891421" y="6862681"/>
            <a:ext cx="1121431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Prise en compte des neutrons retardés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7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crée une matrice comprenant le transport de tous les neutrons, prompts et retardés</a:t>
            </a:r>
          </a:p>
        </p:txBody>
      </p:sp>
      <p:pic>
        <p:nvPicPr>
          <p:cNvPr id="2110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88411" y="7960655"/>
            <a:ext cx="2857501" cy="927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Shape 2111"/>
          <p:cNvSpPr/>
          <p:nvPr/>
        </p:nvSpPr>
        <p:spPr>
          <a:xfrm>
            <a:off x="2229805" y="10151957"/>
            <a:ext cx="2766493" cy="61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\gm{\G_{all}} =  \begin{pmatrix} \gm\Gpp &amp; \gm\Gdp \\ \gm\Gpd &amp; \gm\Gdd \end{pmatrix}</a:t>
            </a:r>
          </a:p>
        </p:txBody>
      </p:sp>
      <p:pic>
        <p:nvPicPr>
          <p:cNvPr id="2112" name="Image 2111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816587">
            <a:off x="5326544" y="8193393"/>
            <a:ext cx="816065" cy="169814"/>
          </a:xfrm>
          <a:prstGeom prst="rect">
            <a:avLst/>
          </a:prstGeom>
        </p:spPr>
      </p:pic>
      <p:pic>
        <p:nvPicPr>
          <p:cNvPr id="2114" name="Image 211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60525">
            <a:off x="5287247" y="8533327"/>
            <a:ext cx="857457" cy="169814"/>
          </a:xfrm>
          <a:prstGeom prst="rect">
            <a:avLst/>
          </a:prstGeom>
        </p:spPr>
      </p:pic>
      <p:sp>
        <p:nvSpPr>
          <p:cNvPr id="2116" name="Shape 2116"/>
          <p:cNvSpPr/>
          <p:nvPr/>
        </p:nvSpPr>
        <p:spPr>
          <a:xfrm>
            <a:off x="5736415" y="10533869"/>
            <a:ext cx="2393981" cy="1472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\eq{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\gm{\G_{all}}      (\gv\N_{p,eq}~\gv\N_{d,eq}     ) &amp;= k (\gv\N_{p,eq}~\gv\N_{d,eq}    ) \\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	\gm{\G_{all}^{tr}} (\gv\N_{p,eq}^*~\gv\N_{d,eq}^* ) &amp;= k (\gv\N_{p,eq}^*~\gv\N_{d,eq}^*)</a:t>
            </a:r>
          </a:p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  <a:r>
              <a:rPr sz="1100"/>
              <a:t>}</a:t>
            </a:r>
          </a:p>
        </p:txBody>
      </p:sp>
      <p:sp>
        <p:nvSpPr>
          <p:cNvPr id="2117" name="Shape 2117"/>
          <p:cNvSpPr/>
          <p:nvPr/>
        </p:nvSpPr>
        <p:spPr>
          <a:xfrm flipV="1">
            <a:off x="3863468" y="5050625"/>
            <a:ext cx="549708" cy="149897"/>
          </a:xfrm>
          <a:prstGeom prst="line">
            <a:avLst/>
          </a:prstGeom>
          <a:ln w="25400">
            <a:solidFill>
              <a:srgbClr val="686969">
                <a:alpha val="75824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00"/>
          </a:p>
        </p:txBody>
      </p:sp>
      <p:pic>
        <p:nvPicPr>
          <p:cNvPr id="2118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05080" y="5598645"/>
            <a:ext cx="21463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9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80821" y="8015523"/>
            <a:ext cx="4318001" cy="876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Shape 2120"/>
          <p:cNvSpPr/>
          <p:nvPr/>
        </p:nvSpPr>
        <p:spPr>
          <a:xfrm>
            <a:off x="3322181" y="7626464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E82C05"/>
                </a:solidFill>
              </a:rPr>
              <a:t>p</a:t>
            </a:r>
            <a:r>
              <a:rPr sz="1800"/>
              <a:t> ⇾ </a:t>
            </a:r>
            <a:r>
              <a:rPr sz="1800"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121" name="Shape 2121"/>
          <p:cNvSpPr/>
          <p:nvPr/>
        </p:nvSpPr>
        <p:spPr>
          <a:xfrm>
            <a:off x="4219017" y="7626464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3440FF"/>
                </a:solidFill>
              </a:rPr>
              <a:t>d</a:t>
            </a:r>
            <a:r>
              <a:rPr sz="1800"/>
              <a:t> ⇾ </a:t>
            </a:r>
            <a:r>
              <a:rPr sz="1800">
                <a:solidFill>
                  <a:srgbClr val="E82C05"/>
                </a:solidFill>
              </a:rPr>
              <a:t>p</a:t>
            </a:r>
          </a:p>
        </p:txBody>
      </p:sp>
      <p:sp>
        <p:nvSpPr>
          <p:cNvPr id="2122" name="Shape 2122"/>
          <p:cNvSpPr/>
          <p:nvPr/>
        </p:nvSpPr>
        <p:spPr>
          <a:xfrm>
            <a:off x="3322181" y="8755432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E82C05"/>
                </a:solidFill>
              </a:rPr>
              <a:t>p </a:t>
            </a:r>
            <a:r>
              <a:rPr sz="1800"/>
              <a:t>⇾ </a:t>
            </a:r>
            <a:r>
              <a:rPr sz="1800">
                <a:solidFill>
                  <a:srgbClr val="3440FF"/>
                </a:solidFill>
              </a:rPr>
              <a:t>d</a:t>
            </a:r>
          </a:p>
        </p:txBody>
      </p:sp>
      <p:sp>
        <p:nvSpPr>
          <p:cNvPr id="2123" name="Shape 2123"/>
          <p:cNvSpPr/>
          <p:nvPr/>
        </p:nvSpPr>
        <p:spPr>
          <a:xfrm>
            <a:off x="4219017" y="8755432"/>
            <a:ext cx="7899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900" spc="152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>
                <a:solidFill>
                  <a:srgbClr val="3440FF"/>
                </a:solidFill>
              </a:rPr>
              <a:t>d</a:t>
            </a:r>
            <a:r>
              <a:rPr sz="1800"/>
              <a:t> ⇾ </a:t>
            </a:r>
            <a:r>
              <a:rPr sz="1800">
                <a:solidFill>
                  <a:srgbClr val="3440FF"/>
                </a:solidFill>
              </a:rPr>
              <a:t>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1" grpId="8" animBg="1" advAuto="0"/>
      <p:bldP spid="2082" grpId="11" animBg="1" advAuto="0"/>
      <p:bldP spid="2083" grpId="3" animBg="1" advAuto="0"/>
      <p:bldP spid="2084" grpId="7" animBg="1" advAuto="0"/>
      <p:bldP spid="2106" grpId="1" animBg="1" advAuto="0"/>
      <p:bldP spid="2107" grpId="4" animBg="1" advAuto="0"/>
      <p:bldP spid="2108" grpId="6" animBg="1" advAuto="0"/>
      <p:bldP spid="2110" grpId="9" animBg="1" advAuto="0"/>
      <p:bldP spid="2112" grpId="10" animBg="1" advAuto="0"/>
      <p:bldP spid="2114" grpId="12" animBg="1" advAuto="0"/>
      <p:bldP spid="2117" grpId="2" animBg="1" advAuto="0"/>
      <p:bldP spid="2118" grpId="5" animBg="1" advAuto="0"/>
      <p:bldP spid="2119" grpId="13" animBg="1" advAuto="0"/>
      <p:bldP spid="2120" grpId="14" animBg="1" advAuto="0"/>
      <p:bldP spid="2121" grpId="15" animBg="1" advAuto="0"/>
      <p:bldP spid="2122" grpId="16" animBg="1" advAuto="0"/>
      <p:bldP spid="2123" grpId="1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Shape 2125"/>
          <p:cNvSpPr/>
          <p:nvPr/>
        </p:nvSpPr>
        <p:spPr>
          <a:xfrm>
            <a:off x="3922781" y="826328"/>
            <a:ext cx="5178084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Calcul de paramètres cinétiques effectifs </a:t>
            </a:r>
          </a:p>
        </p:txBody>
      </p:sp>
      <p:sp>
        <p:nvSpPr>
          <p:cNvPr id="2126" name="Shape 2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4</a:t>
            </a:fld>
            <a:endParaRPr sz="1600"/>
          </a:p>
        </p:txBody>
      </p:sp>
      <p:pic>
        <p:nvPicPr>
          <p:cNvPr id="2127" name="Image 212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sp>
        <p:nvSpPr>
          <p:cNvPr id="2133" name="Shape 2133"/>
          <p:cNvSpPr/>
          <p:nvPr/>
        </p:nvSpPr>
        <p:spPr>
          <a:xfrm>
            <a:off x="10139771" y="10257495"/>
            <a:ext cx="2064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r>
              <a:rPr sz="1800"/>
              <a:t>classic formulation:</a:t>
            </a:r>
          </a:p>
        </p:txBody>
      </p:sp>
      <p:grpSp>
        <p:nvGrpSpPr>
          <p:cNvPr id="2147" name="Group 2147"/>
          <p:cNvGrpSpPr/>
          <p:nvPr/>
        </p:nvGrpSpPr>
        <p:grpSpPr>
          <a:xfrm>
            <a:off x="3797805" y="1945550"/>
            <a:ext cx="5546417" cy="1799620"/>
            <a:chOff x="43689" y="41105"/>
            <a:chExt cx="5546415" cy="1799619"/>
          </a:xfrm>
        </p:grpSpPr>
        <p:sp>
          <p:nvSpPr>
            <p:cNvPr id="2135" name="Shape 2135"/>
            <p:cNvSpPr/>
            <p:nvPr/>
          </p:nvSpPr>
          <p:spPr>
            <a:xfrm>
              <a:off x="43689" y="41105"/>
              <a:ext cx="4847607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000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Fraction effective de neutrons retardés</a:t>
              </a:r>
            </a:p>
          </p:txBody>
        </p:sp>
        <p:sp>
          <p:nvSpPr>
            <p:cNvPr id="2136" name="Shape 2136"/>
            <p:cNvSpPr/>
            <p:nvPr/>
          </p:nvSpPr>
          <p:spPr>
            <a:xfrm>
              <a:off x="2222019" y="640601"/>
              <a:ext cx="741805" cy="46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3" h="16360" extrusionOk="0">
                  <a:moveTo>
                    <a:pt x="10813" y="2390"/>
                  </a:moveTo>
                  <a:cubicBezTo>
                    <a:pt x="5151" y="-4135"/>
                    <a:pt x="-2229" y="3985"/>
                    <a:pt x="640" y="11368"/>
                  </a:cubicBezTo>
                  <a:cubicBezTo>
                    <a:pt x="2569" y="16332"/>
                    <a:pt x="7547" y="14429"/>
                    <a:pt x="11534" y="15346"/>
                  </a:cubicBezTo>
                  <a:cubicBezTo>
                    <a:pt x="13965" y="15905"/>
                    <a:pt x="16650" y="17465"/>
                    <a:pt x="18335" y="15057"/>
                  </a:cubicBezTo>
                  <a:cubicBezTo>
                    <a:pt x="19371" y="13577"/>
                    <a:pt x="19346" y="11262"/>
                    <a:pt x="18343" y="9715"/>
                  </a:cubicBezTo>
                  <a:cubicBezTo>
                    <a:pt x="17206" y="7961"/>
                    <a:pt x="15327" y="7904"/>
                    <a:pt x="13907" y="6662"/>
                  </a:cubicBezTo>
                  <a:cubicBezTo>
                    <a:pt x="12677" y="5586"/>
                    <a:pt x="11936" y="3685"/>
                    <a:pt x="10813" y="2390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13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43757" r="89918" b="15432"/>
            <a:stretch>
              <a:fillRect/>
            </a:stretch>
          </p:blipFill>
          <p:spPr>
            <a:xfrm>
              <a:off x="5084379" y="45195"/>
              <a:ext cx="505725" cy="388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8" name="Shape 2138"/>
            <p:cNvSpPr/>
            <p:nvPr/>
          </p:nvSpPr>
          <p:spPr>
            <a:xfrm>
              <a:off x="1410989" y="1116467"/>
              <a:ext cx="699685" cy="39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1" h="17780" extrusionOk="0">
                  <a:moveTo>
                    <a:pt x="11573" y="725"/>
                  </a:moveTo>
                  <a:cubicBezTo>
                    <a:pt x="4718" y="-2294"/>
                    <a:pt x="-1415" y="4605"/>
                    <a:pt x="287" y="12387"/>
                  </a:cubicBezTo>
                  <a:cubicBezTo>
                    <a:pt x="1801" y="19306"/>
                    <a:pt x="7533" y="17618"/>
                    <a:pt x="12373" y="17554"/>
                  </a:cubicBezTo>
                  <a:cubicBezTo>
                    <a:pt x="14523" y="17525"/>
                    <a:pt x="16840" y="18132"/>
                    <a:pt x="18543" y="16024"/>
                  </a:cubicBezTo>
                  <a:cubicBezTo>
                    <a:pt x="19649" y="14655"/>
                    <a:pt x="20185" y="12425"/>
                    <a:pt x="19927" y="10239"/>
                  </a:cubicBezTo>
                  <a:cubicBezTo>
                    <a:pt x="19563" y="7149"/>
                    <a:pt x="17870" y="5186"/>
                    <a:pt x="16115" y="3692"/>
                  </a:cubicBezTo>
                  <a:cubicBezTo>
                    <a:pt x="14682" y="2472"/>
                    <a:pt x="13152" y="1421"/>
                    <a:pt x="11573" y="725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39" name="Shape 2139"/>
            <p:cNvSpPr/>
            <p:nvPr/>
          </p:nvSpPr>
          <p:spPr>
            <a:xfrm>
              <a:off x="3087190" y="1089171"/>
              <a:ext cx="699088" cy="41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18100" extrusionOk="0">
                  <a:moveTo>
                    <a:pt x="295" y="7848"/>
                  </a:moveTo>
                  <a:cubicBezTo>
                    <a:pt x="-90" y="9495"/>
                    <a:pt x="-121" y="11283"/>
                    <a:pt x="337" y="12891"/>
                  </a:cubicBezTo>
                  <a:cubicBezTo>
                    <a:pt x="2168" y="19319"/>
                    <a:pt x="8135" y="18099"/>
                    <a:pt x="13272" y="17833"/>
                  </a:cubicBezTo>
                  <a:cubicBezTo>
                    <a:pt x="15729" y="17706"/>
                    <a:pt x="18410" y="18027"/>
                    <a:pt x="20162" y="15581"/>
                  </a:cubicBezTo>
                  <a:cubicBezTo>
                    <a:pt x="21050" y="14342"/>
                    <a:pt x="21479" y="12593"/>
                    <a:pt x="21358" y="10837"/>
                  </a:cubicBezTo>
                  <a:cubicBezTo>
                    <a:pt x="21144" y="7752"/>
                    <a:pt x="19430" y="5486"/>
                    <a:pt x="17579" y="3784"/>
                  </a:cubicBezTo>
                  <a:cubicBezTo>
                    <a:pt x="10980" y="-2281"/>
                    <a:pt x="2397" y="-1147"/>
                    <a:pt x="295" y="7848"/>
                  </a:cubicBezTo>
                  <a:close/>
                </a:path>
              </a:pathLst>
            </a:custGeom>
            <a:solidFill>
              <a:srgbClr val="4ED12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0" name="Shape 2140"/>
            <p:cNvSpPr/>
            <p:nvPr/>
          </p:nvSpPr>
          <p:spPr>
            <a:xfrm>
              <a:off x="2927570" y="694474"/>
              <a:ext cx="739286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00DEFD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1" name="Shape 2141"/>
            <p:cNvSpPr/>
            <p:nvPr/>
          </p:nvSpPr>
          <p:spPr>
            <a:xfrm>
              <a:off x="2073128" y="1102566"/>
              <a:ext cx="739286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00DEFD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2" name="Shape 2142"/>
            <p:cNvSpPr/>
            <p:nvPr/>
          </p:nvSpPr>
          <p:spPr>
            <a:xfrm>
              <a:off x="3743752" y="1104177"/>
              <a:ext cx="739287" cy="388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2" h="18041" extrusionOk="0">
                  <a:moveTo>
                    <a:pt x="20297" y="7735"/>
                  </a:moveTo>
                  <a:cubicBezTo>
                    <a:pt x="19315" y="4080"/>
                    <a:pt x="16835" y="3431"/>
                    <a:pt x="14636" y="2525"/>
                  </a:cubicBezTo>
                  <a:cubicBezTo>
                    <a:pt x="9375" y="357"/>
                    <a:pt x="3105" y="-2834"/>
                    <a:pt x="559" y="4953"/>
                  </a:cubicBezTo>
                  <a:cubicBezTo>
                    <a:pt x="-268" y="7481"/>
                    <a:pt x="-171" y="10620"/>
                    <a:pt x="811" y="12993"/>
                  </a:cubicBezTo>
                  <a:cubicBezTo>
                    <a:pt x="2889" y="18012"/>
                    <a:pt x="7035" y="16665"/>
                    <a:pt x="10618" y="17158"/>
                  </a:cubicBezTo>
                  <a:cubicBezTo>
                    <a:pt x="12899" y="17472"/>
                    <a:pt x="15216" y="18766"/>
                    <a:pt x="17389" y="17488"/>
                  </a:cubicBezTo>
                  <a:cubicBezTo>
                    <a:pt x="19858" y="16035"/>
                    <a:pt x="21332" y="11588"/>
                    <a:pt x="20297" y="7735"/>
                  </a:cubicBezTo>
                  <a:close/>
                </a:path>
              </a:pathLst>
            </a:custGeom>
            <a:solidFill>
              <a:srgbClr val="AA5EFE">
                <a:alpha val="3876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43" name="Shape 2143"/>
            <p:cNvSpPr/>
            <p:nvPr/>
          </p:nvSpPr>
          <p:spPr>
            <a:xfrm>
              <a:off x="3244721" y="368179"/>
              <a:ext cx="116400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B3CD"/>
                  </a:solidFill>
                </a:defRPr>
              </a:lvl1pPr>
            </a:lstStyle>
            <a:p>
              <a:r>
                <a:rPr sz="1800"/>
                <a:t>retardés</a:t>
              </a:r>
            </a:p>
          </p:txBody>
        </p:sp>
        <p:sp>
          <p:nvSpPr>
            <p:cNvPr id="2144" name="Shape 2144"/>
            <p:cNvSpPr/>
            <p:nvPr/>
          </p:nvSpPr>
          <p:spPr>
            <a:xfrm>
              <a:off x="3987127" y="1447023"/>
              <a:ext cx="1164007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AA5EFE"/>
                  </a:solidFill>
                </a:defRPr>
              </a:lvl1pPr>
            </a:lstStyle>
            <a:p>
              <a:r>
                <a:rPr sz="1800"/>
                <a:t>prompts</a:t>
              </a:r>
            </a:p>
          </p:txBody>
        </p:sp>
        <p:pic>
          <p:nvPicPr>
            <p:cNvPr id="214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95901" y="720762"/>
              <a:ext cx="3975101" cy="736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6" name="Shape 2146"/>
            <p:cNvSpPr/>
            <p:nvPr/>
          </p:nvSpPr>
          <p:spPr>
            <a:xfrm>
              <a:off x="2016928" y="1447023"/>
              <a:ext cx="1164008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B3CD"/>
                  </a:solidFill>
                </a:defRPr>
              </a:lvl1pPr>
            </a:lstStyle>
            <a:p>
              <a:r>
                <a:rPr sz="1800"/>
                <a:t>retardés</a:t>
              </a:r>
            </a:p>
          </p:txBody>
        </p:sp>
      </p:grpSp>
      <p:pic>
        <p:nvPicPr>
          <p:cNvPr id="2149" name="Image 214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42">
            <a:off x="8939341" y="969368"/>
            <a:ext cx="871273" cy="38111"/>
          </a:xfrm>
          <a:prstGeom prst="rect">
            <a:avLst/>
          </a:prstGeom>
        </p:spPr>
      </p:pic>
      <p:pic>
        <p:nvPicPr>
          <p:cNvPr id="2151" name="Image 215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3768683" y="1250170"/>
            <a:ext cx="5486280" cy="38167"/>
          </a:xfrm>
          <a:prstGeom prst="rect">
            <a:avLst/>
          </a:prstGeom>
        </p:spPr>
      </p:pic>
      <p:pic>
        <p:nvPicPr>
          <p:cNvPr id="2153" name="Image 215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699958" flipH="1">
            <a:off x="3213033" y="977470"/>
            <a:ext cx="871272" cy="38111"/>
          </a:xfrm>
          <a:prstGeom prst="rect">
            <a:avLst/>
          </a:prstGeom>
        </p:spPr>
      </p:pic>
      <p:sp>
        <p:nvSpPr>
          <p:cNvPr id="2155" name="Shape 2155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sp>
        <p:nvSpPr>
          <p:cNvPr id="2157" name="Shape 2157"/>
          <p:cNvSpPr/>
          <p:nvPr/>
        </p:nvSpPr>
        <p:spPr>
          <a:xfrm>
            <a:off x="2139537" y="8590860"/>
            <a:ext cx="8744573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2000" i="1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ces paramètres seront très utiles pour valider l’approche développée ! </a:t>
            </a:r>
          </a:p>
        </p:txBody>
      </p:sp>
      <p:grpSp>
        <p:nvGrpSpPr>
          <p:cNvPr id="2170" name="Group 2170"/>
          <p:cNvGrpSpPr/>
          <p:nvPr/>
        </p:nvGrpSpPr>
        <p:grpSpPr>
          <a:xfrm>
            <a:off x="742008" y="4157567"/>
            <a:ext cx="11520782" cy="3661064"/>
            <a:chOff x="-41041" y="-20646"/>
            <a:chExt cx="11520781" cy="3661063"/>
          </a:xfrm>
        </p:grpSpPr>
        <p:sp>
          <p:nvSpPr>
            <p:cNvPr id="2158" name="Shape 2158"/>
            <p:cNvSpPr/>
            <p:nvPr/>
          </p:nvSpPr>
          <p:spPr>
            <a:xfrm>
              <a:off x="3961833" y="2189432"/>
              <a:ext cx="1126005" cy="1129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2" h="20896" extrusionOk="0">
                  <a:moveTo>
                    <a:pt x="12011" y="10334"/>
                  </a:moveTo>
                  <a:cubicBezTo>
                    <a:pt x="9685" y="7576"/>
                    <a:pt x="11998" y="1794"/>
                    <a:pt x="8310" y="215"/>
                  </a:cubicBezTo>
                  <a:cubicBezTo>
                    <a:pt x="6871" y="-401"/>
                    <a:pt x="5364" y="415"/>
                    <a:pt x="4019" y="1284"/>
                  </a:cubicBezTo>
                  <a:cubicBezTo>
                    <a:pt x="902" y="3299"/>
                    <a:pt x="-1027" y="5955"/>
                    <a:pt x="579" y="8541"/>
                  </a:cubicBezTo>
                  <a:cubicBezTo>
                    <a:pt x="2844" y="12188"/>
                    <a:pt x="8912" y="8997"/>
                    <a:pt x="11099" y="12772"/>
                  </a:cubicBezTo>
                  <a:cubicBezTo>
                    <a:pt x="12217" y="14703"/>
                    <a:pt x="11011" y="17334"/>
                    <a:pt x="12009" y="19286"/>
                  </a:cubicBezTo>
                  <a:cubicBezTo>
                    <a:pt x="12816" y="20866"/>
                    <a:pt x="14729" y="21199"/>
                    <a:pt x="16371" y="20648"/>
                  </a:cubicBezTo>
                  <a:cubicBezTo>
                    <a:pt x="18996" y="19768"/>
                    <a:pt x="20573" y="16992"/>
                    <a:pt x="19463" y="14623"/>
                  </a:cubicBezTo>
                  <a:cubicBezTo>
                    <a:pt x="18072" y="11656"/>
                    <a:pt x="13974" y="12662"/>
                    <a:pt x="12011" y="10334"/>
                  </a:cubicBezTo>
                  <a:close/>
                </a:path>
              </a:pathLst>
            </a:custGeom>
            <a:solidFill>
              <a:srgbClr val="4BA90B">
                <a:alpha val="3065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135206" y="2818002"/>
              <a:ext cx="1242801" cy="4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16526" extrusionOk="0">
                  <a:moveTo>
                    <a:pt x="11031" y="4595"/>
                  </a:moveTo>
                  <a:cubicBezTo>
                    <a:pt x="7609" y="5467"/>
                    <a:pt x="3955" y="-3644"/>
                    <a:pt x="1036" y="2047"/>
                  </a:cubicBezTo>
                  <a:cubicBezTo>
                    <a:pt x="-1046" y="6105"/>
                    <a:pt x="164" y="13596"/>
                    <a:pt x="3296" y="15841"/>
                  </a:cubicBezTo>
                  <a:cubicBezTo>
                    <a:pt x="6245" y="17956"/>
                    <a:pt x="9297" y="14497"/>
                    <a:pt x="12375" y="14479"/>
                  </a:cubicBezTo>
                  <a:cubicBezTo>
                    <a:pt x="13572" y="14471"/>
                    <a:pt x="14763" y="14996"/>
                    <a:pt x="15958" y="14804"/>
                  </a:cubicBezTo>
                  <a:cubicBezTo>
                    <a:pt x="17786" y="14510"/>
                    <a:pt x="19510" y="12454"/>
                    <a:pt x="20001" y="8859"/>
                  </a:cubicBezTo>
                  <a:cubicBezTo>
                    <a:pt x="20554" y="4820"/>
                    <a:pt x="19301" y="672"/>
                    <a:pt x="17319" y="71"/>
                  </a:cubicBezTo>
                  <a:cubicBezTo>
                    <a:pt x="15020" y="-626"/>
                    <a:pt x="13280" y="4023"/>
                    <a:pt x="11031" y="4595"/>
                  </a:cubicBezTo>
                  <a:close/>
                </a:path>
              </a:pathLst>
            </a:custGeom>
            <a:solidFill>
              <a:srgbClr val="3440FF">
                <a:alpha val="237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sp>
          <p:nvSpPr>
            <p:cNvPr id="2160" name="Shape 2160"/>
            <p:cNvSpPr/>
            <p:nvPr/>
          </p:nvSpPr>
          <p:spPr>
            <a:xfrm>
              <a:off x="4569543" y="2231292"/>
              <a:ext cx="2388582" cy="5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6" h="19017" extrusionOk="0">
                  <a:moveTo>
                    <a:pt x="13567" y="6869"/>
                  </a:moveTo>
                  <a:cubicBezTo>
                    <a:pt x="11964" y="6650"/>
                    <a:pt x="10764" y="490"/>
                    <a:pt x="9166" y="29"/>
                  </a:cubicBezTo>
                  <a:cubicBezTo>
                    <a:pt x="8136" y="-269"/>
                    <a:pt x="7181" y="1846"/>
                    <a:pt x="6171" y="2633"/>
                  </a:cubicBezTo>
                  <a:cubicBezTo>
                    <a:pt x="5258" y="3345"/>
                    <a:pt x="4325" y="2945"/>
                    <a:pt x="3401" y="2557"/>
                  </a:cubicBezTo>
                  <a:cubicBezTo>
                    <a:pt x="2001" y="1968"/>
                    <a:pt x="482" y="2619"/>
                    <a:pt x="90" y="7660"/>
                  </a:cubicBezTo>
                  <a:cubicBezTo>
                    <a:pt x="-260" y="12175"/>
                    <a:pt x="439" y="17829"/>
                    <a:pt x="1603" y="18525"/>
                  </a:cubicBezTo>
                  <a:cubicBezTo>
                    <a:pt x="3463" y="19637"/>
                    <a:pt x="5152" y="14767"/>
                    <a:pt x="6875" y="15650"/>
                  </a:cubicBezTo>
                  <a:cubicBezTo>
                    <a:pt x="7950" y="16202"/>
                    <a:pt x="8889" y="18623"/>
                    <a:pt x="9937" y="18971"/>
                  </a:cubicBezTo>
                  <a:cubicBezTo>
                    <a:pt x="11447" y="19472"/>
                    <a:pt x="12796" y="15801"/>
                    <a:pt x="14258" y="15892"/>
                  </a:cubicBezTo>
                  <a:cubicBezTo>
                    <a:pt x="16056" y="16003"/>
                    <a:pt x="18153" y="21331"/>
                    <a:pt x="19800" y="17300"/>
                  </a:cubicBezTo>
                  <a:cubicBezTo>
                    <a:pt x="21340" y="13531"/>
                    <a:pt x="19433" y="931"/>
                    <a:pt x="17095" y="2364"/>
                  </a:cubicBezTo>
                  <a:cubicBezTo>
                    <a:pt x="15886" y="3106"/>
                    <a:pt x="14815" y="7041"/>
                    <a:pt x="13567" y="6869"/>
                  </a:cubicBezTo>
                  <a:close/>
                </a:path>
              </a:pathLst>
            </a:custGeom>
            <a:solidFill>
              <a:schemeClr val="accent4">
                <a:alpha val="387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3200"/>
            </a:p>
          </p:txBody>
        </p:sp>
        <p:pic>
          <p:nvPicPr>
            <p:cNvPr id="21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05091" y="2200601"/>
              <a:ext cx="36703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2" name="Shape 2162"/>
            <p:cNvSpPr/>
            <p:nvPr/>
          </p:nvSpPr>
          <p:spPr>
            <a:xfrm>
              <a:off x="4392931" y="1778097"/>
              <a:ext cx="4633916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temps moyen  x  production  x  sources</a:t>
              </a:r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295305" y="3246716"/>
              <a:ext cx="2388582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3440FF">
                      <a:alpha val="56000"/>
                    </a:srgbClr>
                  </a:solidFill>
                </a:defRPr>
              </a:lvl1pPr>
            </a:lstStyle>
            <a:p>
              <a:r>
                <a:rPr sz="1800"/>
                <a:t>production  x  sources</a:t>
              </a:r>
            </a:p>
          </p:txBody>
        </p:sp>
        <p:sp>
          <p:nvSpPr>
            <p:cNvPr id="2164" name="Shape 2164"/>
            <p:cNvSpPr/>
            <p:nvPr/>
          </p:nvSpPr>
          <p:spPr>
            <a:xfrm>
              <a:off x="2719559" y="629414"/>
              <a:ext cx="4522392" cy="324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2000" spc="159">
                  <a:solidFill>
                    <a:srgbClr val="3E3B39"/>
                  </a:solidFill>
                  <a:effectLst>
                    <a:outerShdw blurRad="25400" dist="25400" dir="5520000" rotWithShape="0">
                      <a:srgbClr val="FFFFFF">
                        <a:alpha val="71999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1800"/>
                <a:t>Temps de génération prompt effectif</a:t>
              </a:r>
            </a:p>
          </p:txBody>
        </p:sp>
        <p:pic>
          <p:nvPicPr>
            <p:cNvPr id="2165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78373" y="483316"/>
              <a:ext cx="1409701" cy="58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6" name="Shape 2166"/>
            <p:cNvSpPr/>
            <p:nvPr/>
          </p:nvSpPr>
          <p:spPr>
            <a:xfrm>
              <a:off x="-41041" y="1186837"/>
              <a:ext cx="1152078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20000"/>
                </a:lnSpc>
                <a:defRPr sz="2000">
                  <a:solidFill>
                    <a:srgbClr val="232323"/>
                  </a:solidFill>
                </a:defRPr>
              </a:pPr>
              <a:r>
                <a:rPr sz="1800"/>
                <a:t>depuis la matrice des temps de propagation          (local), on extrait la durée de vie prompte effective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l</a:t>
              </a:r>
              <a:r>
                <a:rPr sz="18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  <a:r>
                <a:rPr sz="1800"/>
                <a:t> (global) </a:t>
              </a:r>
            </a:p>
          </p:txBody>
        </p:sp>
        <p:pic>
          <p:nvPicPr>
            <p:cNvPr id="2167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617505" y="1313882"/>
              <a:ext cx="584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8" name="Shape 2168"/>
            <p:cNvSpPr/>
            <p:nvPr/>
          </p:nvSpPr>
          <p:spPr>
            <a:xfrm>
              <a:off x="9647050" y="-20646"/>
              <a:ext cx="1372171" cy="434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>
                  <a:solidFill>
                    <a:srgbClr val="232323"/>
                  </a:solidFill>
                </a:defRPr>
              </a:lvl1pPr>
            </a:lstStyle>
            <a:p>
              <a:r>
                <a:rPr sz="1800"/>
                <a:t>durée de vie</a:t>
              </a:r>
            </a:p>
          </p:txBody>
        </p:sp>
        <p:pic>
          <p:nvPicPr>
            <p:cNvPr id="2172" name="Image 217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799595" y="195362"/>
              <a:ext cx="766723" cy="338956"/>
            </a:xfrm>
            <a:prstGeom prst="rect">
              <a:avLst/>
            </a:prstGeom>
            <a:effectLst/>
          </p:spPr>
        </p:pic>
      </p:grpSp>
      <p:sp>
        <p:nvSpPr>
          <p:cNvPr id="2171" name="Shape 2171"/>
          <p:cNvSpPr/>
          <p:nvPr/>
        </p:nvSpPr>
        <p:spPr>
          <a:xfrm>
            <a:off x="3459779" y="3304011"/>
            <a:ext cx="197167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rgbClr val="00AA00"/>
                </a:solidFill>
              </a:defRPr>
            </a:lvl1pPr>
          </a:lstStyle>
          <a:p>
            <a:r>
              <a:rPr sz="1800"/>
              <a:t>pondération par l’importance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" grpId="2" animBg="1" advAuto="0"/>
      <p:bldP spid="217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Shape 21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5</a:t>
            </a:fld>
            <a:endParaRPr sz="1600"/>
          </a:p>
        </p:txBody>
      </p:sp>
      <p:pic>
        <p:nvPicPr>
          <p:cNvPr id="2176" name="Image 217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5473779" y="2276500"/>
            <a:ext cx="2057242" cy="38126"/>
          </a:xfrm>
          <a:prstGeom prst="rect">
            <a:avLst/>
          </a:prstGeom>
        </p:spPr>
      </p:pic>
      <p:sp>
        <p:nvSpPr>
          <p:cNvPr id="2178" name="Shape 2178"/>
          <p:cNvSpPr/>
          <p:nvPr/>
        </p:nvSpPr>
        <p:spPr>
          <a:xfrm>
            <a:off x="1119943" y="1378152"/>
            <a:ext cx="486418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1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discrétiser les matrices de fission dans le temps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propagation des neutrons devient une série de produits matrice-vecteur</a:t>
            </a:r>
          </a:p>
        </p:txBody>
      </p:sp>
      <p:sp>
        <p:nvSpPr>
          <p:cNvPr id="2179" name="Shape 2179"/>
          <p:cNvSpPr/>
          <p:nvPr/>
        </p:nvSpPr>
        <p:spPr>
          <a:xfrm>
            <a:off x="7180083" y="1378152"/>
            <a:ext cx="4864181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2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utilisation de la matrice contenant les temps de propagation de </a:t>
            </a:r>
            <a:r>
              <a:rPr sz="1800" i="1"/>
              <a:t>j→i :</a:t>
            </a:r>
          </a:p>
        </p:txBody>
      </p:sp>
      <p:sp>
        <p:nvSpPr>
          <p:cNvPr id="2180" name="Shape 2180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181" name="Image 218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18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79196" y="2206762"/>
            <a:ext cx="584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4" name="Image 218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">
            <a:off x="94167" y="3643127"/>
            <a:ext cx="6103064" cy="38174"/>
          </a:xfrm>
          <a:prstGeom prst="rect">
            <a:avLst/>
          </a:prstGeom>
        </p:spPr>
      </p:pic>
      <p:pic>
        <p:nvPicPr>
          <p:cNvPr id="2186" name="Image 218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42">
            <a:off x="5694001" y="3302160"/>
            <a:ext cx="1165998" cy="38115"/>
          </a:xfrm>
          <a:prstGeom prst="rect">
            <a:avLst/>
          </a:prstGeom>
        </p:spPr>
      </p:pic>
      <p:sp>
        <p:nvSpPr>
          <p:cNvPr id="2188" name="Shape 2188"/>
          <p:cNvSpPr/>
          <p:nvPr/>
        </p:nvSpPr>
        <p:spPr>
          <a:xfrm>
            <a:off x="3425862" y="-941094"/>
            <a:ext cx="2543966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\gm\Gpp\gv\N_p(t)\frac{\dif t}{\tpsvieeff}</a:t>
            </a:r>
          </a:p>
        </p:txBody>
      </p:sp>
      <p:sp>
        <p:nvSpPr>
          <p:cNvPr id="2189" name="Shape 2189"/>
          <p:cNvSpPr/>
          <p:nvPr/>
        </p:nvSpPr>
        <p:spPr>
          <a:xfrm>
            <a:off x="3507568" y="-583981"/>
            <a:ext cx="2872581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\gm\Gdd\gdsum{f}{}{}\lambda_f\gv P_f(t)\dif t</a:t>
            </a:r>
          </a:p>
        </p:txBody>
      </p:sp>
      <p:grpSp>
        <p:nvGrpSpPr>
          <p:cNvPr id="2202" name="Group 2202"/>
          <p:cNvGrpSpPr/>
          <p:nvPr/>
        </p:nvGrpSpPr>
        <p:grpSpPr>
          <a:xfrm>
            <a:off x="1704370" y="4690590"/>
            <a:ext cx="11040739" cy="1517805"/>
            <a:chOff x="-59525" y="14605"/>
            <a:chExt cx="11040737" cy="1517804"/>
          </a:xfrm>
        </p:grpSpPr>
        <p:pic>
          <p:nvPicPr>
            <p:cNvPr id="2190" name="Image 2189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0211740">
              <a:off x="-59525" y="481662"/>
              <a:ext cx="1143343" cy="169814"/>
            </a:xfrm>
            <a:prstGeom prst="rect">
              <a:avLst/>
            </a:prstGeom>
            <a:effectLst/>
          </p:spPr>
        </p:pic>
        <p:pic>
          <p:nvPicPr>
            <p:cNvPr id="2192" name="Image 2191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106234">
              <a:off x="-49212" y="944503"/>
              <a:ext cx="1107004" cy="169814"/>
            </a:xfrm>
            <a:prstGeom prst="rect">
              <a:avLst/>
            </a:prstGeom>
            <a:effectLst/>
          </p:spPr>
        </p:pic>
        <p:pic>
          <p:nvPicPr>
            <p:cNvPr id="2194" name="Image 219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0211740">
              <a:off x="6242068" y="481662"/>
              <a:ext cx="1143344" cy="169814"/>
            </a:xfrm>
            <a:prstGeom prst="rect">
              <a:avLst/>
            </a:prstGeom>
            <a:effectLst/>
          </p:spPr>
        </p:pic>
        <p:pic>
          <p:nvPicPr>
            <p:cNvPr id="2196" name="Image 2195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106234">
              <a:off x="6252381" y="944503"/>
              <a:ext cx="1107004" cy="169814"/>
            </a:xfrm>
            <a:prstGeom prst="rect">
              <a:avLst/>
            </a:prstGeom>
            <a:effectLst/>
          </p:spPr>
        </p:pic>
        <p:sp>
          <p:nvSpPr>
            <p:cNvPr id="2198" name="Shape 2198"/>
            <p:cNvSpPr/>
            <p:nvPr/>
          </p:nvSpPr>
          <p:spPr>
            <a:xfrm>
              <a:off x="3306276" y="14605"/>
              <a:ext cx="109220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prompt</a:t>
              </a:r>
            </a:p>
          </p:txBody>
        </p:sp>
        <p:sp>
          <p:nvSpPr>
            <p:cNvPr id="2199" name="Shape 2199"/>
            <p:cNvSpPr/>
            <p:nvPr/>
          </p:nvSpPr>
          <p:spPr>
            <a:xfrm>
              <a:off x="3221450" y="875819"/>
              <a:ext cx="126185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précurseur</a:t>
              </a:r>
            </a:p>
          </p:txBody>
        </p:sp>
        <p:sp>
          <p:nvSpPr>
            <p:cNvPr id="2200" name="Shape 2200"/>
            <p:cNvSpPr/>
            <p:nvPr/>
          </p:nvSpPr>
          <p:spPr>
            <a:xfrm>
              <a:off x="9719359" y="40233"/>
              <a:ext cx="1092201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prompt</a:t>
              </a:r>
            </a:p>
          </p:txBody>
        </p:sp>
        <p:sp>
          <p:nvSpPr>
            <p:cNvPr id="2201" name="Shape 2201"/>
            <p:cNvSpPr/>
            <p:nvPr/>
          </p:nvSpPr>
          <p:spPr>
            <a:xfrm>
              <a:off x="9719359" y="857214"/>
              <a:ext cx="1261853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AA00"/>
                  </a:solidFill>
                </a:defRPr>
              </a:lvl1pPr>
            </a:lstStyle>
            <a:p>
              <a:r>
                <a:rPr sz="1800"/>
                <a:t>création précurseur</a:t>
              </a:r>
            </a:p>
          </p:txBody>
        </p:sp>
      </p:grpSp>
      <p:sp>
        <p:nvSpPr>
          <p:cNvPr id="2203" name="Shape 2203"/>
          <p:cNvSpPr/>
          <p:nvPr/>
        </p:nvSpPr>
        <p:spPr>
          <a:xfrm>
            <a:off x="-750119" y="-542295"/>
            <a:ext cx="1856277" cy="27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r>
              <a:rPr sz="1100"/>
              <a:t>\frac{\dif t}{l_{eff}}\gv{N_p}(t)</a:t>
            </a:r>
          </a:p>
        </p:txBody>
      </p:sp>
      <p:sp>
        <p:nvSpPr>
          <p:cNvPr id="2204" name="Shape 2204"/>
          <p:cNvSpPr/>
          <p:nvPr/>
        </p:nvSpPr>
        <p:spPr>
          <a:xfrm>
            <a:off x="4474727" y="826328"/>
            <a:ext cx="4074192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Approche </a:t>
            </a:r>
            <a:r>
              <a:rPr sz="1800" u="sng"/>
              <a:t>T</a:t>
            </a:r>
            <a:r>
              <a:rPr sz="1800"/>
              <a:t>FM : aspect temporel</a:t>
            </a:r>
          </a:p>
        </p:txBody>
      </p:sp>
      <p:pic>
        <p:nvPicPr>
          <p:cNvPr id="2205" name="Image 2204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42">
            <a:off x="4119414" y="1250174"/>
            <a:ext cx="4784818" cy="38159"/>
          </a:xfrm>
          <a:prstGeom prst="rect">
            <a:avLst/>
          </a:prstGeom>
        </p:spPr>
      </p:pic>
      <p:pic>
        <p:nvPicPr>
          <p:cNvPr id="2207" name="Image 220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699958" flipH="1">
            <a:off x="3501176" y="977470"/>
            <a:ext cx="871272" cy="38111"/>
          </a:xfrm>
          <a:prstGeom prst="rect">
            <a:avLst/>
          </a:prstGeom>
        </p:spPr>
      </p:pic>
      <p:pic>
        <p:nvPicPr>
          <p:cNvPr id="2209" name="Image 220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900042">
            <a:off x="8632352" y="969368"/>
            <a:ext cx="871272" cy="38111"/>
          </a:xfrm>
          <a:prstGeom prst="rect">
            <a:avLst/>
          </a:prstGeom>
        </p:spPr>
      </p:pic>
      <p:grpSp>
        <p:nvGrpSpPr>
          <p:cNvPr id="2218" name="Group 2218"/>
          <p:cNvGrpSpPr/>
          <p:nvPr/>
        </p:nvGrpSpPr>
        <p:grpSpPr>
          <a:xfrm>
            <a:off x="152698" y="6788080"/>
            <a:ext cx="11058689" cy="2569057"/>
            <a:chOff x="-19050" y="-1"/>
            <a:chExt cx="11058688" cy="2569055"/>
          </a:xfrm>
        </p:grpSpPr>
        <p:pic>
          <p:nvPicPr>
            <p:cNvPr id="2212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178337" y="791053"/>
              <a:ext cx="7861301" cy="177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3" name="Shape 2213"/>
            <p:cNvSpPr/>
            <p:nvPr/>
          </p:nvSpPr>
          <p:spPr>
            <a:xfrm>
              <a:off x="131824" y="-1"/>
              <a:ext cx="482393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200" cap="small">
                  <a:solidFill>
                    <a:srgbClr val="232323"/>
                  </a:solidFill>
                </a:defRPr>
              </a:lvl1pPr>
            </a:lstStyle>
            <a:p>
              <a:r>
                <a:rPr sz="2000"/>
                <a:t>Equations de la cinétique neutronique</a:t>
              </a:r>
            </a:p>
          </p:txBody>
        </p:sp>
        <p:pic>
          <p:nvPicPr>
            <p:cNvPr id="2214" name="Image 2213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42">
              <a:off x="-19050" y="386665"/>
              <a:ext cx="5125685" cy="38163"/>
            </a:xfrm>
            <a:prstGeom prst="rect">
              <a:avLst/>
            </a:prstGeom>
            <a:effectLst/>
          </p:spPr>
        </p:pic>
        <p:sp>
          <p:nvSpPr>
            <p:cNvPr id="2216" name="Shape 2216"/>
            <p:cNvSpPr/>
            <p:nvPr/>
          </p:nvSpPr>
          <p:spPr>
            <a:xfrm>
              <a:off x="754798" y="893197"/>
              <a:ext cx="189795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232323"/>
                  </a:solidFill>
                </a:defRPr>
              </a:lvl1pPr>
            </a:lstStyle>
            <a:p>
              <a:r>
                <a:rPr sz="1800"/>
                <a:t>neutrons prompts</a:t>
              </a:r>
            </a:p>
          </p:txBody>
        </p:sp>
        <p:sp>
          <p:nvSpPr>
            <p:cNvPr id="2217" name="Shape 2217"/>
            <p:cNvSpPr/>
            <p:nvPr/>
          </p:nvSpPr>
          <p:spPr>
            <a:xfrm>
              <a:off x="754798" y="1897377"/>
              <a:ext cx="2500685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famille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f</a:t>
              </a:r>
              <a:r>
                <a:rPr sz="1800"/>
                <a:t> de précurseurs</a:t>
              </a:r>
            </a:p>
          </p:txBody>
        </p:sp>
      </p:grpSp>
      <p:sp>
        <p:nvSpPr>
          <p:cNvPr id="2219" name="Shape 2219"/>
          <p:cNvSpPr/>
          <p:nvPr/>
        </p:nvSpPr>
        <p:spPr>
          <a:xfrm>
            <a:off x="979017" y="3078947"/>
            <a:ext cx="514603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i="1">
                <a:solidFill>
                  <a:srgbClr val="5A5F5E"/>
                </a:solidFill>
              </a:defRPr>
            </a:lvl1pPr>
          </a:lstStyle>
          <a:p>
            <a:r>
              <a:rPr sz="1600"/>
              <a:t>Précis, ok même si distribution de sources loin de l’équilibre</a:t>
            </a:r>
          </a:p>
        </p:txBody>
      </p:sp>
      <p:sp>
        <p:nvSpPr>
          <p:cNvPr id="2220" name="Shape 2220"/>
          <p:cNvSpPr/>
          <p:nvPr/>
        </p:nvSpPr>
        <p:spPr>
          <a:xfrm>
            <a:off x="7773761" y="2955837"/>
            <a:ext cx="367682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i="1">
                <a:solidFill>
                  <a:srgbClr val="5A5F5E"/>
                </a:solidFill>
              </a:defRPr>
            </a:lvl1pPr>
          </a:lstStyle>
          <a:p>
            <a:r>
              <a:rPr sz="1600"/>
              <a:t>Rapide, distribution proche de l’équilibre : ok pour calculs classiques de transitoires</a:t>
            </a:r>
          </a:p>
        </p:txBody>
      </p:sp>
      <p:pic>
        <p:nvPicPr>
          <p:cNvPr id="2221" name="Image 2220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430026">
            <a:off x="10364749" y="2089973"/>
            <a:ext cx="1539274" cy="1826446"/>
          </a:xfrm>
          <a:prstGeom prst="rect">
            <a:avLst/>
          </a:prstGeom>
        </p:spPr>
      </p:pic>
      <p:pic>
        <p:nvPicPr>
          <p:cNvPr id="2223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145681" y="5634824"/>
            <a:ext cx="23622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145681" y="4812133"/>
            <a:ext cx="2362201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pasted-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851500" y="4688685"/>
            <a:ext cx="22098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8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851500" y="5502883"/>
            <a:ext cx="2209801" cy="660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2" name="Group 2232"/>
          <p:cNvGrpSpPr/>
          <p:nvPr/>
        </p:nvGrpSpPr>
        <p:grpSpPr>
          <a:xfrm>
            <a:off x="347930" y="3939597"/>
            <a:ext cx="10969452" cy="2571604"/>
            <a:chOff x="0" y="-5373"/>
            <a:chExt cx="10969450" cy="2571602"/>
          </a:xfrm>
        </p:grpSpPr>
        <p:sp>
          <p:nvSpPr>
            <p:cNvPr id="2229" name="Shape 2229"/>
            <p:cNvSpPr/>
            <p:nvPr/>
          </p:nvSpPr>
          <p:spPr>
            <a:xfrm>
              <a:off x="367191" y="-5373"/>
              <a:ext cx="10602259" cy="671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La population des sources de neutrons </a:t>
              </a:r>
              <a:r>
                <a:rPr sz="1800" b="1" i="1">
                  <a:latin typeface="Athelas"/>
                  <a:ea typeface="Athelas"/>
                  <a:cs typeface="Athelas"/>
                  <a:sym typeface="Athelas"/>
                </a:rPr>
                <a:t>N</a:t>
              </a:r>
              <a:r>
                <a:rPr sz="1800" b="1" i="1" baseline="-5999">
                  <a:latin typeface="Athelas"/>
                  <a:ea typeface="Athelas"/>
                  <a:cs typeface="Athelas"/>
                  <a:sym typeface="Athelas"/>
                </a:rPr>
                <a:t>p</a:t>
              </a:r>
              <a:r>
                <a:rPr sz="1800" b="1" i="1">
                  <a:latin typeface="Athelas"/>
                  <a:ea typeface="Athelas"/>
                  <a:cs typeface="Athelas"/>
                  <a:sym typeface="Athelas"/>
                </a:rPr>
                <a:t>(t)</a:t>
              </a:r>
              <a:r>
                <a:rPr sz="1800"/>
                <a:t> est associée à leur temps caractéristique de disparition 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l</a:t>
              </a:r>
              <a:r>
                <a:rPr sz="1800" i="1" baseline="-5999">
                  <a:latin typeface="Athelas"/>
                  <a:ea typeface="Athelas"/>
                  <a:cs typeface="Athelas"/>
                  <a:sym typeface="Athelas"/>
                </a:rPr>
                <a:t>eff</a:t>
              </a:r>
            </a:p>
            <a:p>
              <a:pPr algn="l">
                <a:defRPr sz="1900">
                  <a:solidFill>
                    <a:srgbClr val="232323"/>
                  </a:solidFill>
                </a:defRPr>
              </a:pPr>
              <a:r>
                <a:rPr sz="1800"/>
                <a:t>Durant </a:t>
              </a:r>
              <a:r>
                <a:rPr sz="1800">
                  <a:latin typeface="Athelas"/>
                  <a:ea typeface="Athelas"/>
                  <a:cs typeface="Athelas"/>
                  <a:sym typeface="Athelas"/>
                </a:rPr>
                <a:t>d</a:t>
              </a:r>
              <a:r>
                <a:rPr sz="1800" i="1">
                  <a:latin typeface="Athelas"/>
                  <a:ea typeface="Athelas"/>
                  <a:cs typeface="Athelas"/>
                  <a:sym typeface="Athelas"/>
                </a:rPr>
                <a:t>t </a:t>
              </a:r>
              <a:r>
                <a:rPr sz="1800"/>
                <a:t>:</a:t>
              </a:r>
            </a:p>
          </p:txBody>
        </p:sp>
        <p:sp>
          <p:nvSpPr>
            <p:cNvPr id="2230" name="Shape 2230"/>
            <p:cNvSpPr/>
            <p:nvPr/>
          </p:nvSpPr>
          <p:spPr>
            <a:xfrm>
              <a:off x="0" y="1909640"/>
              <a:ext cx="1206476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disparition prompt</a:t>
              </a:r>
            </a:p>
          </p:txBody>
        </p:sp>
        <p:sp>
          <p:nvSpPr>
            <p:cNvPr id="2231" name="Shape 2231"/>
            <p:cNvSpPr/>
            <p:nvPr/>
          </p:nvSpPr>
          <p:spPr>
            <a:xfrm>
              <a:off x="6082027" y="1838895"/>
              <a:ext cx="1498601" cy="656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solidFill>
                    <a:schemeClr val="accent4"/>
                  </a:solidFill>
                </a:defRPr>
              </a:lvl1pPr>
            </a:lstStyle>
            <a:p>
              <a:r>
                <a:rPr sz="1800"/>
                <a:t>disparition précurseur</a:t>
              </a:r>
            </a:p>
          </p:txBody>
        </p:sp>
      </p:grpSp>
      <p:pic>
        <p:nvPicPr>
          <p:cNvPr id="2233" name="pasted-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483442" y="5142644"/>
            <a:ext cx="11811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4" name="pasted-image.pdf"/>
          <p:cNvPicPr>
            <a:picLocks noChangeAspect="1"/>
          </p:cNvPicPr>
          <p:nvPr/>
        </p:nvPicPr>
        <p:blipFill>
          <a:blip r:embed="rId15">
            <a:extLst/>
          </a:blip>
          <a:srcRect l="29256"/>
          <a:stretch>
            <a:fillRect/>
          </a:stretch>
        </p:blipFill>
        <p:spPr>
          <a:xfrm>
            <a:off x="6303594" y="5289160"/>
            <a:ext cx="1671110" cy="622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1" name="Group 2241"/>
          <p:cNvGrpSpPr/>
          <p:nvPr/>
        </p:nvGrpSpPr>
        <p:grpSpPr>
          <a:xfrm>
            <a:off x="485615" y="4689688"/>
            <a:ext cx="11024440" cy="1568440"/>
            <a:chOff x="0" y="0"/>
            <a:chExt cx="11024438" cy="1568439"/>
          </a:xfrm>
        </p:grpSpPr>
        <p:pic>
          <p:nvPicPr>
            <p:cNvPr id="2235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8662238" y="946139"/>
              <a:ext cx="2362201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6" name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662238" y="123448"/>
              <a:ext cx="2362201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7" name="pasted-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368058" y="0"/>
              <a:ext cx="2209801" cy="660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8" name="pasted-image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368058" y="814197"/>
              <a:ext cx="2209801" cy="66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9" name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466659"/>
              <a:ext cx="1181100" cy="67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0" name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29256"/>
            <a:stretch>
              <a:fillRect/>
            </a:stretch>
          </p:blipFill>
          <p:spPr>
            <a:xfrm>
              <a:off x="5820152" y="600474"/>
              <a:ext cx="1671109" cy="62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7017 0.297573" pathEditMode="relative">
                                      <p:cBhvr>
                                        <p:cTn id="44" dur="1000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2425 0.296767" pathEditMode="relative">
                                      <p:cBhvr>
                                        <p:cTn id="47" dur="1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734383 0.249556" pathEditMode="relative">
                                      <p:cBhvr>
                                        <p:cTn id="50" dur="1000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3452 0.352410" pathEditMode="relative">
                                      <p:cBhvr>
                                        <p:cTn id="53" dur="1000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8832 0.316927" pathEditMode="relative">
                                      <p:cBhvr>
                                        <p:cTn id="56" dur="1000" fill="hold"/>
                                        <p:tgtEl>
                                          <p:spTgt spid="2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31216 0.315315" pathEditMode="relative">
                                      <p:cBhvr>
                                        <p:cTn id="59" dur="1000" fill="hold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1500" fill="hold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9" presetClass="exit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6" dur="1000" fill="hold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xit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500" fill="hold"/>
                                        <p:tgtEl>
                                          <p:spTgt spid="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4" dur="1500" fill="hold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9" presetClass="exit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8" dur="1500" fill="hold"/>
                                        <p:tgtEl>
                                          <p:spTgt spid="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9" presetClass="exit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2" dur="1500" fill="hold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9" presetClass="entr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" grpId="5" animBg="1" advAuto="0"/>
      <p:bldP spid="2218" grpId="25" animBg="1" advAuto="0"/>
      <p:bldP spid="2219" grpId="11" animBg="1" advAuto="0"/>
      <p:bldP spid="2220" grpId="10" animBg="1" advAuto="0"/>
      <p:bldP spid="2221" grpId="1" animBg="1" advAuto="0"/>
      <p:bldP spid="2223" grpId="9" animBg="1" advAuto="0"/>
      <p:bldP spid="2223" grpId="24" animBg="1" advAuto="0"/>
      <p:bldP spid="2225" grpId="7" animBg="1" advAuto="0"/>
      <p:bldP spid="2225" grpId="20" animBg="1" advAuto="0"/>
      <p:bldP spid="2226" grpId="6" animBg="1" advAuto="0"/>
      <p:bldP spid="2226" grpId="19" animBg="1" advAuto="0"/>
      <p:bldP spid="2228" grpId="8" animBg="1" advAuto="0"/>
      <p:bldP spid="2228" grpId="23" animBg="1" advAuto="0"/>
      <p:bldP spid="2232" grpId="2" animBg="1" advAuto="0"/>
      <p:bldP spid="2233" grpId="3" animBg="1" advAuto="0"/>
      <p:bldP spid="2233" grpId="21" animBg="1" advAuto="0"/>
      <p:bldP spid="2234" grpId="4" animBg="1" advAuto="0"/>
      <p:bldP spid="2234" grpId="22" animBg="1" advAuto="0"/>
      <p:bldP spid="2241" grpId="1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Shape 2243"/>
          <p:cNvSpPr/>
          <p:nvPr/>
        </p:nvSpPr>
        <p:spPr>
          <a:xfrm>
            <a:off x="4714280" y="826328"/>
            <a:ext cx="3595087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Implémentations numériques</a:t>
            </a:r>
          </a:p>
        </p:txBody>
      </p:sp>
      <p:pic>
        <p:nvPicPr>
          <p:cNvPr id="2245" name="Image 224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42">
            <a:off x="2551757" y="5198487"/>
            <a:ext cx="7901286" cy="38196"/>
          </a:xfrm>
          <a:prstGeom prst="rect">
            <a:avLst/>
          </a:prstGeom>
        </p:spPr>
      </p:pic>
      <p:sp>
        <p:nvSpPr>
          <p:cNvPr id="2248" name="Shape 2248"/>
          <p:cNvSpPr/>
          <p:nvPr/>
        </p:nvSpPr>
        <p:spPr>
          <a:xfrm>
            <a:off x="6613733" y="1378152"/>
            <a:ext cx="6341712" cy="251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Méthode 2 - condensée en temps : TFM-S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Dans un calcul critique, à chaque neutron source :</a:t>
            </a:r>
            <a:br>
              <a:rPr sz="1800"/>
            </a:br>
            <a:r>
              <a:rPr sz="1800"/>
              <a:t>- on mémorise si prompt ou retardé</a:t>
            </a:r>
            <a:br>
              <a:rPr sz="1800"/>
            </a:br>
            <a:r>
              <a:rPr sz="1800"/>
              <a:t>- on mémorise la position </a:t>
            </a:r>
            <a:r>
              <a:rPr sz="1800" i="1"/>
              <a:t>j</a:t>
            </a:r>
            <a:r>
              <a:rPr sz="1800"/>
              <a:t> de départ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A chaque interaction :</a:t>
            </a:r>
            <a:br>
              <a:rPr sz="1800"/>
            </a:br>
            <a:r>
              <a:rPr sz="1800"/>
              <a:t>- on récupère la position </a:t>
            </a:r>
            <a:r>
              <a:rPr sz="1800" i="1"/>
              <a:t>i</a:t>
            </a:r>
            <a:r>
              <a:rPr sz="1800"/>
              <a:t/>
            </a:r>
            <a:br>
              <a:rPr sz="1800"/>
            </a:br>
            <a:r>
              <a:rPr sz="1800"/>
              <a:t>- on enregistre le taux de fissions et la durée de vie</a:t>
            </a:r>
          </a:p>
        </p:txBody>
      </p:sp>
      <p:sp>
        <p:nvSpPr>
          <p:cNvPr id="2249" name="Shape 2249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Approche Transient Fission Matrix </a:t>
            </a:r>
          </a:p>
        </p:txBody>
      </p:sp>
      <p:pic>
        <p:nvPicPr>
          <p:cNvPr id="2250" name="Image 224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252" name="Image 225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2">
            <a:off x="4587590" y="1250180"/>
            <a:ext cx="3848466" cy="38147"/>
          </a:xfrm>
          <a:prstGeom prst="rect">
            <a:avLst/>
          </a:prstGeom>
        </p:spPr>
      </p:pic>
      <p:pic>
        <p:nvPicPr>
          <p:cNvPr id="2254" name="Image 225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00042">
            <a:off x="8122360" y="969368"/>
            <a:ext cx="871273" cy="38111"/>
          </a:xfrm>
          <a:prstGeom prst="rect">
            <a:avLst/>
          </a:prstGeom>
        </p:spPr>
      </p:pic>
      <p:pic>
        <p:nvPicPr>
          <p:cNvPr id="2256" name="Image 225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699958" flipH="1">
            <a:off x="4011167" y="977470"/>
            <a:ext cx="871273" cy="38111"/>
          </a:xfrm>
          <a:prstGeom prst="rect">
            <a:avLst/>
          </a:prstGeom>
        </p:spPr>
      </p:pic>
      <p:grpSp>
        <p:nvGrpSpPr>
          <p:cNvPr id="2286" name="Group 2286"/>
          <p:cNvGrpSpPr/>
          <p:nvPr/>
        </p:nvGrpSpPr>
        <p:grpSpPr>
          <a:xfrm>
            <a:off x="1289493" y="2688202"/>
            <a:ext cx="3470932" cy="1145238"/>
            <a:chOff x="0" y="18782"/>
            <a:chExt cx="3470931" cy="1145236"/>
          </a:xfrm>
        </p:grpSpPr>
        <p:grpSp>
          <p:nvGrpSpPr>
            <p:cNvPr id="2275" name="Group 2275"/>
            <p:cNvGrpSpPr/>
            <p:nvPr/>
          </p:nvGrpSpPr>
          <p:grpSpPr>
            <a:xfrm rot="16200000">
              <a:off x="1425660" y="-724878"/>
              <a:ext cx="959539" cy="2693152"/>
              <a:chOff x="-220177" y="0"/>
              <a:chExt cx="959536" cy="2693150"/>
            </a:xfrm>
          </p:grpSpPr>
          <p:graphicFrame>
            <p:nvGraphicFramePr>
              <p:cNvPr id="2258" name="Table 2258"/>
              <p:cNvGraphicFramePr/>
              <p:nvPr>
                <p:extLst>
                  <p:ext uri="{D42A27DB-BD31-4B8C-83A1-F6EECF244321}">
                    <p14:modId xmlns:p14="http://schemas.microsoft.com/office/powerpoint/2010/main" val="3735809879"/>
                  </p:ext>
                </p:extLst>
              </p:nvPr>
            </p:nvGraphicFramePr>
            <p:xfrm>
              <a:off x="-220177" y="523455"/>
              <a:ext cx="760701" cy="1991358"/>
            </p:xfrm>
            <a:graphic>
              <a:graphicData uri="http://schemas.openxmlformats.org/drawingml/2006/table">
                <a:tbl>
                  <a:tblPr bandRow="1">
                    <a:tableStyleId>{4C3C2611-4C71-4FC5-86AE-919BDF0F9419}</a:tableStyleId>
                  </a:tblPr>
                  <a:tblGrid>
                    <a:gridCol w="760705"/>
                  </a:tblGrid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 dirty="0"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E3E5E8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FFFFFF"/>
                        </a:solidFill>
                      </a:tcPr>
                    </a:tc>
                  </a:tr>
                  <a:tr h="359646">
                    <a:tc>
                      <a:txBody>
                        <a:bodyPr/>
                        <a:lstStyle/>
                        <a:p>
                          <a:pPr defTabSz="914400">
                            <a:defRPr sz="2600">
                              <a:solidFill>
                                <a:srgbClr val="000000"/>
                              </a:solidFill>
                              <a:latin typeface="Helvetica Light"/>
                              <a:ea typeface="Helvetica Light"/>
                              <a:cs typeface="Helvetica Light"/>
                              <a:sym typeface="Helvetica Light"/>
                            </a:defRPr>
                          </a:pPr>
                          <a:endParaRPr dirty="0"/>
                        </a:p>
                      </a:txBody>
                      <a:tcPr marL="50800" marR="50800" marT="50800" marB="50800" anchor="ctr" horzOverflow="overflow">
                        <a:lnL w="12700">
                          <a:solidFill>
                            <a:srgbClr val="3797C6"/>
                          </a:solidFill>
                          <a:miter lim="400000"/>
                        </a:lnL>
                        <a:lnR w="12700">
                          <a:solidFill>
                            <a:srgbClr val="3797C6"/>
                          </a:solidFill>
                          <a:miter lim="400000"/>
                        </a:lnR>
                        <a:lnT w="12700">
                          <a:solidFill>
                            <a:srgbClr val="3797C6"/>
                          </a:solidFill>
                          <a:miter lim="400000"/>
                        </a:lnT>
                        <a:lnB w="12700">
                          <a:solidFill>
                            <a:srgbClr val="3797C6"/>
                          </a:solidFill>
                          <a:miter lim="400000"/>
                        </a:lnB>
                        <a:solidFill>
                          <a:srgbClr val="E3E5E8"/>
                        </a:solidFill>
                      </a:tcPr>
                    </a:tc>
                  </a:tr>
                </a:tbl>
              </a:graphicData>
            </a:graphic>
          </p:graphicFrame>
          <p:grpSp>
            <p:nvGrpSpPr>
              <p:cNvPr id="2262" name="Group 2262"/>
              <p:cNvGrpSpPr/>
              <p:nvPr/>
            </p:nvGrpSpPr>
            <p:grpSpPr>
              <a:xfrm>
                <a:off x="187212" y="1658167"/>
                <a:ext cx="411542" cy="401599"/>
                <a:chOff x="0" y="0"/>
                <a:chExt cx="411541" cy="401598"/>
              </a:xfrm>
            </p:grpSpPr>
            <p:sp>
              <p:nvSpPr>
                <p:cNvPr id="2259" name="Shape 2259"/>
                <p:cNvSpPr/>
                <p:nvPr/>
              </p:nvSpPr>
              <p:spPr>
                <a:xfrm>
                  <a:off x="0" y="0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0" name="Shape 2260"/>
                <p:cNvSpPr/>
                <p:nvPr/>
              </p:nvSpPr>
              <p:spPr>
                <a:xfrm>
                  <a:off x="126903" y="112729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1" name="Shape 2261"/>
                <p:cNvSpPr/>
                <p:nvPr/>
              </p:nvSpPr>
              <p:spPr>
                <a:xfrm>
                  <a:off x="242722" y="232779"/>
                  <a:ext cx="168820" cy="16882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grpSp>
            <p:nvGrpSpPr>
              <p:cNvPr id="2265" name="Group 2265"/>
              <p:cNvGrpSpPr/>
              <p:nvPr/>
            </p:nvGrpSpPr>
            <p:grpSpPr>
              <a:xfrm>
                <a:off x="202914" y="2340475"/>
                <a:ext cx="306233" cy="295699"/>
                <a:chOff x="0" y="0"/>
                <a:chExt cx="306231" cy="295697"/>
              </a:xfrm>
            </p:grpSpPr>
            <p:sp>
              <p:nvSpPr>
                <p:cNvPr id="2263" name="Shape 2263"/>
                <p:cNvSpPr/>
                <p:nvPr/>
              </p:nvSpPr>
              <p:spPr>
                <a:xfrm>
                  <a:off x="0" y="0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4" name="Shape 2264"/>
                <p:cNvSpPr/>
                <p:nvPr/>
              </p:nvSpPr>
              <p:spPr>
                <a:xfrm>
                  <a:off x="137413" y="126879"/>
                  <a:ext cx="168819" cy="168819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grpSp>
            <p:nvGrpSpPr>
              <p:cNvPr id="2270" name="Group 2270"/>
              <p:cNvGrpSpPr/>
              <p:nvPr/>
            </p:nvGrpSpPr>
            <p:grpSpPr>
              <a:xfrm>
                <a:off x="80261" y="890047"/>
                <a:ext cx="406602" cy="478121"/>
                <a:chOff x="0" y="0"/>
                <a:chExt cx="406600" cy="478120"/>
              </a:xfrm>
            </p:grpSpPr>
            <p:sp>
              <p:nvSpPr>
                <p:cNvPr id="2266" name="Shape 2266"/>
                <p:cNvSpPr/>
                <p:nvPr/>
              </p:nvSpPr>
              <p:spPr>
                <a:xfrm>
                  <a:off x="40181" y="0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7" name="Shape 2267"/>
                <p:cNvSpPr/>
                <p:nvPr/>
              </p:nvSpPr>
              <p:spPr>
                <a:xfrm>
                  <a:off x="0" y="30930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8" name="Shape 2268"/>
                <p:cNvSpPr/>
                <p:nvPr/>
              </p:nvSpPr>
              <p:spPr>
                <a:xfrm>
                  <a:off x="237782" y="8581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  <p:sp>
              <p:nvSpPr>
                <p:cNvPr id="2269" name="Shape 2269"/>
                <p:cNvSpPr/>
                <p:nvPr/>
              </p:nvSpPr>
              <p:spPr>
                <a:xfrm>
                  <a:off x="233854" y="301892"/>
                  <a:ext cx="168819" cy="168819"/>
                </a:xfrm>
                <a:prstGeom prst="ellipse">
                  <a:avLst/>
                </a:prstGeom>
                <a:blipFill rotWithShape="1">
                  <a:blip r:embed="rId8"/>
                  <a:srcRect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000"/>
                </a:p>
              </p:txBody>
            </p:sp>
          </p:grpSp>
          <p:sp>
            <p:nvSpPr>
              <p:cNvPr id="2271" name="Shape 2271"/>
              <p:cNvSpPr/>
              <p:nvPr/>
            </p:nvSpPr>
            <p:spPr>
              <a:xfrm>
                <a:off x="212201" y="1304944"/>
                <a:ext cx="527158" cy="458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038" y="0"/>
                    </a:moveTo>
                    <a:lnTo>
                      <a:pt x="0" y="7840"/>
                    </a:lnTo>
                    <a:lnTo>
                      <a:pt x="8025" y="13327"/>
                    </a:lnTo>
                    <a:lnTo>
                      <a:pt x="21600" y="13725"/>
                    </a:lnTo>
                    <a:lnTo>
                      <a:pt x="17053" y="17196"/>
                    </a:lnTo>
                    <a:lnTo>
                      <a:pt x="12656" y="2160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54859" y="1325442"/>
                <a:ext cx="278422" cy="1367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7" y="0"/>
                    </a:moveTo>
                    <a:lnTo>
                      <a:pt x="9904" y="4569"/>
                    </a:lnTo>
                    <a:lnTo>
                      <a:pt x="2402" y="7788"/>
                    </a:lnTo>
                    <a:lnTo>
                      <a:pt x="5699" y="12449"/>
                    </a:lnTo>
                    <a:lnTo>
                      <a:pt x="21600" y="14143"/>
                    </a:lnTo>
                    <a:lnTo>
                      <a:pt x="0" y="16822"/>
                    </a:lnTo>
                    <a:lnTo>
                      <a:pt x="2473" y="14540"/>
                    </a:lnTo>
                    <a:lnTo>
                      <a:pt x="7244" y="21600"/>
                    </a:lnTo>
                    <a:lnTo>
                      <a:pt x="19720" y="1929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405553" y="491709"/>
                <a:ext cx="270539" cy="554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8101" y="8135"/>
                    </a:lnTo>
                    <a:lnTo>
                      <a:pt x="19026" y="20611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74844" y="0"/>
                <a:ext cx="371164" cy="980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44" y="21600"/>
                    </a:moveTo>
                    <a:lnTo>
                      <a:pt x="0" y="21535"/>
                    </a:lnTo>
                    <a:lnTo>
                      <a:pt x="1883" y="8061"/>
                    </a:lnTo>
                    <a:lnTo>
                      <a:pt x="21600" y="6653"/>
                    </a:lnTo>
                    <a:lnTo>
                      <a:pt x="20237" y="0"/>
                    </a:lnTo>
                  </a:path>
                </a:pathLst>
              </a:custGeom>
              <a:noFill/>
              <a:ln w="12700" cap="flat">
                <a:solidFill>
                  <a:srgbClr val="53585F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2000"/>
              </a:p>
            </p:txBody>
          </p:sp>
        </p:grpSp>
        <p:sp>
          <p:nvSpPr>
            <p:cNvPr id="2276" name="Shape 2276"/>
            <p:cNvSpPr/>
            <p:nvPr/>
          </p:nvSpPr>
          <p:spPr>
            <a:xfrm>
              <a:off x="2766584" y="58559"/>
              <a:ext cx="704347" cy="3887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fission</a:t>
              </a:r>
            </a:p>
          </p:txBody>
        </p:sp>
        <p:grpSp>
          <p:nvGrpSpPr>
            <p:cNvPr id="2279" name="Group 2279"/>
            <p:cNvGrpSpPr/>
            <p:nvPr/>
          </p:nvGrpSpPr>
          <p:grpSpPr>
            <a:xfrm>
              <a:off x="2491189" y="97116"/>
              <a:ext cx="265088" cy="356209"/>
              <a:chOff x="0" y="0"/>
              <a:chExt cx="265087" cy="356207"/>
            </a:xfrm>
          </p:grpSpPr>
          <p:sp>
            <p:nvSpPr>
              <p:cNvPr id="2277" name="Shape 2277"/>
              <p:cNvSpPr/>
              <p:nvPr/>
            </p:nvSpPr>
            <p:spPr>
              <a:xfrm>
                <a:off x="0" y="0"/>
                <a:ext cx="265088" cy="356208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rmAutofit/>
              </a:bodyPr>
              <a:lstStyle/>
              <a:p>
                <a:pPr defTabSz="449833">
                  <a:defRPr sz="154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endParaRPr sz="1400"/>
              </a:p>
            </p:txBody>
          </p:sp>
          <p:pic>
            <p:nvPicPr>
              <p:cNvPr id="227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00150" y="121312"/>
                <a:ext cx="64787" cy="1457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82" name="Group 2282"/>
            <p:cNvGrpSpPr/>
            <p:nvPr/>
          </p:nvGrpSpPr>
          <p:grpSpPr>
            <a:xfrm>
              <a:off x="1812580" y="95799"/>
              <a:ext cx="265089" cy="356208"/>
              <a:chOff x="0" y="0"/>
              <a:chExt cx="265087" cy="356207"/>
            </a:xfrm>
          </p:grpSpPr>
          <p:sp>
            <p:nvSpPr>
              <p:cNvPr id="2280" name="Shape 2280"/>
              <p:cNvSpPr/>
              <p:nvPr/>
            </p:nvSpPr>
            <p:spPr>
              <a:xfrm>
                <a:off x="0" y="0"/>
                <a:ext cx="265088" cy="356208"/>
              </a:xfrm>
              <a:prstGeom prst="rect">
                <a:avLst/>
              </a:prstGeom>
              <a:solidFill>
                <a:srgbClr val="FFFFFF">
                  <a:alpha val="64999"/>
                </a:srgbClr>
              </a:solidFill>
              <a:ln w="12700" cap="flat">
                <a:solidFill>
                  <a:srgbClr val="575451">
                    <a:alpha val="9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rmAutofit/>
              </a:bodyPr>
              <a:lstStyle/>
              <a:p>
                <a:pPr defTabSz="449833">
                  <a:defRPr sz="154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pPr>
                <a:endParaRPr sz="1400"/>
              </a:p>
            </p:txBody>
          </p:sp>
          <p:pic>
            <p:nvPicPr>
              <p:cNvPr id="2281" name="pasted-image.pd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83954" y="89127"/>
                <a:ext cx="97179" cy="1943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83" name="Shape 2283"/>
            <p:cNvSpPr/>
            <p:nvPr/>
          </p:nvSpPr>
          <p:spPr>
            <a:xfrm>
              <a:off x="24761" y="306767"/>
              <a:ext cx="440826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fuite</a:t>
              </a:r>
            </a:p>
          </p:txBody>
        </p:sp>
        <p:sp>
          <p:nvSpPr>
            <p:cNvPr id="2284" name="Shape 2284"/>
            <p:cNvSpPr/>
            <p:nvPr/>
          </p:nvSpPr>
          <p:spPr>
            <a:xfrm>
              <a:off x="0" y="18782"/>
              <a:ext cx="93775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/>
                <a:t>absorption</a:t>
              </a:r>
            </a:p>
          </p:txBody>
        </p:sp>
        <p:sp>
          <p:nvSpPr>
            <p:cNvPr id="2285" name="Shape 2285"/>
            <p:cNvSpPr/>
            <p:nvPr/>
          </p:nvSpPr>
          <p:spPr>
            <a:xfrm>
              <a:off x="1323715" y="845983"/>
              <a:ext cx="809517" cy="318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">
                  <a:solidFill>
                    <a:srgbClr val="53585F"/>
                  </a:solidFill>
                  <a:latin typeface="Avenir Next"/>
                  <a:ea typeface="Avenir Next"/>
                  <a:cs typeface="Avenir Next"/>
                  <a:sym typeface="Avenir Next"/>
                </a:defRPr>
              </a:lvl1pPr>
            </a:lstStyle>
            <a:p>
              <a:r>
                <a:rPr sz="1400" dirty="0" err="1"/>
                <a:t>émission</a:t>
              </a:r>
              <a:endParaRPr sz="1400" dirty="0"/>
            </a:p>
          </p:txBody>
        </p:sp>
      </p:grpSp>
      <p:sp>
        <p:nvSpPr>
          <p:cNvPr id="2287" name="Shape 2287"/>
          <p:cNvSpPr/>
          <p:nvPr/>
        </p:nvSpPr>
        <p:spPr>
          <a:xfrm>
            <a:off x="170596" y="3942069"/>
            <a:ext cx="6267578" cy="279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/>
              <a:t>4 </a:t>
            </a:r>
            <a:r>
              <a:rPr sz="1800" dirty="0" err="1"/>
              <a:t>calculs</a:t>
            </a:r>
            <a:r>
              <a:rPr sz="1800" dirty="0"/>
              <a:t> (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dirty="0"/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χ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d</a:t>
            </a:r>
            <a:r>
              <a:rPr sz="1800" baseline="-5999" dirty="0">
                <a:latin typeface="Athelas"/>
                <a:ea typeface="Athelas"/>
                <a:cs typeface="Athelas"/>
                <a:sym typeface="Athelas"/>
              </a:rPr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baseline="-5999" dirty="0">
                <a:latin typeface="Athelas"/>
                <a:ea typeface="Athelas"/>
                <a:cs typeface="Athelas"/>
                <a:sym typeface="Athelas"/>
              </a:rPr>
              <a:t>, </a:t>
            </a:r>
            <a:r>
              <a:rPr sz="1800" dirty="0" err="1">
                <a:latin typeface="Athelas"/>
                <a:ea typeface="Athelas"/>
                <a:cs typeface="Athelas"/>
                <a:sym typeface="Athelas"/>
              </a:rPr>
              <a:t>ν</a:t>
            </a:r>
            <a:r>
              <a:rPr sz="1800" baseline="-5999" dirty="0" err="1">
                <a:latin typeface="Athelas"/>
                <a:ea typeface="Athelas"/>
                <a:cs typeface="Athelas"/>
                <a:sym typeface="Athelas"/>
              </a:rPr>
              <a:t>d</a:t>
            </a:r>
            <a:r>
              <a:rPr sz="1800" dirty="0"/>
              <a:t>) </a:t>
            </a:r>
            <a:r>
              <a:rPr sz="1800" dirty="0" err="1"/>
              <a:t>réalisés</a:t>
            </a:r>
            <a:r>
              <a:rPr sz="1800" dirty="0"/>
              <a:t> avec MCNP par </a:t>
            </a:r>
            <a:r>
              <a:rPr sz="1800" dirty="0" err="1"/>
              <a:t>discrétisation</a:t>
            </a:r>
            <a:r>
              <a:rPr sz="1800" dirty="0"/>
              <a:t> de la </a:t>
            </a:r>
            <a:r>
              <a:rPr sz="1800" dirty="0" err="1"/>
              <a:t>géométrie</a:t>
            </a:r>
            <a:endParaRPr sz="1800" dirty="0"/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Calcul</a:t>
            </a:r>
            <a:r>
              <a:rPr sz="1800" dirty="0"/>
              <a:t> </a:t>
            </a:r>
            <a:r>
              <a:rPr sz="1800" dirty="0" err="1"/>
              <a:t>lourd</a:t>
            </a:r>
            <a:r>
              <a:rPr sz="1800" dirty="0"/>
              <a:t>, avec ~1000 </a:t>
            </a:r>
            <a:r>
              <a:rPr sz="1800" dirty="0" err="1"/>
              <a:t>discrétisations</a:t>
            </a:r>
            <a:r>
              <a:rPr sz="1800" dirty="0"/>
              <a:t> </a:t>
            </a:r>
            <a:r>
              <a:rPr sz="1800" dirty="0" err="1"/>
              <a:t>spatiales</a:t>
            </a:r>
            <a:r>
              <a:rPr sz="1800" dirty="0"/>
              <a:t> et 100 </a:t>
            </a:r>
            <a:r>
              <a:rPr sz="1800" dirty="0" err="1"/>
              <a:t>en</a:t>
            </a:r>
            <a:r>
              <a:rPr sz="1800" dirty="0"/>
              <a:t> temps :</a:t>
            </a:r>
            <a:br>
              <a:rPr sz="1800" dirty="0"/>
            </a:br>
            <a:r>
              <a:rPr sz="1800" dirty="0"/>
              <a:t>- 1000x4 = 4000 </a:t>
            </a:r>
            <a:r>
              <a:rPr sz="1800" dirty="0" err="1"/>
              <a:t>calculs</a:t>
            </a:r>
            <a:r>
              <a:rPr sz="1800" dirty="0"/>
              <a:t> </a:t>
            </a:r>
            <a:r>
              <a:rPr sz="1800" dirty="0" err="1"/>
              <a:t>différents</a:t>
            </a:r>
            <a:r>
              <a:rPr sz="1800" dirty="0"/>
              <a:t/>
            </a:r>
            <a:br>
              <a:rPr sz="1800" dirty="0"/>
            </a:br>
            <a:r>
              <a:rPr sz="1800" dirty="0"/>
              <a:t>- 1000</a:t>
            </a:r>
            <a:r>
              <a:rPr sz="1800" baseline="31999" dirty="0"/>
              <a:t>2</a:t>
            </a:r>
            <a:r>
              <a:rPr sz="1800" dirty="0"/>
              <a:t>x4x100 = 400 millions de double                  </a:t>
            </a:r>
            <a:br>
              <a:rPr sz="1800" dirty="0"/>
            </a:br>
            <a:r>
              <a:rPr sz="1800" dirty="0"/>
              <a:t>                        </a:t>
            </a:r>
            <a:r>
              <a:rPr sz="1800" dirty="0" err="1"/>
              <a:t>soit</a:t>
            </a:r>
            <a:r>
              <a:rPr sz="1800" dirty="0"/>
              <a:t> 3.2 Go …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Géométrie</a:t>
            </a:r>
            <a:r>
              <a:rPr sz="1800" dirty="0"/>
              <a:t> MCNP </a:t>
            </a:r>
            <a:r>
              <a:rPr sz="1800" dirty="0" err="1"/>
              <a:t>limitée</a:t>
            </a:r>
            <a:r>
              <a:rPr sz="1800" dirty="0"/>
              <a:t> :</a:t>
            </a:r>
          </a:p>
        </p:txBody>
      </p:sp>
      <p:pic>
        <p:nvPicPr>
          <p:cNvPr id="2288" name="couplage_mesh3_alpha.png"/>
          <p:cNvPicPr>
            <a:picLocks noChangeAspect="1"/>
          </p:cNvPicPr>
          <p:nvPr/>
        </p:nvPicPr>
        <p:blipFill>
          <a:blip r:embed="rId11">
            <a:extLst/>
          </a:blip>
          <a:srcRect l="4522" t="4522" r="4522" b="4522"/>
          <a:stretch>
            <a:fillRect/>
          </a:stretch>
        </p:blipFill>
        <p:spPr>
          <a:xfrm>
            <a:off x="10185160" y="4056970"/>
            <a:ext cx="2239918" cy="223991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5000" endPos="40000" dir="5400000" sy="-100000" algn="bl" rotWithShape="0"/>
          </a:effectLst>
        </p:spPr>
      </p:pic>
      <p:pic>
        <p:nvPicPr>
          <p:cNvPr id="2289" name="couplage_mesh2_alpha.png"/>
          <p:cNvPicPr>
            <a:picLocks noChangeAspect="1"/>
          </p:cNvPicPr>
          <p:nvPr/>
        </p:nvPicPr>
        <p:blipFill>
          <a:blip r:embed="rId12">
            <a:extLst/>
          </a:blip>
          <a:srcRect t="23622" b="23622"/>
          <a:stretch>
            <a:fillRect/>
          </a:stretch>
        </p:blipFill>
        <p:spPr>
          <a:xfrm>
            <a:off x="6483350" y="4189328"/>
            <a:ext cx="3743862" cy="197505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56823"/>
              </a:srgbClr>
            </a:outerShdw>
            <a:reflection stA="15000" endPos="40000" dir="5400000" sy="-100000" algn="bl" rotWithShape="0"/>
          </a:effectLst>
        </p:spPr>
      </p:pic>
      <p:grpSp>
        <p:nvGrpSpPr>
          <p:cNvPr id="2292" name="Group 2292"/>
          <p:cNvGrpSpPr/>
          <p:nvPr/>
        </p:nvGrpSpPr>
        <p:grpSpPr>
          <a:xfrm>
            <a:off x="896147" y="6928563"/>
            <a:ext cx="4588273" cy="1896269"/>
            <a:chOff x="0" y="0"/>
            <a:chExt cx="4588271" cy="1896268"/>
          </a:xfrm>
        </p:grpSpPr>
        <p:pic>
          <p:nvPicPr>
            <p:cNvPr id="2291" name="geom_msfr_of_2_mcnp_alpha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36486" t="29727" r="8777" b="40357"/>
            <a:stretch>
              <a:fillRect/>
            </a:stretch>
          </p:blipFill>
          <p:spPr>
            <a:xfrm>
              <a:off x="19050" y="19050"/>
              <a:ext cx="4550104" cy="18582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0" name="Image 2289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588272" cy="1896269"/>
            </a:xfrm>
            <a:prstGeom prst="rect">
              <a:avLst/>
            </a:prstGeom>
            <a:effectLst/>
          </p:spPr>
        </p:pic>
      </p:grpSp>
      <p:sp>
        <p:nvSpPr>
          <p:cNvPr id="2293" name="Shape 2293"/>
          <p:cNvSpPr/>
          <p:nvPr/>
        </p:nvSpPr>
        <p:spPr>
          <a:xfrm>
            <a:off x="6740826" y="6761894"/>
            <a:ext cx="6087526" cy="242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En un seul (unique) calcul on récupère l’ensemble des matrices de fission et celle des temps de propagation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SERPENT est capable d’utiliser un maillage CFD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Possible car il est aisé de modifier les sources de Serpent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Retenue pour les études couplées</a:t>
            </a:r>
          </a:p>
        </p:txBody>
      </p:sp>
      <p:grpSp>
        <p:nvGrpSpPr>
          <p:cNvPr id="2296" name="Group 2296"/>
          <p:cNvGrpSpPr/>
          <p:nvPr/>
        </p:nvGrpSpPr>
        <p:grpSpPr>
          <a:xfrm>
            <a:off x="8622493" y="5237812"/>
            <a:ext cx="265089" cy="356209"/>
            <a:chOff x="0" y="0"/>
            <a:chExt cx="265087" cy="356207"/>
          </a:xfrm>
        </p:grpSpPr>
        <p:sp>
          <p:nvSpPr>
            <p:cNvPr id="2294" name="Shape 2294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295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99" name="Group 2299"/>
          <p:cNvGrpSpPr/>
          <p:nvPr/>
        </p:nvGrpSpPr>
        <p:grpSpPr>
          <a:xfrm>
            <a:off x="8002742" y="4664719"/>
            <a:ext cx="265088" cy="356209"/>
            <a:chOff x="0" y="0"/>
            <a:chExt cx="265087" cy="356207"/>
          </a:xfrm>
        </p:grpSpPr>
        <p:sp>
          <p:nvSpPr>
            <p:cNvPr id="2297" name="Shape 2297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298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2" name="Group 2302"/>
          <p:cNvGrpSpPr/>
          <p:nvPr/>
        </p:nvGrpSpPr>
        <p:grpSpPr>
          <a:xfrm>
            <a:off x="11566314" y="4998848"/>
            <a:ext cx="265089" cy="356209"/>
            <a:chOff x="0" y="0"/>
            <a:chExt cx="265087" cy="356207"/>
          </a:xfrm>
        </p:grpSpPr>
        <p:sp>
          <p:nvSpPr>
            <p:cNvPr id="2300" name="Shape 2300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301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0150" y="121312"/>
              <a:ext cx="64787" cy="145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5" name="Group 2305"/>
          <p:cNvGrpSpPr/>
          <p:nvPr/>
        </p:nvGrpSpPr>
        <p:grpSpPr>
          <a:xfrm>
            <a:off x="10869094" y="4998848"/>
            <a:ext cx="265089" cy="356209"/>
            <a:chOff x="0" y="0"/>
            <a:chExt cx="265087" cy="356207"/>
          </a:xfrm>
        </p:grpSpPr>
        <p:sp>
          <p:nvSpPr>
            <p:cNvPr id="2303" name="Shape 2303"/>
            <p:cNvSpPr/>
            <p:nvPr/>
          </p:nvSpPr>
          <p:spPr>
            <a:xfrm>
              <a:off x="0" y="0"/>
              <a:ext cx="265088" cy="356208"/>
            </a:xfrm>
            <a:prstGeom prst="rect">
              <a:avLst/>
            </a:prstGeom>
            <a:solidFill>
              <a:srgbClr val="FFFFFF">
                <a:alpha val="64999"/>
              </a:srgbClr>
            </a:solidFill>
            <a:ln w="12700" cap="flat">
              <a:solidFill>
                <a:srgbClr val="575451">
                  <a:alpha val="9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rmAutofit/>
            </a:bodyPr>
            <a:lstStyle/>
            <a:p>
              <a:pPr defTabSz="449833">
                <a:defRPr sz="154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 sz="1400"/>
            </a:p>
          </p:txBody>
        </p:sp>
        <p:pic>
          <p:nvPicPr>
            <p:cNvPr id="2304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3954" y="89127"/>
              <a:ext cx="97179" cy="194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06" name="Image 2305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8064719" y="4982578"/>
            <a:ext cx="635930" cy="512367"/>
          </a:xfrm>
          <a:prstGeom prst="rect">
            <a:avLst/>
          </a:prstGeom>
        </p:spPr>
      </p:pic>
      <p:pic>
        <p:nvPicPr>
          <p:cNvPr id="2308" name="Image 230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6200000">
            <a:off x="11144732" y="4961218"/>
            <a:ext cx="350886" cy="533913"/>
          </a:xfrm>
          <a:prstGeom prst="rect">
            <a:avLst/>
          </a:prstGeom>
        </p:spPr>
      </p:pic>
      <p:sp>
        <p:nvSpPr>
          <p:cNvPr id="2310" name="Shape 2310"/>
          <p:cNvSpPr/>
          <p:nvPr/>
        </p:nvSpPr>
        <p:spPr>
          <a:xfrm>
            <a:off x="655155" y="8984675"/>
            <a:ext cx="50702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/>
              <a:t>[A. Laureau et al, </a:t>
            </a:r>
            <a:r>
              <a:rPr sz="1200" i="0"/>
              <a:t>Transient Fission Matrix : Kinetic calculation and kinetic parameters β</a:t>
            </a:r>
            <a:r>
              <a:rPr sz="1200" i="0" baseline="-5999"/>
              <a:t>eff </a:t>
            </a:r>
            <a:r>
              <a:rPr sz="1200" i="0"/>
              <a:t>and Λ</a:t>
            </a:r>
            <a:r>
              <a:rPr sz="1200" i="0" baseline="-5999"/>
              <a:t>eff</a:t>
            </a:r>
            <a:r>
              <a:rPr sz="1200" i="0"/>
              <a:t> Calculation</a:t>
            </a:r>
            <a:r>
              <a:rPr sz="1200"/>
              <a:t>. Annals of Nuclear Energy, Annals of Nuclear Energy, Vol. 85, p. 1035-1044, 2015]</a:t>
            </a:r>
          </a:p>
        </p:txBody>
      </p:sp>
      <p:sp>
        <p:nvSpPr>
          <p:cNvPr id="2247" name="Shape 2247"/>
          <p:cNvSpPr/>
          <p:nvPr/>
        </p:nvSpPr>
        <p:spPr>
          <a:xfrm>
            <a:off x="212257" y="1378152"/>
            <a:ext cx="6184256" cy="118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 dirty="0" err="1"/>
              <a:t>Méthode</a:t>
            </a:r>
            <a:r>
              <a:rPr sz="1800" dirty="0"/>
              <a:t> 1 - </a:t>
            </a:r>
            <a:r>
              <a:rPr sz="1800" dirty="0" err="1"/>
              <a:t>discrétisée</a:t>
            </a:r>
            <a:r>
              <a:rPr sz="1800" dirty="0"/>
              <a:t> </a:t>
            </a:r>
            <a:r>
              <a:rPr sz="1800" dirty="0" err="1"/>
              <a:t>en</a:t>
            </a:r>
            <a:r>
              <a:rPr sz="1800" dirty="0"/>
              <a:t> temps : TFM-M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3"/>
              </a:buBlip>
              <a:defRPr sz="2000" spc="11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 dirty="0" err="1"/>
              <a:t>Calcul</a:t>
            </a:r>
            <a:r>
              <a:rPr sz="1800" dirty="0"/>
              <a:t> des productions de neutrons sur </a:t>
            </a:r>
            <a:r>
              <a:rPr sz="1800" dirty="0" err="1"/>
              <a:t>une</a:t>
            </a:r>
            <a:r>
              <a:rPr sz="1800" dirty="0"/>
              <a:t> </a:t>
            </a:r>
            <a:r>
              <a:rPr sz="1800" dirty="0" err="1"/>
              <a:t>discrétisation</a:t>
            </a:r>
            <a:r>
              <a:rPr sz="1800" dirty="0"/>
              <a:t> </a:t>
            </a:r>
            <a:r>
              <a:rPr sz="1800" dirty="0" err="1"/>
              <a:t>spatiale</a:t>
            </a:r>
            <a:r>
              <a:rPr sz="1800" dirty="0"/>
              <a:t> </a:t>
            </a:r>
            <a:r>
              <a:rPr sz="1800" u="sng" dirty="0"/>
              <a:t>et</a:t>
            </a:r>
            <a:r>
              <a:rPr sz="1800" dirty="0"/>
              <a:t> </a:t>
            </a:r>
            <a:r>
              <a:rPr sz="1800" dirty="0" err="1"/>
              <a:t>temporelle</a:t>
            </a:r>
            <a:endParaRPr sz="1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8" grpId="1" animBg="1" advAuto="0"/>
      <p:bldP spid="2288" grpId="3" animBg="1" advAuto="0"/>
      <p:bldP spid="2289" grpId="2" animBg="1" advAuto="0"/>
      <p:bldP spid="2293" grpId="10" animBg="1" advAuto="0"/>
      <p:bldP spid="2296" grpId="9" animBg="1" advAuto="0"/>
      <p:bldP spid="2299" grpId="4" animBg="1" advAuto="0"/>
      <p:bldP spid="2302" grpId="8" animBg="1" advAuto="0"/>
      <p:bldP spid="2305" grpId="7" animBg="1" advAuto="0"/>
      <p:bldP spid="2306" grpId="5" animBg="1" advAuto="0"/>
      <p:bldP spid="2308" grpId="6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/>
          <p:nvPr/>
        </p:nvSpPr>
        <p:spPr>
          <a:xfrm>
            <a:off x="5058121" y="3388201"/>
            <a:ext cx="7653613" cy="1432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cinétique gouvernée uniquement par les neutrons prompts :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à chaque génération de durée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Λ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population diminue de -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/>
              <a:t>, </a:t>
            </a:r>
          </a:p>
          <a:p>
            <a:pPr algn="just">
              <a:lnSpc>
                <a:spcPct val="12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la décroissance de la gerbe suit une exponentielle de type :</a:t>
            </a:r>
          </a:p>
        </p:txBody>
      </p:sp>
      <p:sp>
        <p:nvSpPr>
          <p:cNvPr id="2314" name="Shape 2314"/>
          <p:cNvSpPr/>
          <p:nvPr/>
        </p:nvSpPr>
        <p:spPr>
          <a:xfrm>
            <a:off x="5010792" y="1590229"/>
            <a:ext cx="7871402" cy="164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just">
              <a:lnSpc>
                <a:spcPct val="150000"/>
              </a:lnSpc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800"/>
              <a:t>Observable expérimentale : </a:t>
            </a:r>
            <a:r>
              <a:rPr sz="1800" b="1" i="1">
                <a:latin typeface="Athelas"/>
                <a:ea typeface="Athelas"/>
                <a:cs typeface="Athelas"/>
                <a:sym typeface="Athelas"/>
              </a:rPr>
              <a:t>α</a:t>
            </a:r>
            <a:r>
              <a:rPr sz="1800" b="1" i="1" baseline="-5999">
                <a:latin typeface="Athelas"/>
                <a:ea typeface="Athelas"/>
                <a:cs typeface="Athelas"/>
                <a:sym typeface="Athelas"/>
              </a:rPr>
              <a:t>Rossi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se place à la criticité : 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k=k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+β</a:t>
            </a:r>
            <a:r>
              <a:rPr sz="1800" i="1" baseline="-5999">
                <a:latin typeface="Athelas"/>
                <a:ea typeface="Athelas"/>
                <a:cs typeface="Athelas"/>
                <a:sym typeface="Athelas"/>
              </a:rPr>
              <a:t>eff</a:t>
            </a:r>
            <a:r>
              <a:rPr sz="1800" i="1">
                <a:latin typeface="Athelas"/>
                <a:ea typeface="Athelas"/>
                <a:cs typeface="Athelas"/>
                <a:sym typeface="Athelas"/>
              </a:rPr>
              <a:t>=</a:t>
            </a:r>
            <a:r>
              <a:rPr sz="1800">
                <a:latin typeface="Athelas"/>
                <a:ea typeface="Athelas"/>
                <a:cs typeface="Athelas"/>
                <a:sym typeface="Athelas"/>
              </a:rPr>
              <a:t>1</a:t>
            </a:r>
          </a:p>
          <a:p>
            <a:pPr marL="226391" indent="-226391" algn="just">
              <a:lnSpc>
                <a:spcPct val="12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on se place à puissance très faible (peu de précurseurs)</a:t>
            </a:r>
          </a:p>
          <a:p>
            <a:pPr marL="226391" indent="-226391" algn="just">
              <a:lnSpc>
                <a:spcPct val="150000"/>
              </a:lnSpc>
              <a:buSzPct val="30000"/>
              <a:buBlip>
                <a:blip r:embed="rId2"/>
              </a:buBlip>
              <a:defRPr sz="2000" spc="159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un pulse de neutrons est envoyé dans le système</a:t>
            </a:r>
          </a:p>
        </p:txBody>
      </p:sp>
      <p:sp>
        <p:nvSpPr>
          <p:cNvPr id="2315" name="Shape 2315"/>
          <p:cNvSpPr/>
          <p:nvPr/>
        </p:nvSpPr>
        <p:spPr>
          <a:xfrm>
            <a:off x="4327862" y="7391772"/>
            <a:ext cx="1967316" cy="735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18119" extrusionOk="0">
                <a:moveTo>
                  <a:pt x="11667" y="1088"/>
                </a:moveTo>
                <a:cubicBezTo>
                  <a:pt x="7994" y="1399"/>
                  <a:pt x="3720" y="-1356"/>
                  <a:pt x="1177" y="4285"/>
                </a:cubicBezTo>
                <a:cubicBezTo>
                  <a:pt x="161" y="6538"/>
                  <a:pt x="-318" y="9243"/>
                  <a:pt x="229" y="12123"/>
                </a:cubicBezTo>
                <a:cubicBezTo>
                  <a:pt x="833" y="15298"/>
                  <a:pt x="2323" y="16737"/>
                  <a:pt x="4003" y="17231"/>
                </a:cubicBezTo>
                <a:cubicBezTo>
                  <a:pt x="6677" y="18017"/>
                  <a:pt x="9548" y="16875"/>
                  <a:pt x="12134" y="17391"/>
                </a:cubicBezTo>
                <a:cubicBezTo>
                  <a:pt x="14618" y="17887"/>
                  <a:pt x="17043" y="19364"/>
                  <a:pt x="19090" y="15813"/>
                </a:cubicBezTo>
                <a:cubicBezTo>
                  <a:pt x="20845" y="12768"/>
                  <a:pt x="21282" y="7061"/>
                  <a:pt x="19937" y="3220"/>
                </a:cubicBezTo>
                <a:cubicBezTo>
                  <a:pt x="18027" y="-2236"/>
                  <a:pt x="14625" y="838"/>
                  <a:pt x="11667" y="108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6" name="Shape 2316"/>
          <p:cNvSpPr/>
          <p:nvPr/>
        </p:nvSpPr>
        <p:spPr>
          <a:xfrm>
            <a:off x="6532994" y="7750876"/>
            <a:ext cx="2140561" cy="35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18119" extrusionOk="0">
                <a:moveTo>
                  <a:pt x="11667" y="1088"/>
                </a:moveTo>
                <a:cubicBezTo>
                  <a:pt x="7994" y="1399"/>
                  <a:pt x="3720" y="-1356"/>
                  <a:pt x="1177" y="4285"/>
                </a:cubicBezTo>
                <a:cubicBezTo>
                  <a:pt x="161" y="6538"/>
                  <a:pt x="-318" y="9243"/>
                  <a:pt x="229" y="12123"/>
                </a:cubicBezTo>
                <a:cubicBezTo>
                  <a:pt x="833" y="15298"/>
                  <a:pt x="2323" y="16737"/>
                  <a:pt x="4003" y="17231"/>
                </a:cubicBezTo>
                <a:cubicBezTo>
                  <a:pt x="6677" y="18017"/>
                  <a:pt x="9548" y="16875"/>
                  <a:pt x="12134" y="17391"/>
                </a:cubicBezTo>
                <a:cubicBezTo>
                  <a:pt x="14618" y="17887"/>
                  <a:pt x="17043" y="19364"/>
                  <a:pt x="19090" y="15813"/>
                </a:cubicBezTo>
                <a:cubicBezTo>
                  <a:pt x="20845" y="12768"/>
                  <a:pt x="21282" y="7061"/>
                  <a:pt x="19937" y="3220"/>
                </a:cubicBezTo>
                <a:cubicBezTo>
                  <a:pt x="18027" y="-2236"/>
                  <a:pt x="14625" y="838"/>
                  <a:pt x="11667" y="108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7" name="Shape 2317"/>
          <p:cNvSpPr/>
          <p:nvPr/>
        </p:nvSpPr>
        <p:spPr>
          <a:xfrm>
            <a:off x="9461423" y="7353117"/>
            <a:ext cx="1936934" cy="793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8" h="17700" extrusionOk="0">
                <a:moveTo>
                  <a:pt x="10580" y="1768"/>
                </a:moveTo>
                <a:cubicBezTo>
                  <a:pt x="7865" y="1920"/>
                  <a:pt x="5005" y="-880"/>
                  <a:pt x="2608" y="1980"/>
                </a:cubicBezTo>
                <a:cubicBezTo>
                  <a:pt x="1703" y="3061"/>
                  <a:pt x="1049" y="4841"/>
                  <a:pt x="585" y="6808"/>
                </a:cubicBezTo>
                <a:cubicBezTo>
                  <a:pt x="-137" y="9860"/>
                  <a:pt x="-314" y="13525"/>
                  <a:pt x="771" y="15879"/>
                </a:cubicBezTo>
                <a:cubicBezTo>
                  <a:pt x="2180" y="18937"/>
                  <a:pt x="3979" y="17417"/>
                  <a:pt x="5885" y="16515"/>
                </a:cubicBezTo>
                <a:cubicBezTo>
                  <a:pt x="7403" y="15797"/>
                  <a:pt x="9155" y="15899"/>
                  <a:pt x="10710" y="16173"/>
                </a:cubicBezTo>
                <a:cubicBezTo>
                  <a:pt x="13069" y="16589"/>
                  <a:pt x="15496" y="18157"/>
                  <a:pt x="17663" y="16069"/>
                </a:cubicBezTo>
                <a:cubicBezTo>
                  <a:pt x="20253" y="13574"/>
                  <a:pt x="21286" y="6985"/>
                  <a:pt x="19583" y="2700"/>
                </a:cubicBezTo>
                <a:cubicBezTo>
                  <a:pt x="17453" y="-2663"/>
                  <a:pt x="13805" y="1587"/>
                  <a:pt x="10580" y="1768"/>
                </a:cubicBezTo>
                <a:close/>
              </a:path>
            </a:pathLst>
          </a:custGeom>
          <a:solidFill>
            <a:srgbClr val="4ED12E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8" name="Shape 2318"/>
          <p:cNvSpPr/>
          <p:nvPr/>
        </p:nvSpPr>
        <p:spPr>
          <a:xfrm>
            <a:off x="6618071" y="7396419"/>
            <a:ext cx="2076156" cy="36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7" h="19982" extrusionOk="0">
                <a:moveTo>
                  <a:pt x="12097" y="1988"/>
                </a:moveTo>
                <a:cubicBezTo>
                  <a:pt x="9598" y="3842"/>
                  <a:pt x="6928" y="2720"/>
                  <a:pt x="4388" y="1766"/>
                </a:cubicBezTo>
                <a:cubicBezTo>
                  <a:pt x="2982" y="1238"/>
                  <a:pt x="1644" y="1217"/>
                  <a:pt x="685" y="5452"/>
                </a:cubicBezTo>
                <a:cubicBezTo>
                  <a:pt x="31" y="8342"/>
                  <a:pt x="-216" y="11437"/>
                  <a:pt x="215" y="13946"/>
                </a:cubicBezTo>
                <a:cubicBezTo>
                  <a:pt x="819" y="17466"/>
                  <a:pt x="2353" y="19068"/>
                  <a:pt x="3759" y="19481"/>
                </a:cubicBezTo>
                <a:cubicBezTo>
                  <a:pt x="6636" y="20326"/>
                  <a:pt x="9757" y="19013"/>
                  <a:pt x="12605" y="19655"/>
                </a:cubicBezTo>
                <a:cubicBezTo>
                  <a:pt x="14800" y="20150"/>
                  <a:pt x="17017" y="20544"/>
                  <a:pt x="19076" y="17204"/>
                </a:cubicBezTo>
                <a:cubicBezTo>
                  <a:pt x="19778" y="16066"/>
                  <a:pt x="20461" y="14557"/>
                  <a:pt x="20902" y="11679"/>
                </a:cubicBezTo>
                <a:cubicBezTo>
                  <a:pt x="21228" y="9552"/>
                  <a:pt x="21384" y="6643"/>
                  <a:pt x="21094" y="4298"/>
                </a:cubicBezTo>
                <a:cubicBezTo>
                  <a:pt x="20886" y="2617"/>
                  <a:pt x="20514" y="2016"/>
                  <a:pt x="20146" y="1616"/>
                </a:cubicBezTo>
                <a:cubicBezTo>
                  <a:pt x="17683" y="-1056"/>
                  <a:pt x="14840" y="-45"/>
                  <a:pt x="12097" y="1988"/>
                </a:cubicBezTo>
                <a:close/>
              </a:path>
            </a:pathLst>
          </a:custGeom>
          <a:solidFill>
            <a:srgbClr val="EB3B00">
              <a:alpha val="3876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19" name="Shape 2319"/>
          <p:cNvSpPr/>
          <p:nvPr/>
        </p:nvSpPr>
        <p:spPr>
          <a:xfrm>
            <a:off x="11573432" y="-2349713"/>
            <a:ext cx="5367150" cy="229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200000"/>
              </a:lnSpc>
              <a:defRPr sz="1800" b="1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Flattop kinetics calculated parameters:</a:t>
            </a:r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effective fraction of delayed neutron:</a:t>
            </a:r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endParaRPr sz="1600"/>
          </a:p>
          <a:p>
            <a:pPr marL="203752" indent="-203752" algn="l">
              <a:lnSpc>
                <a:spcPct val="200000"/>
              </a:lnSpc>
              <a:buClr>
                <a:srgbClr val="535353"/>
              </a:buClr>
              <a:buSzPct val="82000"/>
              <a:buChar char="-"/>
              <a:defRPr sz="1800" spc="14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pPr>
            <a:r>
              <a:rPr sz="1600"/>
              <a:t>effective generation time:</a:t>
            </a:r>
          </a:p>
        </p:txBody>
      </p:sp>
      <p:sp>
        <p:nvSpPr>
          <p:cNvPr id="2320" name="Shape 23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7</a:t>
            </a:fld>
            <a:endParaRPr sz="1600"/>
          </a:p>
        </p:txBody>
      </p:sp>
      <p:grpSp>
        <p:nvGrpSpPr>
          <p:cNvPr id="2323" name="Group 2323"/>
          <p:cNvGrpSpPr/>
          <p:nvPr/>
        </p:nvGrpSpPr>
        <p:grpSpPr>
          <a:xfrm>
            <a:off x="323221" y="4419833"/>
            <a:ext cx="4183413" cy="1181102"/>
            <a:chOff x="-1" y="0"/>
            <a:chExt cx="4183411" cy="1181101"/>
          </a:xfrm>
        </p:grpSpPr>
        <p:sp>
          <p:nvSpPr>
            <p:cNvPr id="2322" name="Shape 2322"/>
            <p:cNvSpPr/>
            <p:nvPr/>
          </p:nvSpPr>
          <p:spPr>
            <a:xfrm>
              <a:off x="38100" y="39489"/>
              <a:ext cx="4107210" cy="1025921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200" cap="small">
                  <a:solidFill>
                    <a:srgbClr val="232323"/>
                  </a:solidFill>
                </a:defRPr>
              </a:pPr>
              <a:r>
                <a:rPr sz="2000"/>
                <a:t>Experience Flattop - LANL</a:t>
              </a:r>
            </a:p>
            <a:p>
              <a:pPr>
                <a:defRPr sz="2200" cap="small">
                  <a:solidFill>
                    <a:srgbClr val="232323"/>
                  </a:solidFill>
                </a:defRPr>
              </a:pPr>
              <a:r>
                <a:rPr sz="2000"/>
                <a:t>Références : Expérimental + IFP (Serpent classique)</a:t>
              </a:r>
            </a:p>
          </p:txBody>
        </p:sp>
        <p:pic>
          <p:nvPicPr>
            <p:cNvPr id="2321" name="Image 232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183411" cy="1181101"/>
            </a:xfrm>
            <a:prstGeom prst="rect">
              <a:avLst/>
            </a:prstGeom>
            <a:effectLst/>
          </p:spPr>
        </p:pic>
      </p:grpSp>
      <p:pic>
        <p:nvPicPr>
          <p:cNvPr id="232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22058" y="-1352469"/>
            <a:ext cx="457201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flattop.png"/>
          <p:cNvPicPr>
            <a:picLocks noChangeAspect="1"/>
          </p:cNvPicPr>
          <p:nvPr/>
        </p:nvPicPr>
        <p:blipFill>
          <a:blip r:embed="rId5">
            <a:extLst/>
          </a:blip>
          <a:srcRect t="10476" b="10476"/>
          <a:stretch>
            <a:fillRect/>
          </a:stretch>
        </p:blipFill>
        <p:spPr>
          <a:xfrm>
            <a:off x="881402" y="1272728"/>
            <a:ext cx="3067072" cy="3065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Image 233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9934585">
            <a:off x="3338210" y="2218827"/>
            <a:ext cx="792887" cy="169814"/>
          </a:xfrm>
          <a:prstGeom prst="rect">
            <a:avLst/>
          </a:prstGeom>
        </p:spPr>
      </p:pic>
      <p:sp>
        <p:nvSpPr>
          <p:cNvPr id="2333" name="Shape 2333"/>
          <p:cNvSpPr/>
          <p:nvPr/>
        </p:nvSpPr>
        <p:spPr>
          <a:xfrm>
            <a:off x="4071866" y="1975054"/>
            <a:ext cx="4572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spc="159">
                <a:solidFill>
                  <a:srgbClr val="E82C05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800"/>
              <a:t>Pu</a:t>
            </a:r>
          </a:p>
        </p:txBody>
      </p:sp>
      <p:pic>
        <p:nvPicPr>
          <p:cNvPr id="2334" name="Image 2333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9945912">
            <a:off x="3571183" y="1839043"/>
            <a:ext cx="555997" cy="169814"/>
          </a:xfrm>
          <a:prstGeom prst="rect">
            <a:avLst/>
          </a:prstGeom>
        </p:spPr>
      </p:pic>
      <p:sp>
        <p:nvSpPr>
          <p:cNvPr id="2336" name="Shape 2336"/>
          <p:cNvSpPr/>
          <p:nvPr/>
        </p:nvSpPr>
        <p:spPr>
          <a:xfrm>
            <a:off x="4020477" y="1635887"/>
            <a:ext cx="64902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 spc="159">
                <a:solidFill>
                  <a:srgbClr val="3440FF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800"/>
              <a:t>U</a:t>
            </a:r>
            <a:r>
              <a:rPr sz="1800" baseline="-5999"/>
              <a:t>nat</a:t>
            </a:r>
          </a:p>
        </p:txBody>
      </p:sp>
      <p:sp>
        <p:nvSpPr>
          <p:cNvPr id="2337" name="Shape 2337"/>
          <p:cNvSpPr/>
          <p:nvPr/>
        </p:nvSpPr>
        <p:spPr>
          <a:xfrm>
            <a:off x="4696519" y="826328"/>
            <a:ext cx="3630609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Expérience Flattop - statique</a:t>
            </a:r>
          </a:p>
        </p:txBody>
      </p:sp>
      <p:sp>
        <p:nvSpPr>
          <p:cNvPr id="2338" name="Shape 2338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Validation</a:t>
            </a:r>
          </a:p>
        </p:txBody>
      </p:sp>
      <p:pic>
        <p:nvPicPr>
          <p:cNvPr id="2339" name="Image 2338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341" name="Image 234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2">
            <a:off x="4539970" y="1250179"/>
            <a:ext cx="3943706" cy="38149"/>
          </a:xfrm>
          <a:prstGeom prst="rect">
            <a:avLst/>
          </a:prstGeom>
        </p:spPr>
      </p:pic>
      <p:pic>
        <p:nvPicPr>
          <p:cNvPr id="2343" name="Image 234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42">
            <a:off x="8156993" y="969368"/>
            <a:ext cx="871272" cy="38111"/>
          </a:xfrm>
          <a:prstGeom prst="rect">
            <a:avLst/>
          </a:prstGeom>
        </p:spPr>
      </p:pic>
      <p:pic>
        <p:nvPicPr>
          <p:cNvPr id="2345" name="Image 2344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699958" flipH="1">
            <a:off x="3909354" y="977470"/>
            <a:ext cx="871272" cy="38111"/>
          </a:xfrm>
          <a:prstGeom prst="rect">
            <a:avLst/>
          </a:prstGeom>
        </p:spPr>
      </p:pic>
      <p:pic>
        <p:nvPicPr>
          <p:cNvPr id="2347" name="Image 2346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46303" y="3444414"/>
            <a:ext cx="608010" cy="31864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348" name="Shape 2348"/>
          <p:cNvSpPr/>
          <p:nvPr/>
        </p:nvSpPr>
        <p:spPr>
          <a:xfrm>
            <a:off x="2903959" y="8239260"/>
            <a:ext cx="90579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lnSpc>
                <a:spcPct val="150000"/>
              </a:lnSpc>
              <a:buSzPct val="30000"/>
              <a:buBlip>
                <a:blip r:embed="rId2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bon accord entre les méthodes TFM et un calcul de référence </a:t>
            </a:r>
            <a:r>
              <a:rPr sz="1800">
                <a:solidFill>
                  <a:srgbClr val="5A5F5E"/>
                </a:solidFill>
              </a:rPr>
              <a:t>(pas de biais) </a:t>
            </a:r>
            <a:r>
              <a:rPr sz="1800"/>
              <a:t>…</a:t>
            </a:r>
          </a:p>
          <a:p>
            <a:pPr marL="228600" indent="-228600" algn="l">
              <a:lnSpc>
                <a:spcPct val="150000"/>
              </a:lnSpc>
              <a:buSzPct val="30000"/>
              <a:buBlip>
                <a:blip r:embed="rId2"/>
              </a:buBlip>
              <a:defRPr sz="2000">
                <a:solidFill>
                  <a:srgbClr val="232323"/>
                </a:solidFill>
              </a:defRPr>
            </a:pPr>
            <a:r>
              <a:rPr sz="1800"/>
              <a:t>… et avec les mesures expérimentales !</a:t>
            </a:r>
          </a:p>
        </p:txBody>
      </p:sp>
      <p:pic>
        <p:nvPicPr>
          <p:cNvPr id="2349" name="pasted-image.pdf"/>
          <p:cNvPicPr>
            <a:picLocks noChangeAspect="1"/>
          </p:cNvPicPr>
          <p:nvPr/>
        </p:nvPicPr>
        <p:blipFill>
          <a:blip r:embed="rId12">
            <a:extLst/>
          </a:blip>
          <a:srcRect b="34558"/>
          <a:stretch>
            <a:fillRect/>
          </a:stretch>
        </p:blipFill>
        <p:spPr>
          <a:xfrm>
            <a:off x="1120529" y="6111256"/>
            <a:ext cx="10909301" cy="2119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pasted-image.pdf"/>
          <p:cNvPicPr>
            <a:picLocks noChangeAspect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>
          <a:xfrm>
            <a:off x="10074730" y="4979529"/>
            <a:ext cx="171450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2" name="Image 2351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995680" flipH="1">
            <a:off x="8487441" y="4146070"/>
            <a:ext cx="885031" cy="2122360"/>
          </a:xfrm>
          <a:prstGeom prst="rect">
            <a:avLst/>
          </a:prstGeom>
        </p:spPr>
      </p:pic>
      <p:pic>
        <p:nvPicPr>
          <p:cNvPr id="2355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01665" y="4921021"/>
            <a:ext cx="1739901" cy="67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5" grpId="5" animBg="1" advAuto="0"/>
      <p:bldP spid="2316" grpId="7" animBg="1" advAuto="0"/>
      <p:bldP spid="2317" grpId="4" animBg="1" advAuto="0"/>
      <p:bldP spid="2318" grpId="6" animBg="1" advAuto="0"/>
      <p:bldP spid="2348" grpId="8" animBg="1" advAuto="0"/>
      <p:bldP spid="2349" grpId="3" animBg="1" advAuto="0"/>
      <p:bldP spid="2351" grpId="2" animBg="1" advAuto="0"/>
      <p:bldP spid="2352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" name="Group 2362"/>
          <p:cNvGrpSpPr/>
          <p:nvPr/>
        </p:nvGrpSpPr>
        <p:grpSpPr>
          <a:xfrm>
            <a:off x="-744424" y="1601546"/>
            <a:ext cx="2549112" cy="2549112"/>
            <a:chOff x="0" y="0"/>
            <a:chExt cx="2549110" cy="2549110"/>
          </a:xfrm>
        </p:grpSpPr>
        <p:sp>
          <p:nvSpPr>
            <p:cNvPr id="2357" name="Shape 2357"/>
            <p:cNvSpPr/>
            <p:nvPr/>
          </p:nvSpPr>
          <p:spPr>
            <a:xfrm>
              <a:off x="0" y="0"/>
              <a:ext cx="2549111" cy="2549111"/>
            </a:xfrm>
            <a:prstGeom prst="ellipse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58" name="Shape 2358"/>
            <p:cNvSpPr/>
            <p:nvPr/>
          </p:nvSpPr>
          <p:spPr>
            <a:xfrm>
              <a:off x="28860" y="28860"/>
              <a:ext cx="2491390" cy="2491390"/>
            </a:xfrm>
            <a:prstGeom prst="ellipse">
              <a:avLst/>
            </a:prstGeom>
            <a:solidFill>
              <a:srgbClr val="D4DC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59" name="Shape 2359"/>
            <p:cNvSpPr/>
            <p:nvPr/>
          </p:nvSpPr>
          <p:spPr>
            <a:xfrm>
              <a:off x="888441" y="888441"/>
              <a:ext cx="772229" cy="772229"/>
            </a:xfrm>
            <a:prstGeom prst="ellipse">
              <a:avLst/>
            </a:prstGeom>
            <a:solidFill>
              <a:srgbClr val="FFD9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60" name="Shape 2360"/>
            <p:cNvSpPr/>
            <p:nvPr/>
          </p:nvSpPr>
          <p:spPr>
            <a:xfrm>
              <a:off x="896377" y="896377"/>
              <a:ext cx="756356" cy="756357"/>
            </a:xfrm>
            <a:prstGeom prst="ellipse">
              <a:avLst/>
            </a:prstGeom>
            <a:noFill/>
            <a:ln w="38100" cap="flat">
              <a:solidFill>
                <a:srgbClr val="B04237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  <p:sp>
          <p:nvSpPr>
            <p:cNvPr id="2361" name="Shape 2361"/>
            <p:cNvSpPr/>
            <p:nvPr/>
          </p:nvSpPr>
          <p:spPr>
            <a:xfrm>
              <a:off x="1192543" y="1192543"/>
              <a:ext cx="164025" cy="164025"/>
            </a:xfrm>
            <a:prstGeom prst="ellipse">
              <a:avLst/>
            </a:prstGeom>
            <a:noFill/>
            <a:ln w="38100" cap="flat">
              <a:solidFill>
                <a:srgbClr val="B04237">
                  <a:alpha val="49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/>
            </a:p>
          </p:txBody>
        </p:sp>
      </p:grpSp>
      <p:pic>
        <p:nvPicPr>
          <p:cNvPr id="2363" name="latex-imag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563" y="3012340"/>
            <a:ext cx="373165" cy="20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4" name="latex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989" y="3346003"/>
            <a:ext cx="515320" cy="250299"/>
          </a:xfrm>
          <a:prstGeom prst="rect">
            <a:avLst/>
          </a:prstGeom>
          <a:ln w="12700">
            <a:miter lim="400000"/>
          </a:ln>
        </p:spPr>
      </p:pic>
      <p:sp>
        <p:nvSpPr>
          <p:cNvPr id="2365" name="Shape 2365"/>
          <p:cNvSpPr/>
          <p:nvPr/>
        </p:nvSpPr>
        <p:spPr>
          <a:xfrm>
            <a:off x="2020714" y="5852959"/>
            <a:ext cx="5138755" cy="2606040"/>
          </a:xfrm>
          <a:prstGeom prst="rect">
            <a:avLst/>
          </a:prstGeom>
          <a:solidFill>
            <a:srgbClr val="DBE6EE">
              <a:alpha val="9426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66" name="Shape 2366"/>
          <p:cNvSpPr/>
          <p:nvPr/>
        </p:nvSpPr>
        <p:spPr>
          <a:xfrm>
            <a:off x="898965" y="5857824"/>
            <a:ext cx="1132988" cy="2592439"/>
          </a:xfrm>
          <a:prstGeom prst="rect">
            <a:avLst/>
          </a:prstGeom>
          <a:solidFill>
            <a:srgbClr val="EAE0E5">
              <a:alpha val="8881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pic>
        <p:nvPicPr>
          <p:cNvPr id="2367" name="Capture d’écran 2015-02-25 à 17.24.01_alpha.png"/>
          <p:cNvPicPr>
            <a:picLocks noChangeAspect="1"/>
          </p:cNvPicPr>
          <p:nvPr/>
        </p:nvPicPr>
        <p:blipFill>
          <a:blip r:embed="rId5">
            <a:extLst/>
          </a:blip>
          <a:srcRect l="3009" b="5597"/>
          <a:stretch>
            <a:fillRect/>
          </a:stretch>
        </p:blipFill>
        <p:spPr>
          <a:xfrm>
            <a:off x="569123" y="5807760"/>
            <a:ext cx="6630347" cy="2856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8" name="Capture d’écran 2015-02-25 à 17.24.57_alpha.png"/>
          <p:cNvPicPr>
            <a:picLocks noChangeAspect="1"/>
          </p:cNvPicPr>
          <p:nvPr/>
        </p:nvPicPr>
        <p:blipFill>
          <a:blip r:embed="rId6">
            <a:extLst/>
          </a:blip>
          <a:srcRect l="3437" b="5363"/>
          <a:stretch>
            <a:fillRect/>
          </a:stretch>
        </p:blipFill>
        <p:spPr>
          <a:xfrm>
            <a:off x="563710" y="5793661"/>
            <a:ext cx="6658917" cy="286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9" name="Capture d’écran 2015-02-25 à 17.24.45_alpha.png"/>
          <p:cNvPicPr>
            <a:picLocks noChangeAspect="1"/>
          </p:cNvPicPr>
          <p:nvPr/>
        </p:nvPicPr>
        <p:blipFill>
          <a:blip r:embed="rId7">
            <a:extLst/>
          </a:blip>
          <a:srcRect l="3389" b="6481"/>
          <a:stretch>
            <a:fillRect/>
          </a:stretch>
        </p:blipFill>
        <p:spPr>
          <a:xfrm>
            <a:off x="572297" y="5780880"/>
            <a:ext cx="6629153" cy="2863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0" name="Capture d’écran 2015-02-25 à 16.29.38_cadre_alpha.png"/>
          <p:cNvPicPr>
            <a:picLocks noChangeAspect="1"/>
          </p:cNvPicPr>
          <p:nvPr/>
        </p:nvPicPr>
        <p:blipFill>
          <a:blip r:embed="rId8">
            <a:extLst/>
          </a:blip>
          <a:srcRect l="2937" b="13720"/>
          <a:stretch>
            <a:fillRect/>
          </a:stretch>
        </p:blipFill>
        <p:spPr>
          <a:xfrm>
            <a:off x="5996841" y="1727067"/>
            <a:ext cx="6962335" cy="2661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1" name="Image 237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2">
            <a:off x="152056" y="4908215"/>
            <a:ext cx="4398054" cy="38154"/>
          </a:xfrm>
          <a:prstGeom prst="rect">
            <a:avLst/>
          </a:prstGeom>
        </p:spPr>
      </p:pic>
      <p:pic>
        <p:nvPicPr>
          <p:cNvPr id="2373" name="Image 237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42">
            <a:off x="3646076" y="2857033"/>
            <a:ext cx="3025425" cy="38137"/>
          </a:xfrm>
          <a:prstGeom prst="rect">
            <a:avLst/>
          </a:prstGeom>
        </p:spPr>
      </p:pic>
      <p:pic>
        <p:nvPicPr>
          <p:cNvPr id="2375" name="Image 2374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900042">
            <a:off x="4114051" y="4562992"/>
            <a:ext cx="1313596" cy="38116"/>
          </a:xfrm>
          <a:prstGeom prst="rect">
            <a:avLst/>
          </a:prstGeom>
        </p:spPr>
      </p:pic>
      <p:sp>
        <p:nvSpPr>
          <p:cNvPr id="2377" name="Shape 2377"/>
          <p:cNvSpPr/>
          <p:nvPr/>
        </p:nvSpPr>
        <p:spPr>
          <a:xfrm>
            <a:off x="1156447" y="5294226"/>
            <a:ext cx="5488634" cy="449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z="2000" b="1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Evolution spatiale (à différents instants)</a:t>
            </a:r>
          </a:p>
        </p:txBody>
      </p:sp>
      <p:pic>
        <p:nvPicPr>
          <p:cNvPr id="2378" name="Image 2377"/>
          <p:cNvPicPr>
            <a:picLocks/>
          </p:cNvPicPr>
          <p:nvPr/>
        </p:nvPicPr>
        <p:blipFill>
          <a:blip r:embed="rId12">
            <a:alphaModFix amt="74948"/>
            <a:extLst/>
          </a:blip>
          <a:stretch>
            <a:fillRect/>
          </a:stretch>
        </p:blipFill>
        <p:spPr>
          <a:xfrm>
            <a:off x="297019" y="2626954"/>
            <a:ext cx="466225" cy="406438"/>
          </a:xfrm>
          <a:prstGeom prst="rect">
            <a:avLst/>
          </a:prstGeom>
          <a:effectLst>
            <a:outerShdw blurRad="38100" dist="25400" dir="5760000" rotWithShape="0">
              <a:srgbClr val="FFFFFF">
                <a:alpha val="30000"/>
              </a:srgbClr>
            </a:outerShdw>
          </a:effectLst>
        </p:spPr>
      </p:pic>
      <p:sp>
        <p:nvSpPr>
          <p:cNvPr id="2379" name="Shape 2379"/>
          <p:cNvSpPr/>
          <p:nvPr/>
        </p:nvSpPr>
        <p:spPr>
          <a:xfrm flipV="1">
            <a:off x="8453146" y="2018448"/>
            <a:ext cx="1" cy="2168552"/>
          </a:xfrm>
          <a:prstGeom prst="line">
            <a:avLst/>
          </a:prstGeom>
          <a:ln w="25400">
            <a:solidFill>
              <a:srgbClr val="FF2A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0" name="Shape 2380"/>
          <p:cNvSpPr/>
          <p:nvPr/>
        </p:nvSpPr>
        <p:spPr>
          <a:xfrm flipV="1">
            <a:off x="8776782" y="2016139"/>
            <a:ext cx="1" cy="2153641"/>
          </a:xfrm>
          <a:prstGeom prst="line">
            <a:avLst/>
          </a:prstGeom>
          <a:ln w="25400">
            <a:solidFill>
              <a:srgbClr val="94703C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1" name="Shape 2381"/>
          <p:cNvSpPr/>
          <p:nvPr/>
        </p:nvSpPr>
        <p:spPr>
          <a:xfrm flipV="1">
            <a:off x="9034185" y="1995776"/>
            <a:ext cx="1" cy="2189456"/>
          </a:xfrm>
          <a:prstGeom prst="line">
            <a:avLst/>
          </a:prstGeom>
          <a:ln w="25400">
            <a:solidFill>
              <a:srgbClr val="2BBE5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2" name="Shape 2382"/>
          <p:cNvSpPr/>
          <p:nvPr/>
        </p:nvSpPr>
        <p:spPr>
          <a:xfrm flipV="1">
            <a:off x="9169449" y="2002418"/>
            <a:ext cx="1" cy="2175612"/>
          </a:xfrm>
          <a:prstGeom prst="line">
            <a:avLst/>
          </a:prstGeom>
          <a:ln w="25400">
            <a:solidFill>
              <a:srgbClr val="2C7393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3" name="Shape 23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8</a:t>
            </a:fld>
            <a:endParaRPr sz="1600"/>
          </a:p>
        </p:txBody>
      </p:sp>
      <p:sp>
        <p:nvSpPr>
          <p:cNvPr id="2384" name="Shape 2384"/>
          <p:cNvSpPr/>
          <p:nvPr/>
        </p:nvSpPr>
        <p:spPr>
          <a:xfrm>
            <a:off x="4512747" y="6091823"/>
            <a:ext cx="2082433" cy="855854"/>
          </a:xfrm>
          <a:prstGeom prst="rect">
            <a:avLst/>
          </a:prstGeom>
          <a:solidFill>
            <a:srgbClr val="FFFFFF"/>
          </a:solidFill>
          <a:ln w="12700">
            <a:solidFill>
              <a:srgbClr val="68696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85" name="Shape 2385"/>
          <p:cNvSpPr/>
          <p:nvPr/>
        </p:nvSpPr>
        <p:spPr>
          <a:xfrm>
            <a:off x="5377839" y="6141363"/>
            <a:ext cx="1036078" cy="85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150000"/>
              </a:lnSpc>
              <a:defRPr sz="1800">
                <a:solidFill>
                  <a:srgbClr val="232323"/>
                </a:solidFill>
              </a:defRPr>
            </a:pPr>
            <a:r>
              <a:rPr sz="1600"/>
              <a:t>Référence</a:t>
            </a:r>
          </a:p>
          <a:p>
            <a:pPr algn="l">
              <a:defRPr sz="1800">
                <a:solidFill>
                  <a:srgbClr val="232323"/>
                </a:solidFill>
              </a:defRPr>
            </a:pPr>
            <a:r>
              <a:rPr sz="1600"/>
              <a:t>TFM-M</a:t>
            </a:r>
          </a:p>
        </p:txBody>
      </p:sp>
      <p:sp>
        <p:nvSpPr>
          <p:cNvPr id="2386" name="Shape 2386"/>
          <p:cNvSpPr/>
          <p:nvPr/>
        </p:nvSpPr>
        <p:spPr>
          <a:xfrm>
            <a:off x="4761821" y="6705379"/>
            <a:ext cx="528001" cy="1"/>
          </a:xfrm>
          <a:prstGeom prst="line">
            <a:avLst/>
          </a:prstGeom>
          <a:ln w="25400">
            <a:solidFill>
              <a:srgbClr val="F11218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7" name="Shape 2387"/>
          <p:cNvSpPr/>
          <p:nvPr/>
        </p:nvSpPr>
        <p:spPr>
          <a:xfrm>
            <a:off x="4760926" y="6328355"/>
            <a:ext cx="528002" cy="1"/>
          </a:xfrm>
          <a:prstGeom prst="line">
            <a:avLst/>
          </a:prstGeom>
          <a:ln w="25400">
            <a:solidFill>
              <a:srgbClr val="FF001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8" name="Shape 2388"/>
          <p:cNvSpPr/>
          <p:nvPr/>
        </p:nvSpPr>
        <p:spPr>
          <a:xfrm>
            <a:off x="7376564" y="6504654"/>
            <a:ext cx="342901" cy="1"/>
          </a:xfrm>
          <a:prstGeom prst="line">
            <a:avLst/>
          </a:prstGeom>
          <a:ln w="25400">
            <a:solidFill>
              <a:srgbClr val="FF2A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89" name="Shape 2389"/>
          <p:cNvSpPr/>
          <p:nvPr/>
        </p:nvSpPr>
        <p:spPr>
          <a:xfrm flipH="1">
            <a:off x="7379220" y="6605418"/>
            <a:ext cx="337589" cy="1"/>
          </a:xfrm>
          <a:prstGeom prst="line">
            <a:avLst/>
          </a:prstGeom>
          <a:ln w="25400">
            <a:solidFill>
              <a:srgbClr val="895C1C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0" name="Shape 2390"/>
          <p:cNvSpPr/>
          <p:nvPr/>
        </p:nvSpPr>
        <p:spPr>
          <a:xfrm flipH="1">
            <a:off x="7376564" y="7323525"/>
            <a:ext cx="342901" cy="1"/>
          </a:xfrm>
          <a:prstGeom prst="line">
            <a:avLst/>
          </a:prstGeom>
          <a:ln w="25400">
            <a:solidFill>
              <a:srgbClr val="2CBD5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1" name="Shape 2391"/>
          <p:cNvSpPr/>
          <p:nvPr/>
        </p:nvSpPr>
        <p:spPr>
          <a:xfrm flipH="1">
            <a:off x="7376564" y="7415001"/>
            <a:ext cx="342901" cy="1"/>
          </a:xfrm>
          <a:prstGeom prst="line">
            <a:avLst/>
          </a:prstGeom>
          <a:ln w="25400">
            <a:solidFill>
              <a:srgbClr val="055B8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2" name="Shape 2392"/>
          <p:cNvSpPr/>
          <p:nvPr/>
        </p:nvSpPr>
        <p:spPr>
          <a:xfrm>
            <a:off x="10509770" y="2119419"/>
            <a:ext cx="2091964" cy="855854"/>
          </a:xfrm>
          <a:prstGeom prst="rect">
            <a:avLst/>
          </a:prstGeom>
          <a:solidFill>
            <a:srgbClr val="FFFFFF"/>
          </a:solidFill>
          <a:ln w="12700">
            <a:solidFill>
              <a:srgbClr val="68696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3200"/>
          </a:p>
        </p:txBody>
      </p:sp>
      <p:sp>
        <p:nvSpPr>
          <p:cNvPr id="2393" name="Shape 2393"/>
          <p:cNvSpPr/>
          <p:nvPr/>
        </p:nvSpPr>
        <p:spPr>
          <a:xfrm>
            <a:off x="11374862" y="2168960"/>
            <a:ext cx="1124138" cy="85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150000"/>
              </a:lnSpc>
              <a:defRPr sz="1800">
                <a:solidFill>
                  <a:srgbClr val="232323"/>
                </a:solidFill>
              </a:defRPr>
            </a:pPr>
            <a:r>
              <a:rPr sz="1600"/>
              <a:t>Référence</a:t>
            </a:r>
          </a:p>
          <a:p>
            <a:pPr algn="l">
              <a:defRPr sz="1800">
                <a:solidFill>
                  <a:srgbClr val="232323"/>
                </a:solidFill>
              </a:defRPr>
            </a:pPr>
            <a:r>
              <a:rPr sz="1600"/>
              <a:t>TFM-M</a:t>
            </a:r>
          </a:p>
        </p:txBody>
      </p:sp>
      <p:sp>
        <p:nvSpPr>
          <p:cNvPr id="2394" name="Shape 2394"/>
          <p:cNvSpPr/>
          <p:nvPr/>
        </p:nvSpPr>
        <p:spPr>
          <a:xfrm>
            <a:off x="10753114" y="2377785"/>
            <a:ext cx="528002" cy="1"/>
          </a:xfrm>
          <a:prstGeom prst="line">
            <a:avLst/>
          </a:prstGeom>
          <a:ln w="25400">
            <a:solidFill>
              <a:srgbClr val="F11218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5" name="Shape 2395"/>
          <p:cNvSpPr/>
          <p:nvPr/>
        </p:nvSpPr>
        <p:spPr>
          <a:xfrm>
            <a:off x="10753114" y="2750146"/>
            <a:ext cx="528002" cy="1"/>
          </a:xfrm>
          <a:prstGeom prst="line">
            <a:avLst/>
          </a:prstGeom>
          <a:ln w="25400">
            <a:solidFill>
              <a:srgbClr val="003FF7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6" name="Shape 2396"/>
          <p:cNvSpPr/>
          <p:nvPr/>
        </p:nvSpPr>
        <p:spPr>
          <a:xfrm flipV="1">
            <a:off x="9601590" y="1993987"/>
            <a:ext cx="1" cy="2190596"/>
          </a:xfrm>
          <a:prstGeom prst="line">
            <a:avLst/>
          </a:prstGeom>
          <a:ln w="25400">
            <a:solidFill>
              <a:srgbClr val="4F5EDA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7" name="Shape 2397"/>
          <p:cNvSpPr/>
          <p:nvPr/>
        </p:nvSpPr>
        <p:spPr>
          <a:xfrm flipH="1">
            <a:off x="7376614" y="7511869"/>
            <a:ext cx="342901" cy="1"/>
          </a:xfrm>
          <a:prstGeom prst="line">
            <a:avLst/>
          </a:prstGeom>
          <a:ln w="25400">
            <a:solidFill>
              <a:srgbClr val="1730F4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398" name="Shape 2398"/>
          <p:cNvSpPr/>
          <p:nvPr/>
        </p:nvSpPr>
        <p:spPr>
          <a:xfrm>
            <a:off x="1144236" y="6089911"/>
            <a:ext cx="1025281" cy="378016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FF000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0.4ns</a:t>
            </a:r>
          </a:p>
        </p:txBody>
      </p:sp>
      <p:sp>
        <p:nvSpPr>
          <p:cNvPr id="2399" name="Shape 2399"/>
          <p:cNvSpPr/>
          <p:nvPr/>
        </p:nvSpPr>
        <p:spPr>
          <a:xfrm>
            <a:off x="1231428" y="6804486"/>
            <a:ext cx="639302" cy="348903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875A1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1ns</a:t>
            </a:r>
          </a:p>
        </p:txBody>
      </p:sp>
      <p:sp>
        <p:nvSpPr>
          <p:cNvPr id="2400" name="Shape 2400"/>
          <p:cNvSpPr/>
          <p:nvPr/>
        </p:nvSpPr>
        <p:spPr>
          <a:xfrm>
            <a:off x="1505262" y="7164127"/>
            <a:ext cx="629705" cy="383057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13B84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2ns</a:t>
            </a:r>
          </a:p>
        </p:txBody>
      </p:sp>
      <p:sp>
        <p:nvSpPr>
          <p:cNvPr id="2401" name="Shape 2401"/>
          <p:cNvSpPr/>
          <p:nvPr/>
        </p:nvSpPr>
        <p:spPr>
          <a:xfrm>
            <a:off x="1803969" y="7424173"/>
            <a:ext cx="640109" cy="344311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0F5F8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3ns</a:t>
            </a:r>
          </a:p>
        </p:txBody>
      </p:sp>
      <p:sp>
        <p:nvSpPr>
          <p:cNvPr id="2402" name="Shape 2402"/>
          <p:cNvSpPr/>
          <p:nvPr/>
        </p:nvSpPr>
        <p:spPr>
          <a:xfrm>
            <a:off x="2262866" y="7549942"/>
            <a:ext cx="747741" cy="348903"/>
          </a:xfrm>
          <a:prstGeom prst="ellipse">
            <a:avLst/>
          </a:prstGeom>
          <a:solidFill>
            <a:srgbClr val="FFFFFF">
              <a:alpha val="3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1400">
                <a:solidFill>
                  <a:srgbClr val="1630D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00"/>
              <a:t>10ns</a:t>
            </a:r>
          </a:p>
        </p:txBody>
      </p:sp>
      <p:sp>
        <p:nvSpPr>
          <p:cNvPr id="2403" name="Shape 2403"/>
          <p:cNvSpPr/>
          <p:nvPr/>
        </p:nvSpPr>
        <p:spPr>
          <a:xfrm flipH="1">
            <a:off x="1144236" y="6377475"/>
            <a:ext cx="258169" cy="147491"/>
          </a:xfrm>
          <a:prstGeom prst="line">
            <a:avLst/>
          </a:prstGeom>
          <a:ln w="12700">
            <a:solidFill>
              <a:srgbClr val="FF2A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4" name="Shape 2404"/>
          <p:cNvSpPr/>
          <p:nvPr/>
        </p:nvSpPr>
        <p:spPr>
          <a:xfrm flipV="1">
            <a:off x="1316151" y="7165025"/>
            <a:ext cx="106456" cy="261113"/>
          </a:xfrm>
          <a:prstGeom prst="line">
            <a:avLst/>
          </a:prstGeom>
          <a:ln w="12700">
            <a:solidFill>
              <a:srgbClr val="94703C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5" name="Shape 2405"/>
          <p:cNvSpPr/>
          <p:nvPr/>
        </p:nvSpPr>
        <p:spPr>
          <a:xfrm flipV="1">
            <a:off x="1601858" y="7558191"/>
            <a:ext cx="108484" cy="284695"/>
          </a:xfrm>
          <a:prstGeom prst="line">
            <a:avLst/>
          </a:prstGeom>
          <a:ln w="12700">
            <a:solidFill>
              <a:srgbClr val="2BBE54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6" name="Shape 2406"/>
          <p:cNvSpPr/>
          <p:nvPr/>
        </p:nvSpPr>
        <p:spPr>
          <a:xfrm flipV="1">
            <a:off x="1824815" y="7734903"/>
            <a:ext cx="114264" cy="139438"/>
          </a:xfrm>
          <a:prstGeom prst="line">
            <a:avLst/>
          </a:prstGeom>
          <a:ln w="12700">
            <a:solidFill>
              <a:srgbClr val="2C7393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sp>
        <p:nvSpPr>
          <p:cNvPr id="2407" name="Shape 2407"/>
          <p:cNvSpPr/>
          <p:nvPr/>
        </p:nvSpPr>
        <p:spPr>
          <a:xfrm flipH="1">
            <a:off x="2032902" y="7812987"/>
            <a:ext cx="326456" cy="90565"/>
          </a:xfrm>
          <a:prstGeom prst="line">
            <a:avLst/>
          </a:prstGeom>
          <a:ln w="12700">
            <a:solidFill>
              <a:srgbClr val="4F5EDA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 sz="3200"/>
          </a:p>
        </p:txBody>
      </p:sp>
      <p:grpSp>
        <p:nvGrpSpPr>
          <p:cNvPr id="2410" name="Group 2410"/>
          <p:cNvGrpSpPr/>
          <p:nvPr/>
        </p:nvGrpSpPr>
        <p:grpSpPr>
          <a:xfrm>
            <a:off x="194079" y="3751788"/>
            <a:ext cx="3469794" cy="838201"/>
            <a:chOff x="0" y="0"/>
            <a:chExt cx="3469793" cy="838200"/>
          </a:xfrm>
        </p:grpSpPr>
        <p:sp>
          <p:nvSpPr>
            <p:cNvPr id="2409" name="Shape 2409"/>
            <p:cNvSpPr/>
            <p:nvPr/>
          </p:nvSpPr>
          <p:spPr>
            <a:xfrm>
              <a:off x="38100" y="12700"/>
              <a:ext cx="3393594" cy="736600"/>
            </a:xfrm>
            <a:prstGeom prst="rect">
              <a:avLst/>
            </a:prstGeom>
            <a:solidFill>
              <a:srgbClr val="DADCE0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100" cap="small">
                  <a:solidFill>
                    <a:srgbClr val="232323"/>
                  </a:solidFill>
                </a:defRPr>
              </a:pPr>
              <a:r>
                <a:rPr sz="2000"/>
                <a:t>Référence : Cinétique </a:t>
              </a:r>
            </a:p>
            <a:p>
              <a:pPr>
                <a:defRPr sz="2100" cap="small">
                  <a:solidFill>
                    <a:srgbClr val="232323"/>
                  </a:solidFill>
                </a:defRPr>
              </a:pPr>
              <a:r>
                <a:rPr sz="2000"/>
                <a:t>Monte Carlo - Serpent</a:t>
              </a:r>
            </a:p>
          </p:txBody>
        </p:sp>
        <p:pic>
          <p:nvPicPr>
            <p:cNvPr id="2408" name="Image 2407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-1"/>
              <a:ext cx="3469794" cy="838201"/>
            </a:xfrm>
            <a:prstGeom prst="rect">
              <a:avLst/>
            </a:prstGeom>
            <a:effectLst/>
          </p:spPr>
        </p:pic>
      </p:grpSp>
      <p:sp>
        <p:nvSpPr>
          <p:cNvPr id="2411" name="Shape 2411"/>
          <p:cNvSpPr/>
          <p:nvPr/>
        </p:nvSpPr>
        <p:spPr>
          <a:xfrm>
            <a:off x="2046226" y="1747587"/>
            <a:ext cx="3080420" cy="128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étude de la propagation d’une gerbe de neutrons prompts issue d’un pulse émis au centre du système</a:t>
            </a:r>
          </a:p>
        </p:txBody>
      </p:sp>
      <p:sp>
        <p:nvSpPr>
          <p:cNvPr id="2412" name="Shape 2412"/>
          <p:cNvSpPr/>
          <p:nvPr/>
        </p:nvSpPr>
        <p:spPr>
          <a:xfrm>
            <a:off x="4526023" y="826328"/>
            <a:ext cx="397160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800"/>
              <a:t>Expérience Flattop - dynamique</a:t>
            </a:r>
          </a:p>
        </p:txBody>
      </p:sp>
      <p:sp>
        <p:nvSpPr>
          <p:cNvPr id="2413" name="Shape 2413"/>
          <p:cNvSpPr/>
          <p:nvPr/>
        </p:nvSpPr>
        <p:spPr>
          <a:xfrm>
            <a:off x="86087" y="81573"/>
            <a:ext cx="1283262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 cap="small">
                <a:solidFill>
                  <a:srgbClr val="232323"/>
                </a:solidFill>
              </a:defRPr>
            </a:pPr>
            <a:r>
              <a:rPr sz="2800"/>
              <a:t>Considérations neutroniques - </a:t>
            </a:r>
            <a:r>
              <a:rPr sz="2800">
                <a:solidFill>
                  <a:srgbClr val="5A5F5E"/>
                </a:solidFill>
              </a:rPr>
              <a:t>Validation</a:t>
            </a:r>
          </a:p>
        </p:txBody>
      </p:sp>
      <p:pic>
        <p:nvPicPr>
          <p:cNvPr id="2414" name="Image 2413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73343" y="723009"/>
            <a:ext cx="11658114" cy="50942"/>
          </a:xfrm>
          <a:prstGeom prst="rect">
            <a:avLst/>
          </a:prstGeom>
        </p:spPr>
      </p:pic>
      <p:pic>
        <p:nvPicPr>
          <p:cNvPr id="2416" name="Image 2415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42">
            <a:off x="4368706" y="1250177"/>
            <a:ext cx="4286234" cy="38153"/>
          </a:xfrm>
          <a:prstGeom prst="rect">
            <a:avLst/>
          </a:prstGeom>
        </p:spPr>
      </p:pic>
      <p:pic>
        <p:nvPicPr>
          <p:cNvPr id="2418" name="Image 2417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8900042">
            <a:off x="8330158" y="969368"/>
            <a:ext cx="871272" cy="38111"/>
          </a:xfrm>
          <a:prstGeom prst="rect">
            <a:avLst/>
          </a:prstGeom>
        </p:spPr>
      </p:pic>
      <p:pic>
        <p:nvPicPr>
          <p:cNvPr id="2420" name="Image 2419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699958" flipH="1">
            <a:off x="3803370" y="977470"/>
            <a:ext cx="871272" cy="38111"/>
          </a:xfrm>
          <a:prstGeom prst="rect">
            <a:avLst/>
          </a:prstGeom>
        </p:spPr>
      </p:pic>
      <p:pic>
        <p:nvPicPr>
          <p:cNvPr id="2422" name="Image 2421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9740717">
            <a:off x="489876" y="2527848"/>
            <a:ext cx="1538718" cy="169814"/>
          </a:xfrm>
          <a:prstGeom prst="rect">
            <a:avLst/>
          </a:prstGeom>
        </p:spPr>
      </p:pic>
      <p:sp>
        <p:nvSpPr>
          <p:cNvPr id="2424" name="Shape 2424"/>
          <p:cNvSpPr/>
          <p:nvPr/>
        </p:nvSpPr>
        <p:spPr>
          <a:xfrm rot="16214612">
            <a:off x="4333886" y="2724163"/>
            <a:ext cx="2725806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Taux de production de neutrons [ns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2425" name="Shape 2425"/>
          <p:cNvSpPr/>
          <p:nvPr/>
        </p:nvSpPr>
        <p:spPr>
          <a:xfrm>
            <a:off x="9026504" y="4368417"/>
            <a:ext cx="1151597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Temps [ns]</a:t>
            </a:r>
          </a:p>
        </p:txBody>
      </p:sp>
      <p:sp>
        <p:nvSpPr>
          <p:cNvPr id="2426" name="Shape 2426"/>
          <p:cNvSpPr/>
          <p:nvPr/>
        </p:nvSpPr>
        <p:spPr>
          <a:xfrm>
            <a:off x="6884283" y="1523659"/>
            <a:ext cx="5322099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 b="1" spc="15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1800"/>
              <a:t>Evolution en temps (intégrée en espace)</a:t>
            </a:r>
          </a:p>
        </p:txBody>
      </p:sp>
      <p:sp>
        <p:nvSpPr>
          <p:cNvPr id="2427" name="Shape 2427"/>
          <p:cNvSpPr/>
          <p:nvPr/>
        </p:nvSpPr>
        <p:spPr>
          <a:xfrm>
            <a:off x="6397683" y="4723733"/>
            <a:ext cx="377686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Comportement temporel identique</a:t>
            </a:r>
          </a:p>
        </p:txBody>
      </p:sp>
      <p:sp>
        <p:nvSpPr>
          <p:cNvPr id="2428" name="Shape 2428"/>
          <p:cNvSpPr/>
          <p:nvPr/>
        </p:nvSpPr>
        <p:spPr>
          <a:xfrm>
            <a:off x="1535572" y="9063546"/>
            <a:ext cx="4387098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r>
              <a:rPr sz="1600"/>
              <a:t>Distribution spatiale en très bon accord</a:t>
            </a:r>
          </a:p>
        </p:txBody>
      </p:sp>
      <p:sp>
        <p:nvSpPr>
          <p:cNvPr id="2429" name="Shape 2429"/>
          <p:cNvSpPr/>
          <p:nvPr/>
        </p:nvSpPr>
        <p:spPr>
          <a:xfrm rot="16214612">
            <a:off x="-1275777" y="6929737"/>
            <a:ext cx="300103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/>
              <a:t>Taux de production de neutrons normalisé [ns</a:t>
            </a:r>
            <a:r>
              <a:rPr sz="1400" baseline="31999"/>
              <a:t>-1</a:t>
            </a:r>
            <a:r>
              <a:rPr sz="1400"/>
              <a:t>]</a:t>
            </a:r>
          </a:p>
        </p:txBody>
      </p:sp>
      <p:sp>
        <p:nvSpPr>
          <p:cNvPr id="2430" name="Shape 2430"/>
          <p:cNvSpPr/>
          <p:nvPr/>
        </p:nvSpPr>
        <p:spPr>
          <a:xfrm>
            <a:off x="8017375" y="6343342"/>
            <a:ext cx="4887620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La gerbe est limitée à la zone du Pu :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&gt;&gt;1</a:t>
            </a:r>
          </a:p>
        </p:txBody>
      </p:sp>
      <p:sp>
        <p:nvSpPr>
          <p:cNvPr id="2431" name="Shape 2431"/>
          <p:cNvSpPr/>
          <p:nvPr/>
        </p:nvSpPr>
        <p:spPr>
          <a:xfrm>
            <a:off x="8034343" y="7231423"/>
            <a:ext cx="3948004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La gerbe est arrivée à l’U</a:t>
            </a:r>
            <a:r>
              <a:rPr sz="1600" baseline="-5999"/>
              <a:t>nat</a:t>
            </a:r>
            <a:r>
              <a:rPr sz="1600"/>
              <a:t> :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&lt;&lt;1</a:t>
            </a:r>
          </a:p>
        </p:txBody>
      </p:sp>
      <p:sp>
        <p:nvSpPr>
          <p:cNvPr id="2432" name="Shape 2432"/>
          <p:cNvSpPr/>
          <p:nvPr/>
        </p:nvSpPr>
        <p:spPr>
          <a:xfrm>
            <a:off x="8023903" y="8141875"/>
            <a:ext cx="481391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120000"/>
              </a:lnSpc>
              <a:defRPr sz="1800" spc="144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defRPr>
            </a:pPr>
            <a:r>
              <a:rPr sz="1600"/>
              <a:t>A l’équilibre, la distribution tend vers son équilibre, </a:t>
            </a:r>
            <a:r>
              <a:rPr sz="1600">
                <a:latin typeface="Athelas"/>
                <a:ea typeface="Athelas"/>
                <a:cs typeface="Athelas"/>
                <a:sym typeface="Athelas"/>
              </a:rPr>
              <a:t>k</a:t>
            </a:r>
            <a:r>
              <a:rPr sz="1600" baseline="-5999">
                <a:latin typeface="Athelas"/>
                <a:ea typeface="Athelas"/>
                <a:cs typeface="Athelas"/>
                <a:sym typeface="Athelas"/>
              </a:rPr>
              <a:t>p</a:t>
            </a:r>
            <a:r>
              <a:rPr sz="1600"/>
              <a:t>~0.997</a:t>
            </a:r>
          </a:p>
        </p:txBody>
      </p:sp>
      <p:sp>
        <p:nvSpPr>
          <p:cNvPr id="2433" name="Shape 2433"/>
          <p:cNvSpPr/>
          <p:nvPr/>
        </p:nvSpPr>
        <p:spPr>
          <a:xfrm>
            <a:off x="3298002" y="8681463"/>
            <a:ext cx="1172437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 spc="128">
                <a:solidFill>
                  <a:srgbClr val="00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400"/>
              <a:t>Rayon [cm]</a:t>
            </a:r>
          </a:p>
        </p:txBody>
      </p:sp>
      <p:pic>
        <p:nvPicPr>
          <p:cNvPr id="2434" name="latex-imag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5432" y="5906671"/>
            <a:ext cx="373165" cy="200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5" name="latex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5168" y="5930353"/>
            <a:ext cx="515321" cy="250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3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4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" grpId="10" animBg="1" advAuto="0"/>
      <p:bldP spid="2366" grpId="27" animBg="1" advAuto="0"/>
      <p:bldP spid="2367" grpId="11" animBg="1" advAuto="0"/>
      <p:bldP spid="2367" grpId="34" animBg="1" advAuto="0"/>
      <p:bldP spid="2368" grpId="44" animBg="1" advAuto="0"/>
      <p:bldP spid="2369" grpId="33" animBg="1" advAuto="0"/>
      <p:bldP spid="2369" grpId="46" animBg="1" advAuto="0"/>
      <p:bldP spid="2370" grpId="1" animBg="1" advAuto="0"/>
      <p:bldP spid="2377" grpId="30" animBg="1" advAuto="0"/>
      <p:bldP spid="2379" grpId="25" animBg="1" advAuto="0"/>
      <p:bldP spid="2380" grpId="26" animBg="1" advAuto="0"/>
      <p:bldP spid="2381" grpId="35" animBg="1" advAuto="0"/>
      <p:bldP spid="2382" grpId="32" animBg="1" advAuto="0"/>
      <p:bldP spid="2384" grpId="16" animBg="1" advAuto="0"/>
      <p:bldP spid="2385" grpId="17" animBg="1" advAuto="0"/>
      <p:bldP spid="2386" grpId="19" animBg="1" advAuto="0"/>
      <p:bldP spid="2387" grpId="20" animBg="1" advAuto="0"/>
      <p:bldP spid="2388" grpId="21" animBg="1" advAuto="0"/>
      <p:bldP spid="2389" grpId="22" animBg="1" advAuto="0"/>
      <p:bldP spid="2390" grpId="36" animBg="1" advAuto="0"/>
      <p:bldP spid="2391" grpId="37" animBg="1" advAuto="0"/>
      <p:bldP spid="2392" grpId="2" animBg="1" advAuto="0"/>
      <p:bldP spid="2393" grpId="3" animBg="1" advAuto="0"/>
      <p:bldP spid="2394" grpId="8" animBg="1" advAuto="0"/>
      <p:bldP spid="2395" grpId="9" animBg="1" advAuto="0"/>
      <p:bldP spid="2396" grpId="43" animBg="1" advAuto="0"/>
      <p:bldP spid="2397" grpId="45" animBg="1" advAuto="0"/>
      <p:bldP spid="2398" grpId="29" animBg="1" advAuto="0"/>
      <p:bldP spid="2399" grpId="24" animBg="1" advAuto="0"/>
      <p:bldP spid="2400" grpId="40" animBg="1" advAuto="0"/>
      <p:bldP spid="2401" grpId="41" animBg="1" advAuto="0"/>
      <p:bldP spid="2402" grpId="48" animBg="1" advAuto="0"/>
      <p:bldP spid="2403" grpId="28" animBg="1" advAuto="0"/>
      <p:bldP spid="2404" grpId="23" animBg="1" advAuto="0"/>
      <p:bldP spid="2405" grpId="38" animBg="1" advAuto="0"/>
      <p:bldP spid="2406" grpId="39" animBg="1" advAuto="0"/>
      <p:bldP spid="2407" grpId="47" animBg="1" advAuto="0"/>
      <p:bldP spid="2424" grpId="4" animBg="1" advAuto="0"/>
      <p:bldP spid="2425" grpId="5" animBg="1" advAuto="0"/>
      <p:bldP spid="2426" grpId="6" animBg="1" advAuto="0"/>
      <p:bldP spid="2427" grpId="7" animBg="1" advAuto="0"/>
      <p:bldP spid="2428" grpId="15" animBg="1" advAuto="0"/>
      <p:bldP spid="2429" grpId="12" animBg="1" advAuto="0"/>
      <p:bldP spid="2430" grpId="18" animBg="1" advAuto="0"/>
      <p:bldP spid="2431" grpId="42" animBg="1" advAuto="0"/>
      <p:bldP spid="2432" grpId="49" animBg="1" advAuto="0"/>
      <p:bldP spid="2433" grpId="31" animBg="1" advAuto="0"/>
      <p:bldP spid="2434" grpId="13" animBg="1" advAuto="0"/>
      <p:bldP spid="2435" grpId="14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" name="Image 243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343" y="1028559"/>
            <a:ext cx="11658114" cy="50941"/>
          </a:xfrm>
          <a:prstGeom prst="rect">
            <a:avLst/>
          </a:prstGeom>
        </p:spPr>
      </p:pic>
      <p:sp>
        <p:nvSpPr>
          <p:cNvPr id="2439" name="Shape 2439"/>
          <p:cNvSpPr/>
          <p:nvPr/>
        </p:nvSpPr>
        <p:spPr>
          <a:xfrm>
            <a:off x="2972711" y="28132"/>
            <a:ext cx="7059378" cy="99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cap="small">
                <a:solidFill>
                  <a:srgbClr val="232323"/>
                </a:solidFill>
              </a:defRPr>
            </a:lvl1pPr>
          </a:lstStyle>
          <a:p>
            <a:r>
              <a:rPr sz="2800"/>
              <a:t>Sommaire</a:t>
            </a:r>
          </a:p>
        </p:txBody>
      </p:sp>
      <p:sp>
        <p:nvSpPr>
          <p:cNvPr id="2440" name="Shape 24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600"/>
              <a:t>9</a:t>
            </a:fld>
            <a:endParaRPr sz="1600"/>
          </a:p>
        </p:txBody>
      </p:sp>
      <p:sp>
        <p:nvSpPr>
          <p:cNvPr id="2441" name="Shape 2441"/>
          <p:cNvSpPr/>
          <p:nvPr/>
        </p:nvSpPr>
        <p:spPr>
          <a:xfrm>
            <a:off x="2562052" y="2324040"/>
            <a:ext cx="6766228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Cadre</a:t>
            </a:r>
            <a:br>
              <a:rPr sz="2400"/>
            </a:br>
            <a:r>
              <a:rPr sz="2000"/>
              <a:t>- Les réacteurs nucléaires</a:t>
            </a:r>
            <a:br>
              <a:rPr sz="2000"/>
            </a:br>
            <a:r>
              <a:rPr sz="2000"/>
              <a:t>- Objectifs de ce travail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Elements de physique</a:t>
            </a:r>
            <a:r>
              <a:rPr sz="2000"/>
              <a:t/>
            </a:r>
            <a:br>
              <a:rPr sz="2000"/>
            </a:br>
            <a:r>
              <a:rPr sz="2000"/>
              <a:t>- thermohydraulique</a:t>
            </a:r>
            <a:br>
              <a:rPr sz="2000"/>
            </a:br>
            <a:r>
              <a:rPr sz="2000"/>
              <a:t>- neutronique</a:t>
            </a:r>
            <a:br>
              <a:rPr sz="2000"/>
            </a:br>
            <a:endParaRPr sz="2000"/>
          </a:p>
          <a:p>
            <a:pPr marL="477078" indent="-477078" algn="l">
              <a:buSzPct val="100000"/>
              <a:buAutoNum type="romanUcPeriod"/>
              <a:defRPr sz="2700" cap="small">
                <a:solidFill>
                  <a:srgbClr val="5A5F5E"/>
                </a:solidFill>
              </a:defRPr>
            </a:pPr>
            <a:r>
              <a:rPr sz="2400"/>
              <a:t>Considérations neutroniques</a:t>
            </a:r>
            <a:r>
              <a:rPr sz="2000"/>
              <a:t/>
            </a:r>
            <a:br>
              <a:rPr sz="2000"/>
            </a:br>
            <a:r>
              <a:rPr sz="2000"/>
              <a:t>- Décomposition du flux neutronique</a:t>
            </a:r>
            <a:br>
              <a:rPr sz="2000"/>
            </a:br>
            <a:r>
              <a:rPr sz="2000"/>
              <a:t>- Approche Transient Fission Matrix</a:t>
            </a:r>
            <a:r>
              <a:rPr sz="2400"/>
              <a:t> </a:t>
            </a:r>
            <a:r>
              <a:rPr sz="2000"/>
              <a:t/>
            </a:r>
            <a:br>
              <a:rPr sz="2000"/>
            </a:br>
            <a:r>
              <a:rPr sz="2000"/>
              <a:t>- Validation : experience Flattop</a:t>
            </a:r>
          </a:p>
          <a:p>
            <a:pPr algn="l">
              <a:defRPr sz="2700" cap="small">
                <a:solidFill>
                  <a:srgbClr val="000000"/>
                </a:solidFill>
              </a:defRPr>
            </a:pPr>
            <a:endParaRPr sz="2000"/>
          </a:p>
          <a:p>
            <a:pPr marL="477078" indent="-477078" algn="l">
              <a:buSzPct val="100000"/>
              <a:buAutoNum type="romanUcPeriod" startAt="4"/>
              <a:defRPr sz="2700" cap="small">
                <a:solidFill>
                  <a:srgbClr val="000000"/>
                </a:solidFill>
              </a:defRPr>
            </a:pPr>
            <a:r>
              <a:rPr sz="2400"/>
              <a:t>Application au couplage - MSFR</a:t>
            </a:r>
            <a:r>
              <a:rPr sz="2000"/>
              <a:t/>
            </a:r>
            <a:br>
              <a:rPr sz="2000"/>
            </a:br>
            <a:r>
              <a:rPr sz="2000"/>
              <a:t>- Interpolation des matrices de fission</a:t>
            </a:r>
            <a:br>
              <a:rPr sz="2000"/>
            </a:br>
            <a:r>
              <a:rPr sz="2000"/>
              <a:t>- Strategie générale du couplage</a:t>
            </a:r>
            <a:br>
              <a:rPr sz="2000"/>
            </a:br>
            <a:r>
              <a:rPr sz="2000"/>
              <a:t>- Etude de transitoires du MSFR</a:t>
            </a:r>
          </a:p>
        </p:txBody>
      </p:sp>
      <p:sp>
        <p:nvSpPr>
          <p:cNvPr id="2442" name="Shape 2442"/>
          <p:cNvSpPr/>
          <p:nvPr/>
        </p:nvSpPr>
        <p:spPr>
          <a:xfrm rot="20315859">
            <a:off x="9283886" y="24431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5A5F5E"/>
                </a:solidFill>
              </a:defRPr>
            </a:lvl1pPr>
          </a:lstStyle>
          <a:p>
            <a:r>
              <a:rPr sz="2000"/>
              <a:t>Introduction</a:t>
            </a:r>
          </a:p>
        </p:txBody>
      </p:sp>
      <p:sp>
        <p:nvSpPr>
          <p:cNvPr id="2443" name="Shape 2443"/>
          <p:cNvSpPr/>
          <p:nvPr/>
        </p:nvSpPr>
        <p:spPr>
          <a:xfrm rot="20315859">
            <a:off x="9108031" y="4840917"/>
            <a:ext cx="277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Développement de modèles neutroniques</a:t>
            </a:r>
          </a:p>
        </p:txBody>
      </p:sp>
      <p:sp>
        <p:nvSpPr>
          <p:cNvPr id="2444" name="Shape 2444"/>
          <p:cNvSpPr/>
          <p:nvPr/>
        </p:nvSpPr>
        <p:spPr>
          <a:xfrm rot="20315859">
            <a:off x="9246006" y="6692751"/>
            <a:ext cx="277530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000000"/>
                </a:solidFill>
              </a:defRPr>
            </a:lvl1pPr>
          </a:lstStyle>
          <a:p>
            <a:pPr>
              <a:defRPr sz="2700"/>
            </a:pPr>
            <a:r>
              <a:rPr sz="2000"/>
              <a:t>Application dans le cadre de couplage à la thermohydraulique</a:t>
            </a:r>
          </a:p>
        </p:txBody>
      </p:sp>
      <p:sp>
        <p:nvSpPr>
          <p:cNvPr id="2445" name="Shape 2445"/>
          <p:cNvSpPr/>
          <p:nvPr/>
        </p:nvSpPr>
        <p:spPr>
          <a:xfrm rot="20315859">
            <a:off x="9283886" y="3766090"/>
            <a:ext cx="24235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i="1" cap="small">
                <a:solidFill>
                  <a:srgbClr val="808785"/>
                </a:solidFill>
              </a:defRPr>
            </a:lvl1pPr>
          </a:lstStyle>
          <a:p>
            <a:pPr>
              <a:defRPr sz="2700"/>
            </a:pPr>
            <a:r>
              <a:rPr sz="2000"/>
              <a:t>Boîte à outils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4874</TotalTime>
  <Words>1499</Words>
  <Application>Microsoft Office PowerPoint</Application>
  <PresentationFormat>Personnalisé</PresentationFormat>
  <Paragraphs>301</Paragraphs>
  <Slides>14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Showroom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Elsa Merle</dc:creator>
  <cp:lastModifiedBy>EML</cp:lastModifiedBy>
  <cp:revision>15</cp:revision>
  <dcterms:modified xsi:type="dcterms:W3CDTF">2015-11-25T10:10:19Z</dcterms:modified>
</cp:coreProperties>
</file>