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-630" y="-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6274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 - Foncé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 Saisissez une citation ici. »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4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3.png"/><Relationship Id="rId7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77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4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91.png"/><Relationship Id="rId5" Type="http://schemas.openxmlformats.org/officeDocument/2006/relationships/image" Target="../media/image29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image" Target="../media/image77.png"/><Relationship Id="rId21" Type="http://schemas.openxmlformats.org/officeDocument/2006/relationships/image" Target="../media/image116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2" Type="http://schemas.openxmlformats.org/officeDocument/2006/relationships/image" Target="../media/image4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29.png"/><Relationship Id="rId24" Type="http://schemas.openxmlformats.org/officeDocument/2006/relationships/image" Target="../media/image119.png"/><Relationship Id="rId5" Type="http://schemas.openxmlformats.org/officeDocument/2006/relationships/image" Target="../media/image105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10" Type="http://schemas.openxmlformats.org/officeDocument/2006/relationships/image" Target="../media/image107.png"/><Relationship Id="rId19" Type="http://schemas.openxmlformats.org/officeDocument/2006/relationships/image" Target="../media/image114.png"/><Relationship Id="rId4" Type="http://schemas.openxmlformats.org/officeDocument/2006/relationships/image" Target="../media/image104.png"/><Relationship Id="rId9" Type="http://schemas.openxmlformats.org/officeDocument/2006/relationships/image" Target="../media/image97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" Type="http://schemas.openxmlformats.org/officeDocument/2006/relationships/image" Target="../media/image77.png"/><Relationship Id="rId21" Type="http://schemas.openxmlformats.org/officeDocument/2006/relationships/image" Target="../media/image135.png"/><Relationship Id="rId7" Type="http://schemas.openxmlformats.org/officeDocument/2006/relationships/image" Target="../media/image29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image" Target="../media/image4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5" Type="http://schemas.openxmlformats.org/officeDocument/2006/relationships/image" Target="../media/image95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86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Relationship Id="rId27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77.png"/><Relationship Id="rId7" Type="http://schemas.openxmlformats.org/officeDocument/2006/relationships/image" Target="../media/image143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image" Target="../media/image4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46.png"/><Relationship Id="rId5" Type="http://schemas.openxmlformats.org/officeDocument/2006/relationships/image" Target="../media/image141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image" Target="../media/image78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4.png"/><Relationship Id="rId7" Type="http://schemas.openxmlformats.org/officeDocument/2006/relationships/image" Target="../media/image15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image" Target="../media/image4.png"/><Relationship Id="rId21" Type="http://schemas.openxmlformats.org/officeDocument/2006/relationships/image" Target="../media/image175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image" Target="../media/image158.png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19" Type="http://schemas.openxmlformats.org/officeDocument/2006/relationships/image" Target="../media/image173.png"/><Relationship Id="rId4" Type="http://schemas.openxmlformats.org/officeDocument/2006/relationships/image" Target="../media/image14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Relationship Id="rId22" Type="http://schemas.openxmlformats.org/officeDocument/2006/relationships/image" Target="../media/image1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26" Type="http://schemas.openxmlformats.org/officeDocument/2006/relationships/image" Target="../media/image181.png"/><Relationship Id="rId3" Type="http://schemas.openxmlformats.org/officeDocument/2006/relationships/image" Target="../media/image4.png"/><Relationship Id="rId21" Type="http://schemas.openxmlformats.org/officeDocument/2006/relationships/image" Target="../media/image176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5" Type="http://schemas.openxmlformats.org/officeDocument/2006/relationships/image" Target="../media/image180.png"/><Relationship Id="rId2" Type="http://schemas.openxmlformats.org/officeDocument/2006/relationships/image" Target="../media/image158.png"/><Relationship Id="rId16" Type="http://schemas.openxmlformats.org/officeDocument/2006/relationships/image" Target="../media/image171.png"/><Relationship Id="rId20" Type="http://schemas.openxmlformats.org/officeDocument/2006/relationships/image" Target="../media/image175.png"/><Relationship Id="rId29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166.png"/><Relationship Id="rId24" Type="http://schemas.openxmlformats.org/officeDocument/2006/relationships/image" Target="../media/image179.png"/><Relationship Id="rId5" Type="http://schemas.openxmlformats.org/officeDocument/2006/relationships/image" Target="../media/image159.png"/><Relationship Id="rId15" Type="http://schemas.openxmlformats.org/officeDocument/2006/relationships/image" Target="../media/image170.png"/><Relationship Id="rId23" Type="http://schemas.openxmlformats.org/officeDocument/2006/relationships/image" Target="../media/image178.png"/><Relationship Id="rId28" Type="http://schemas.openxmlformats.org/officeDocument/2006/relationships/image" Target="../media/image183.png"/><Relationship Id="rId10" Type="http://schemas.openxmlformats.org/officeDocument/2006/relationships/image" Target="../media/image165.png"/><Relationship Id="rId19" Type="http://schemas.openxmlformats.org/officeDocument/2006/relationships/image" Target="../media/image174.png"/><Relationship Id="rId4" Type="http://schemas.openxmlformats.org/officeDocument/2006/relationships/image" Target="../media/image148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Relationship Id="rId22" Type="http://schemas.openxmlformats.org/officeDocument/2006/relationships/image" Target="../media/image177.png"/><Relationship Id="rId27" Type="http://schemas.openxmlformats.org/officeDocument/2006/relationships/image" Target="../media/image182.png"/><Relationship Id="rId30" Type="http://schemas.openxmlformats.org/officeDocument/2006/relationships/image" Target="../media/image1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3" Type="http://schemas.openxmlformats.org/officeDocument/2006/relationships/image" Target="../media/image13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6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33.png"/><Relationship Id="rId3" Type="http://schemas.openxmlformats.org/officeDocument/2006/relationships/image" Target="../media/image34.png"/><Relationship Id="rId21" Type="http://schemas.openxmlformats.org/officeDocument/2006/relationships/image" Target="../media/image29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2" Type="http://schemas.openxmlformats.org/officeDocument/2006/relationships/image" Target="../media/image4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1.png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4.jpeg"/><Relationship Id="rId16" Type="http://schemas.openxmlformats.org/officeDocument/2006/relationships/image" Target="../media/image67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logoNEE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18820" y="-835188"/>
            <a:ext cx="1824003" cy="815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 12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1344854"/>
            <a:ext cx="11658114" cy="50941"/>
          </a:xfrm>
          <a:prstGeom prst="rect">
            <a:avLst/>
          </a:prstGeom>
        </p:spPr>
      </p:pic>
      <p:pic>
        <p:nvPicPr>
          <p:cNvPr id="129" name="Capture d’écran 2013-10-15 à 16.36.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44535" y="-841516"/>
            <a:ext cx="1150720" cy="82774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8912780" y="8787154"/>
            <a:ext cx="195649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 cap="small">
                <a:solidFill>
                  <a:srgbClr val="232323"/>
                </a:solidFill>
              </a:defRPr>
            </a:lvl1pPr>
          </a:lstStyle>
          <a:p>
            <a:r>
              <a:t>16 Octobre 2015</a:t>
            </a:r>
          </a:p>
        </p:txBody>
      </p:sp>
      <p:pic>
        <p:nvPicPr>
          <p:cNvPr id="131" name="Image 130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6055513" y="5414516"/>
            <a:ext cx="893775" cy="50811"/>
          </a:xfrm>
          <a:prstGeom prst="rect">
            <a:avLst/>
          </a:prstGeom>
        </p:spPr>
      </p:pic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3125929" y="5831428"/>
            <a:ext cx="6752942" cy="1217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376" tIns="59376" rIns="59376" bIns="59376">
            <a:spAutoFit/>
          </a:bodyPr>
          <a:lstStyle/>
          <a:p>
            <a:pPr>
              <a:lnSpc>
                <a:spcPct val="150000"/>
              </a:lnSpc>
              <a:defRPr sz="22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Axel Laureau</a:t>
            </a:r>
            <a:endParaRPr>
              <a:latin typeface="+mn-lt"/>
              <a:ea typeface="+mn-ea"/>
              <a:cs typeface="+mn-cs"/>
              <a:sym typeface="Gill Sans Light"/>
            </a:endParaRPr>
          </a:p>
          <a:p>
            <a:pPr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LPSC-IN2P3-CNRS / Grenoble-INP</a:t>
            </a:r>
          </a:p>
          <a:p>
            <a:pPr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Co-dirigée par : Pablo Rubiolo, Elsa Merle-Lucotte, Daniel Heuer</a:t>
            </a:r>
          </a:p>
        </p:txBody>
      </p:sp>
      <p:sp>
        <p:nvSpPr>
          <p:cNvPr id="135" name="Shape 135"/>
          <p:cNvSpPr/>
          <p:nvPr/>
        </p:nvSpPr>
        <p:spPr>
          <a:xfrm>
            <a:off x="-84976" y="3829375"/>
            <a:ext cx="13174752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 cap="small">
                <a:solidFill>
                  <a:srgbClr val="232323"/>
                </a:solidFill>
              </a:defRPr>
            </a:pPr>
            <a:r>
              <a:t>Développement de modèles neutroniques </a:t>
            </a:r>
          </a:p>
          <a:p>
            <a:pPr>
              <a:defRPr sz="3100" cap="small">
                <a:solidFill>
                  <a:srgbClr val="232323"/>
                </a:solidFill>
              </a:defRPr>
            </a:pPr>
            <a:r>
              <a:t>pour le couplage thermohydraulique du MSFR </a:t>
            </a:r>
          </a:p>
          <a:p>
            <a:pPr>
              <a:defRPr sz="3100" cap="small">
                <a:solidFill>
                  <a:srgbClr val="232323"/>
                </a:solidFill>
              </a:defRPr>
            </a:pPr>
            <a:r>
              <a:t>et le calcul de paramètres cinétiques effectifs </a:t>
            </a:r>
          </a:p>
        </p:txBody>
      </p:sp>
      <p:pic>
        <p:nvPicPr>
          <p:cNvPr id="136" name="couplage_mesh2_alpha.png"/>
          <p:cNvPicPr>
            <a:picLocks noChangeAspect="1"/>
          </p:cNvPicPr>
          <p:nvPr/>
        </p:nvPicPr>
        <p:blipFill>
          <a:blip r:embed="rId6">
            <a:extLst/>
          </a:blip>
          <a:srcRect t="23622" b="23622"/>
          <a:stretch>
            <a:fillRect/>
          </a:stretch>
        </p:blipFill>
        <p:spPr>
          <a:xfrm>
            <a:off x="10890443" y="8447230"/>
            <a:ext cx="2034797" cy="107344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5000" endPos="40000" dir="5400000" sy="-100000" algn="bl" rotWithShape="0"/>
          </a:effectLst>
        </p:spPr>
      </p:pic>
      <p:pic>
        <p:nvPicPr>
          <p:cNvPr id="137" name="logoLPSC_alpha.png"/>
          <p:cNvPicPr>
            <a:picLocks noChangeAspect="1"/>
          </p:cNvPicPr>
          <p:nvPr/>
        </p:nvPicPr>
        <p:blipFill>
          <a:blip r:embed="rId7">
            <a:extLst/>
          </a:blip>
          <a:srcRect b="21157"/>
          <a:stretch>
            <a:fillRect/>
          </a:stretch>
        </p:blipFill>
        <p:spPr>
          <a:xfrm>
            <a:off x="1613395" y="137509"/>
            <a:ext cx="2181782" cy="1049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logoCNRSIN2P3_alph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89428" y="155070"/>
            <a:ext cx="1825944" cy="101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logo_Grenoble_Inp_alpha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54267" y="149802"/>
            <a:ext cx="1532184" cy="1024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 139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6055513" y="3628523"/>
            <a:ext cx="893775" cy="50811"/>
          </a:xfrm>
          <a:prstGeom prst="rect">
            <a:avLst/>
          </a:prstGeom>
        </p:spPr>
      </p:pic>
      <p:sp>
        <p:nvSpPr>
          <p:cNvPr id="142" name="Shape 142"/>
          <p:cNvSpPr/>
          <p:nvPr/>
        </p:nvSpPr>
        <p:spPr>
          <a:xfrm>
            <a:off x="4822304" y="2754421"/>
            <a:ext cx="336019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2600" cap="small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Soutenance de thèse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/>
        </p:nvSpPr>
        <p:spPr>
          <a:xfrm>
            <a:off x="1677862" y="8113738"/>
            <a:ext cx="10071934" cy="73660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5A5F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 err="1"/>
              <a:t>Ligne</a:t>
            </a:r>
            <a:r>
              <a:rPr sz="2000" dirty="0"/>
              <a:t> de courant (</a:t>
            </a:r>
            <a:r>
              <a:rPr sz="2000" i="1" dirty="0" err="1"/>
              <a:t>trajectoire</a:t>
            </a:r>
            <a:r>
              <a:rPr sz="2000" i="1" dirty="0"/>
              <a:t> de </a:t>
            </a:r>
            <a:r>
              <a:rPr sz="2000" i="1" dirty="0" err="1"/>
              <a:t>particules</a:t>
            </a:r>
            <a:r>
              <a:rPr sz="2000" dirty="0"/>
              <a:t>) </a:t>
            </a:r>
            <a:r>
              <a:rPr sz="2000" dirty="0" err="1"/>
              <a:t>dans</a:t>
            </a:r>
            <a:r>
              <a:rPr sz="2000" dirty="0"/>
              <a:t> la </a:t>
            </a:r>
            <a:r>
              <a:rPr sz="2000" dirty="0" err="1"/>
              <a:t>partie</a:t>
            </a:r>
            <a:r>
              <a:rPr sz="2000" dirty="0"/>
              <a:t> </a:t>
            </a:r>
            <a:r>
              <a:rPr sz="2000" dirty="0" err="1"/>
              <a:t>basse</a:t>
            </a:r>
            <a:r>
              <a:rPr sz="2000" dirty="0"/>
              <a:t> du </a:t>
            </a:r>
            <a:r>
              <a:rPr sz="2000" dirty="0" err="1"/>
              <a:t>réacteur</a:t>
            </a:r>
            <a:r>
              <a:rPr sz="2000" dirty="0"/>
              <a:t> pour </a:t>
            </a:r>
            <a:r>
              <a:rPr sz="2000" dirty="0" err="1"/>
              <a:t>différentes</a:t>
            </a:r>
            <a:r>
              <a:rPr sz="2000" dirty="0"/>
              <a:t> positions </a:t>
            </a:r>
            <a:r>
              <a:rPr sz="2000" dirty="0" err="1"/>
              <a:t>d’émission</a:t>
            </a:r>
            <a:endParaRPr sz="2000" dirty="0"/>
          </a:p>
        </p:txBody>
      </p:sp>
      <p:sp>
        <p:nvSpPr>
          <p:cNvPr id="580" name="Shape 5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584" name="Group 584"/>
          <p:cNvGrpSpPr/>
          <p:nvPr/>
        </p:nvGrpSpPr>
        <p:grpSpPr>
          <a:xfrm>
            <a:off x="630126" y="1153770"/>
            <a:ext cx="4767955" cy="4459405"/>
            <a:chOff x="0" y="0"/>
            <a:chExt cx="4767954" cy="4459404"/>
          </a:xfrm>
        </p:grpSpPr>
        <p:pic>
          <p:nvPicPr>
            <p:cNvPr id="581" name="Schm_MSFR72dpi_alpha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67955" cy="4459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2" name="Image 611"/>
            <p:cNvPicPr>
              <a:picLocks/>
            </p:cNvPicPr>
            <p:nvPr/>
          </p:nvPicPr>
          <p:blipFill>
            <a:blip r:embed="rId3">
              <a:alphaModFix amt="50000"/>
              <a:extLst/>
            </a:blip>
            <a:stretch>
              <a:fillRect/>
            </a:stretch>
          </p:blipFill>
          <p:spPr>
            <a:xfrm>
              <a:off x="1907549" y="1912376"/>
              <a:ext cx="409635" cy="1053050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613" name="Image 612"/>
            <p:cNvPicPr>
              <a:picLocks/>
            </p:cNvPicPr>
            <p:nvPr/>
          </p:nvPicPr>
          <p:blipFill>
            <a:blip r:embed="rId4">
              <a:alphaModFix amt="50000"/>
              <a:extLst/>
            </a:blip>
            <a:stretch>
              <a:fillRect/>
            </a:stretch>
          </p:blipFill>
          <p:spPr>
            <a:xfrm>
              <a:off x="2599607" y="1809817"/>
              <a:ext cx="472021" cy="918761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</p:grpSp>
      <p:pic>
        <p:nvPicPr>
          <p:cNvPr id="585" name="Image 58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3343" y="675703"/>
            <a:ext cx="11658114" cy="50942"/>
          </a:xfrm>
          <a:prstGeom prst="rect">
            <a:avLst/>
          </a:prstGeom>
        </p:spPr>
      </p:pic>
      <p:sp>
        <p:nvSpPr>
          <p:cNvPr id="587" name="Shape 587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  <p:sp>
        <p:nvSpPr>
          <p:cNvPr id="588" name="Shape 588"/>
          <p:cNvSpPr/>
          <p:nvPr/>
        </p:nvSpPr>
        <p:spPr>
          <a:xfrm>
            <a:off x="5029191" y="1981814"/>
            <a:ext cx="261610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>
                <a:solidFill>
                  <a:srgbClr val="4BA90B"/>
                </a:solidFill>
              </a:defRPr>
            </a:pPr>
            <a:r>
              <a:rPr sz="1800" dirty="0"/>
              <a:t>1/16</a:t>
            </a:r>
            <a:r>
              <a:rPr sz="1800" baseline="31999" dirty="0"/>
              <a:t>ème</a:t>
            </a:r>
            <a:r>
              <a:rPr sz="2000" dirty="0"/>
              <a:t> du circuit combustible </a:t>
            </a:r>
            <a:r>
              <a:rPr sz="2000" dirty="0" err="1"/>
              <a:t>modélisé</a:t>
            </a:r>
            <a:endParaRPr sz="2000" dirty="0"/>
          </a:p>
        </p:txBody>
      </p:sp>
      <p:pic>
        <p:nvPicPr>
          <p:cNvPr id="589" name="maillage_alpha.png"/>
          <p:cNvPicPr>
            <a:picLocks noChangeAspect="1"/>
          </p:cNvPicPr>
          <p:nvPr/>
        </p:nvPicPr>
        <p:blipFill>
          <a:blip r:embed="rId6">
            <a:extLst/>
          </a:blip>
          <a:srcRect r="49735"/>
          <a:stretch>
            <a:fillRect/>
          </a:stretch>
        </p:blipFill>
        <p:spPr>
          <a:xfrm>
            <a:off x="7395876" y="1144936"/>
            <a:ext cx="4978683" cy="447425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Shape 590"/>
          <p:cNvSpPr/>
          <p:nvPr/>
        </p:nvSpPr>
        <p:spPr>
          <a:xfrm>
            <a:off x="7367819" y="4672249"/>
            <a:ext cx="2220750" cy="73660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5A5F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2000"/>
              <a:t>Maillage CFD 84000 mailles</a:t>
            </a:r>
          </a:p>
        </p:txBody>
      </p:sp>
      <p:pic>
        <p:nvPicPr>
          <p:cNvPr id="614" name="Image 613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45210" y="2816470"/>
            <a:ext cx="4572868" cy="60700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592" name="Shape 592"/>
          <p:cNvSpPr/>
          <p:nvPr/>
        </p:nvSpPr>
        <p:spPr>
          <a:xfrm rot="18900000">
            <a:off x="7464325" y="2706630"/>
            <a:ext cx="1449120" cy="410369"/>
          </a:xfrm>
          <a:prstGeom prst="rect">
            <a:avLst/>
          </a:prstGeom>
          <a:ln w="12700">
            <a:miter lim="400000"/>
          </a:ln>
          <a:effectLst>
            <a:outerShdw blurRad="50800" dir="552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2000" dirty="0" err="1"/>
              <a:t>coeur</a:t>
            </a:r>
            <a:endParaRPr sz="2000" dirty="0"/>
          </a:p>
        </p:txBody>
      </p:sp>
      <p:sp>
        <p:nvSpPr>
          <p:cNvPr id="593" name="Shape 593"/>
          <p:cNvSpPr/>
          <p:nvPr/>
        </p:nvSpPr>
        <p:spPr>
          <a:xfrm rot="18900000">
            <a:off x="10641199" y="3809985"/>
            <a:ext cx="1449120" cy="656590"/>
          </a:xfrm>
          <a:prstGeom prst="rect">
            <a:avLst/>
          </a:prstGeom>
          <a:ln w="12700">
            <a:miter lim="400000"/>
          </a:ln>
          <a:effectLst>
            <a:outerShdw blurRad="63500" dir="552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échangeur de chaleur</a:t>
            </a:r>
          </a:p>
        </p:txBody>
      </p:sp>
      <p:sp>
        <p:nvSpPr>
          <p:cNvPr id="598" name="Shape 598"/>
          <p:cNvSpPr/>
          <p:nvPr/>
        </p:nvSpPr>
        <p:spPr>
          <a:xfrm>
            <a:off x="5598484" y="5515281"/>
            <a:ext cx="1708215" cy="358590"/>
          </a:xfrm>
          <a:prstGeom prst="rect">
            <a:avLst/>
          </a:prstGeom>
          <a:ln w="12700">
            <a:miter lim="400000"/>
          </a:ln>
          <a:effectLst>
            <a:outerShdw blurRad="25400" dir="552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1" spc="14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Vitesse [m/s]</a:t>
            </a:r>
          </a:p>
        </p:txBody>
      </p:sp>
      <p:sp>
        <p:nvSpPr>
          <p:cNvPr id="599" name="Shape 599"/>
          <p:cNvSpPr/>
          <p:nvPr/>
        </p:nvSpPr>
        <p:spPr>
          <a:xfrm>
            <a:off x="7937955" y="5777917"/>
            <a:ext cx="247651" cy="40777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5</a:t>
            </a:r>
          </a:p>
        </p:txBody>
      </p:sp>
      <p:sp>
        <p:nvSpPr>
          <p:cNvPr id="600" name="Shape 600"/>
          <p:cNvSpPr/>
          <p:nvPr/>
        </p:nvSpPr>
        <p:spPr>
          <a:xfrm>
            <a:off x="4819193" y="5777917"/>
            <a:ext cx="247651" cy="407771"/>
          </a:xfrm>
          <a:prstGeom prst="rect">
            <a:avLst/>
          </a:prstGeom>
          <a:ln w="12700">
            <a:miter lim="400000"/>
          </a:ln>
          <a:effectLst>
            <a:outerShdw blurRad="25400" dist="25400" dir="5400000" rotWithShape="0">
              <a:srgbClr val="000000">
                <a:alpha val="2033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0</a:t>
            </a:r>
          </a:p>
        </p:txBody>
      </p:sp>
      <p:pic>
        <p:nvPicPr>
          <p:cNvPr id="601" name="ref_7_alpha.png"/>
          <p:cNvPicPr>
            <a:picLocks noChangeAspect="1"/>
          </p:cNvPicPr>
          <p:nvPr/>
        </p:nvPicPr>
        <p:blipFill>
          <a:blip r:embed="rId8">
            <a:extLst/>
          </a:blip>
          <a:srcRect t="68383"/>
          <a:stretch>
            <a:fillRect/>
          </a:stretch>
        </p:blipFill>
        <p:spPr>
          <a:xfrm>
            <a:off x="84703" y="6165971"/>
            <a:ext cx="12581679" cy="2027251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hape 602"/>
          <p:cNvSpPr/>
          <p:nvPr/>
        </p:nvSpPr>
        <p:spPr>
          <a:xfrm>
            <a:off x="7100821" y="8950331"/>
            <a:ext cx="5568908" cy="744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Le MSFR est un réacteur caractérisé par une structure d’écoulement très complexe !</a:t>
            </a:r>
          </a:p>
        </p:txBody>
      </p:sp>
      <p:pic>
        <p:nvPicPr>
          <p:cNvPr id="603" name="legende3_alpha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5400000" flipH="1">
            <a:off x="6353907" y="4648886"/>
            <a:ext cx="296986" cy="2710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age 60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900042">
            <a:off x="7626145" y="969368"/>
            <a:ext cx="871272" cy="38111"/>
          </a:xfrm>
          <a:prstGeom prst="rect">
            <a:avLst/>
          </a:prstGeom>
        </p:spPr>
      </p:pic>
      <p:pic>
        <p:nvPicPr>
          <p:cNvPr id="606" name="Image 605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42">
            <a:off x="5105405" y="1250186"/>
            <a:ext cx="2812837" cy="38135"/>
          </a:xfrm>
          <a:prstGeom prst="rect">
            <a:avLst/>
          </a:prstGeom>
        </p:spPr>
      </p:pic>
      <p:sp>
        <p:nvSpPr>
          <p:cNvPr id="608" name="Shape 608"/>
          <p:cNvSpPr/>
          <p:nvPr/>
        </p:nvSpPr>
        <p:spPr>
          <a:xfrm>
            <a:off x="5134136" y="785223"/>
            <a:ext cx="27553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application au MSFR</a:t>
            </a:r>
          </a:p>
        </p:txBody>
      </p:sp>
      <p:pic>
        <p:nvPicPr>
          <p:cNvPr id="609" name="Image 608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699958" flipH="1">
            <a:off x="4507383" y="973101"/>
            <a:ext cx="871272" cy="38111"/>
          </a:xfrm>
          <a:prstGeom prst="rect">
            <a:avLst/>
          </a:prstGeom>
        </p:spPr>
      </p:pic>
      <p:sp>
        <p:nvSpPr>
          <p:cNvPr id="611" name="Shape 611"/>
          <p:cNvSpPr/>
          <p:nvPr/>
        </p:nvSpPr>
        <p:spPr>
          <a:xfrm>
            <a:off x="5600594" y="2988157"/>
            <a:ext cx="113772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solidFill>
                  <a:srgbClr val="4BA90B"/>
                </a:solidFill>
              </a:defRPr>
            </a:pPr>
            <a:r>
              <a:rPr sz="2000"/>
              <a:t>18 m</a:t>
            </a:r>
            <a:r>
              <a:rPr sz="2000" baseline="31999"/>
              <a:t>3</a:t>
            </a:r>
            <a:r>
              <a:rPr sz="2000"/>
              <a:t>/16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5" animBg="1" advAuto="0"/>
      <p:bldP spid="598" grpId="7" animBg="1" advAuto="0"/>
      <p:bldP spid="599" grpId="4" animBg="1" advAuto="0"/>
      <p:bldP spid="600" grpId="3" animBg="1" advAuto="0"/>
      <p:bldP spid="601" grpId="1" animBg="1" advAuto="0"/>
      <p:bldP spid="602" grpId="6" animBg="1" advAuto="0"/>
      <p:bldP spid="603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617" name="Image 6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675703"/>
            <a:ext cx="11658114" cy="50942"/>
          </a:xfrm>
          <a:prstGeom prst="rect">
            <a:avLst/>
          </a:prstGeom>
        </p:spPr>
      </p:pic>
      <p:sp>
        <p:nvSpPr>
          <p:cNvPr id="619" name="Shape 619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  <p:sp>
        <p:nvSpPr>
          <p:cNvPr id="624" name="Shape 624"/>
          <p:cNvSpPr/>
          <p:nvPr/>
        </p:nvSpPr>
        <p:spPr>
          <a:xfrm>
            <a:off x="839003" y="1193021"/>
            <a:ext cx="11648830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 err="1"/>
              <a:t>modélisation</a:t>
            </a:r>
            <a:r>
              <a:rPr sz="1800" dirty="0"/>
              <a:t> des </a:t>
            </a:r>
            <a:r>
              <a:rPr sz="1800" dirty="0" err="1"/>
              <a:t>échangeurs</a:t>
            </a:r>
            <a:r>
              <a:rPr sz="1800" dirty="0"/>
              <a:t> de </a:t>
            </a:r>
            <a:r>
              <a:rPr sz="1800" dirty="0" err="1"/>
              <a:t>chaleur</a:t>
            </a:r>
            <a:r>
              <a:rPr sz="1800" dirty="0"/>
              <a:t> / </a:t>
            </a:r>
            <a:r>
              <a:rPr sz="1800" dirty="0" err="1"/>
              <a:t>refroidissement</a:t>
            </a:r>
            <a:r>
              <a:rPr sz="1800" dirty="0"/>
              <a:t> du combustible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milieu </a:t>
            </a:r>
            <a:r>
              <a:rPr sz="1800" dirty="0" err="1"/>
              <a:t>poreux</a:t>
            </a:r>
            <a:r>
              <a:rPr sz="1800" dirty="0"/>
              <a:t> - </a:t>
            </a:r>
            <a:r>
              <a:rPr sz="1800" i="1" dirty="0">
                <a:solidFill>
                  <a:srgbClr val="5A5F5E"/>
                </a:solidFill>
              </a:rPr>
              <a:t>modification des </a:t>
            </a:r>
            <a:r>
              <a:rPr sz="1800" i="1" dirty="0" err="1">
                <a:solidFill>
                  <a:srgbClr val="5A5F5E"/>
                </a:solidFill>
              </a:rPr>
              <a:t>équations</a:t>
            </a:r>
            <a:r>
              <a:rPr sz="1800" i="1" dirty="0">
                <a:solidFill>
                  <a:srgbClr val="5A5F5E"/>
                </a:solidFill>
              </a:rPr>
              <a:t> pour </a:t>
            </a:r>
            <a:r>
              <a:rPr sz="1800" i="1" dirty="0" err="1">
                <a:solidFill>
                  <a:srgbClr val="5A5F5E"/>
                </a:solidFill>
              </a:rPr>
              <a:t>reproduire</a:t>
            </a:r>
            <a:r>
              <a:rPr sz="1800" i="1" dirty="0">
                <a:solidFill>
                  <a:srgbClr val="5A5F5E"/>
                </a:solidFill>
              </a:rPr>
              <a:t> un </a:t>
            </a:r>
            <a:r>
              <a:rPr sz="1800" i="1" dirty="0" err="1">
                <a:solidFill>
                  <a:srgbClr val="5A5F5E"/>
                </a:solidFill>
              </a:rPr>
              <a:t>comportement</a:t>
            </a:r>
            <a:r>
              <a:rPr sz="1800" i="1" dirty="0">
                <a:solidFill>
                  <a:srgbClr val="5A5F5E"/>
                </a:solidFill>
              </a:rPr>
              <a:t> </a:t>
            </a:r>
            <a:r>
              <a:rPr sz="1800" i="1" dirty="0" err="1">
                <a:solidFill>
                  <a:srgbClr val="5A5F5E"/>
                </a:solidFill>
              </a:rPr>
              <a:t>macroscopique</a:t>
            </a:r>
            <a:r>
              <a:rPr sz="1800" i="1" dirty="0">
                <a:solidFill>
                  <a:srgbClr val="5A5F5E"/>
                </a:solidFill>
              </a:rPr>
              <a:t> 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utilisation</a:t>
            </a:r>
            <a:r>
              <a:rPr sz="1800" dirty="0"/>
              <a:t> de </a:t>
            </a:r>
            <a:r>
              <a:rPr sz="1800" dirty="0" err="1"/>
              <a:t>corrélations</a:t>
            </a:r>
            <a:r>
              <a:rPr sz="1800" dirty="0"/>
              <a:t> pour les </a:t>
            </a:r>
            <a:r>
              <a:rPr sz="1800" dirty="0" err="1"/>
              <a:t>transferts</a:t>
            </a:r>
            <a:r>
              <a:rPr sz="1800" dirty="0"/>
              <a:t> </a:t>
            </a:r>
            <a:r>
              <a:rPr sz="1800" dirty="0" err="1"/>
              <a:t>thermiques</a:t>
            </a:r>
            <a:endParaRPr sz="1800" dirty="0"/>
          </a:p>
        </p:txBody>
      </p:sp>
      <p:pic>
        <p:nvPicPr>
          <p:cNvPr id="626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t="68360" r="59268"/>
          <a:stretch>
            <a:fillRect/>
          </a:stretch>
        </p:blipFill>
        <p:spPr>
          <a:xfrm>
            <a:off x="1975675" y="2881651"/>
            <a:ext cx="1096644" cy="349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t="38412" b="33323"/>
          <a:stretch>
            <a:fillRect/>
          </a:stretch>
        </p:blipFill>
        <p:spPr>
          <a:xfrm>
            <a:off x="5156200" y="2815629"/>
            <a:ext cx="2692400" cy="312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53780" b="58910"/>
          <a:stretch>
            <a:fillRect/>
          </a:stretch>
        </p:blipFill>
        <p:spPr>
          <a:xfrm>
            <a:off x="9632413" y="2744787"/>
            <a:ext cx="1244423" cy="453999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/>
          <p:nvPr/>
        </p:nvSpPr>
        <p:spPr>
          <a:xfrm>
            <a:off x="961031" y="3251270"/>
            <a:ext cx="3125856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i="1">
                <a:solidFill>
                  <a:srgbClr val="5A5F5E"/>
                </a:solidFill>
              </a:rPr>
              <a:t>nombre de Reynolds</a:t>
            </a:r>
          </a:p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i="1">
                <a:solidFill>
                  <a:srgbClr val="5A5F5E"/>
                </a:solidFill>
              </a:rPr>
              <a:t>caractérise la turbulence</a:t>
            </a:r>
          </a:p>
        </p:txBody>
      </p:sp>
      <p:sp>
        <p:nvSpPr>
          <p:cNvPr id="630" name="Shape 630"/>
          <p:cNvSpPr/>
          <p:nvPr/>
        </p:nvSpPr>
        <p:spPr>
          <a:xfrm>
            <a:off x="4499994" y="3246665"/>
            <a:ext cx="4004814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i="1">
                <a:solidFill>
                  <a:srgbClr val="5A5F5E"/>
                </a:solidFill>
              </a:rPr>
              <a:t>nombre de Nusselt</a:t>
            </a:r>
          </a:p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i="1">
                <a:solidFill>
                  <a:srgbClr val="5A5F5E"/>
                </a:solidFill>
              </a:rPr>
              <a:t>caractérise l’échange thermique</a:t>
            </a:r>
          </a:p>
        </p:txBody>
      </p:sp>
      <p:sp>
        <p:nvSpPr>
          <p:cNvPr id="631" name="Shape 631"/>
          <p:cNvSpPr/>
          <p:nvPr/>
        </p:nvSpPr>
        <p:spPr>
          <a:xfrm>
            <a:off x="8908513" y="3258250"/>
            <a:ext cx="2692401" cy="744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5A5F5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sz="1800" i="1">
                <a:solidFill>
                  <a:srgbClr val="5A5F5E"/>
                </a:solidFill>
              </a:rPr>
              <a:t>coefficient d’échange thermique</a:t>
            </a:r>
          </a:p>
        </p:txBody>
      </p:sp>
      <p:pic>
        <p:nvPicPr>
          <p:cNvPr id="632" name="hx_h_alpha.png"/>
          <p:cNvPicPr>
            <a:picLocks noChangeAspect="1"/>
          </p:cNvPicPr>
          <p:nvPr/>
        </p:nvPicPr>
        <p:blipFill>
          <a:blip r:embed="rId5">
            <a:extLst/>
          </a:blip>
          <a:srcRect l="8543" r="23160"/>
          <a:stretch>
            <a:fillRect/>
          </a:stretch>
        </p:blipFill>
        <p:spPr>
          <a:xfrm>
            <a:off x="4246009" y="4216789"/>
            <a:ext cx="3652566" cy="4839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hx_T_alpha.png"/>
          <p:cNvPicPr>
            <a:picLocks noChangeAspect="1"/>
          </p:cNvPicPr>
          <p:nvPr/>
        </p:nvPicPr>
        <p:blipFill>
          <a:blip r:embed="rId6">
            <a:extLst/>
          </a:blip>
          <a:srcRect l="8770" r="22779"/>
          <a:stretch>
            <a:fillRect/>
          </a:stretch>
        </p:blipFill>
        <p:spPr>
          <a:xfrm>
            <a:off x="8486608" y="4216789"/>
            <a:ext cx="3660799" cy="4839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hx_U_alpha.png"/>
          <p:cNvPicPr>
            <a:picLocks noChangeAspect="1"/>
          </p:cNvPicPr>
          <p:nvPr/>
        </p:nvPicPr>
        <p:blipFill>
          <a:blip r:embed="rId7">
            <a:extLst/>
          </a:blip>
          <a:srcRect l="8519" r="22765"/>
          <a:stretch>
            <a:fillRect/>
          </a:stretch>
        </p:blipFill>
        <p:spPr>
          <a:xfrm>
            <a:off x="-17212" y="4216789"/>
            <a:ext cx="3674954" cy="4839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9" name="Group 639"/>
          <p:cNvGrpSpPr/>
          <p:nvPr/>
        </p:nvGrpSpPr>
        <p:grpSpPr>
          <a:xfrm>
            <a:off x="3197018" y="4624022"/>
            <a:ext cx="1096567" cy="3718415"/>
            <a:chOff x="0" y="0"/>
            <a:chExt cx="1096565" cy="3718414"/>
          </a:xfrm>
        </p:grpSpPr>
        <p:sp>
          <p:nvSpPr>
            <p:cNvPr id="635" name="Shape 635"/>
            <p:cNvSpPr/>
            <p:nvPr/>
          </p:nvSpPr>
          <p:spPr>
            <a:xfrm>
              <a:off x="0" y="-1"/>
              <a:ext cx="1096566" cy="675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/>
            <a:p>
              <a:pPr>
                <a:defRPr sz="2000" b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Vitesse</a:t>
              </a:r>
            </a:p>
            <a:p>
              <a:pPr>
                <a:defRPr sz="2000" b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[m/s]</a:t>
              </a:r>
            </a:p>
          </p:txBody>
        </p:sp>
        <p:sp>
          <p:nvSpPr>
            <p:cNvPr id="636" name="Shape 636"/>
            <p:cNvSpPr/>
            <p:nvPr/>
          </p:nvSpPr>
          <p:spPr>
            <a:xfrm>
              <a:off x="332382" y="599817"/>
              <a:ext cx="4318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5.2</a:t>
              </a:r>
            </a:p>
          </p:txBody>
        </p:sp>
        <p:sp>
          <p:nvSpPr>
            <p:cNvPr id="637" name="Shape 637"/>
            <p:cNvSpPr/>
            <p:nvPr/>
          </p:nvSpPr>
          <p:spPr>
            <a:xfrm>
              <a:off x="427632" y="3335504"/>
              <a:ext cx="2413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0</a:t>
              </a:r>
            </a:p>
          </p:txBody>
        </p:sp>
        <p:pic>
          <p:nvPicPr>
            <p:cNvPr id="638" name="legende3_alpha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16881" y="973264"/>
              <a:ext cx="262804" cy="23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4" name="Group 644"/>
          <p:cNvGrpSpPr/>
          <p:nvPr/>
        </p:nvGrpSpPr>
        <p:grpSpPr>
          <a:xfrm>
            <a:off x="7169897" y="4624022"/>
            <a:ext cx="1657767" cy="3718415"/>
            <a:chOff x="0" y="0"/>
            <a:chExt cx="1657766" cy="3718413"/>
          </a:xfrm>
        </p:grpSpPr>
        <p:sp>
          <p:nvSpPr>
            <p:cNvPr id="640" name="Shape 640"/>
            <p:cNvSpPr/>
            <p:nvPr/>
          </p:nvSpPr>
          <p:spPr>
            <a:xfrm>
              <a:off x="0" y="-1"/>
              <a:ext cx="1657767" cy="675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/>
            <a:p>
              <a:pPr>
                <a:defRPr sz="2000" b="1" i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</a:t>
              </a:r>
            </a:p>
            <a:p>
              <a:pPr>
                <a:defRPr sz="2000" b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[MW/m</a:t>
              </a:r>
              <a:r>
                <a:rPr baseline="31999"/>
                <a:t>3</a:t>
              </a:r>
              <a:r>
                <a:t>/K]</a:t>
              </a:r>
            </a:p>
          </p:txBody>
        </p:sp>
        <p:sp>
          <p:nvSpPr>
            <p:cNvPr id="641" name="Shape 641"/>
            <p:cNvSpPr/>
            <p:nvPr/>
          </p:nvSpPr>
          <p:spPr>
            <a:xfrm>
              <a:off x="612983" y="599817"/>
              <a:ext cx="4318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6.3</a:t>
              </a:r>
            </a:p>
          </p:txBody>
        </p:sp>
        <p:sp>
          <p:nvSpPr>
            <p:cNvPr id="642" name="Shape 642"/>
            <p:cNvSpPr/>
            <p:nvPr/>
          </p:nvSpPr>
          <p:spPr>
            <a:xfrm>
              <a:off x="708233" y="3335503"/>
              <a:ext cx="2413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0</a:t>
              </a:r>
            </a:p>
          </p:txBody>
        </p:sp>
        <p:pic>
          <p:nvPicPr>
            <p:cNvPr id="643" name="legende3_alpha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97481" y="973263"/>
              <a:ext cx="262804" cy="23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9" name="Group 649"/>
          <p:cNvGrpSpPr/>
          <p:nvPr/>
        </p:nvGrpSpPr>
        <p:grpSpPr>
          <a:xfrm>
            <a:off x="11253420" y="4280442"/>
            <a:ext cx="1817536" cy="4061995"/>
            <a:chOff x="-157104" y="-343580"/>
            <a:chExt cx="1817535" cy="4061993"/>
          </a:xfrm>
        </p:grpSpPr>
        <p:sp>
          <p:nvSpPr>
            <p:cNvPr id="645" name="Shape 645"/>
            <p:cNvSpPr/>
            <p:nvPr/>
          </p:nvSpPr>
          <p:spPr>
            <a:xfrm>
              <a:off x="-157105" y="-343581"/>
              <a:ext cx="1817536" cy="967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/>
            <a:p>
              <a:pPr>
                <a:defRPr sz="2000" b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Température du combustible</a:t>
              </a:r>
            </a:p>
            <a:p>
              <a:pPr>
                <a:defRPr sz="2000" b="1" spc="0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[K]</a:t>
              </a:r>
            </a:p>
          </p:txBody>
        </p:sp>
        <p:sp>
          <p:nvSpPr>
            <p:cNvPr id="646" name="Shape 646"/>
            <p:cNvSpPr/>
            <p:nvPr/>
          </p:nvSpPr>
          <p:spPr>
            <a:xfrm>
              <a:off x="517732" y="599817"/>
              <a:ext cx="6223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1014</a:t>
              </a:r>
            </a:p>
          </p:txBody>
        </p:sp>
        <p:sp>
          <p:nvSpPr>
            <p:cNvPr id="647" name="Shape 647"/>
            <p:cNvSpPr/>
            <p:nvPr/>
          </p:nvSpPr>
          <p:spPr>
            <a:xfrm>
              <a:off x="581232" y="3335503"/>
              <a:ext cx="495301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835</a:t>
              </a:r>
            </a:p>
          </p:txBody>
        </p:sp>
        <p:pic>
          <p:nvPicPr>
            <p:cNvPr id="648" name="legende3_alpha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97481" y="973263"/>
              <a:ext cx="262804" cy="2398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50" name="Image 649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0430026">
            <a:off x="2937329" y="2636357"/>
            <a:ext cx="1219432" cy="2470010"/>
          </a:xfrm>
          <a:prstGeom prst="rect">
            <a:avLst/>
          </a:prstGeom>
        </p:spPr>
      </p:pic>
      <p:pic>
        <p:nvPicPr>
          <p:cNvPr id="652" name="Image 651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430026">
            <a:off x="8023026" y="2765090"/>
            <a:ext cx="1943707" cy="1850365"/>
          </a:xfrm>
          <a:prstGeom prst="rect">
            <a:avLst/>
          </a:prstGeom>
        </p:spPr>
      </p:pic>
      <p:sp>
        <p:nvSpPr>
          <p:cNvPr id="654" name="Shape 654"/>
          <p:cNvSpPr/>
          <p:nvPr/>
        </p:nvSpPr>
        <p:spPr>
          <a:xfrm>
            <a:off x="8892807" y="8978444"/>
            <a:ext cx="382449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 b="1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/>
              <a:t>puissance échangée = </a:t>
            </a:r>
          </a:p>
          <a:p>
            <a:pPr algn="r">
              <a:defRPr sz="2000" b="1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/>
              <a:t>h (T</a:t>
            </a:r>
            <a:r>
              <a:rPr sz="1800" baseline="-5999"/>
              <a:t>combustible</a:t>
            </a:r>
            <a:r>
              <a:rPr sz="1800"/>
              <a:t> - T</a:t>
            </a:r>
            <a:r>
              <a:rPr sz="1800" baseline="-5999"/>
              <a:t>intermédiaire</a:t>
            </a:r>
            <a:r>
              <a:rPr sz="1800"/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" grpId="4" animBg="1" advAuto="0"/>
      <p:bldP spid="633" grpId="8" animBg="1" advAuto="0"/>
      <p:bldP spid="634" grpId="1" animBg="1" advAuto="0"/>
      <p:bldP spid="639" grpId="2" animBg="1" advAuto="0"/>
      <p:bldP spid="644" grpId="5" animBg="1" advAuto="0"/>
      <p:bldP spid="649" grpId="7" animBg="1" advAuto="0"/>
      <p:bldP spid="650" grpId="3" animBg="1" advAuto="0"/>
      <p:bldP spid="652" grpId="6" animBg="1" advAuto="0"/>
      <p:bldP spid="654" grpId="9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657" name="Image 65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659" name="Shape 659"/>
          <p:cNvSpPr/>
          <p:nvPr/>
        </p:nvSpPr>
        <p:spPr>
          <a:xfrm>
            <a:off x="4466748" y="2335135"/>
            <a:ext cx="407130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Boite à outil partie II : </a:t>
            </a:r>
          </a:p>
          <a:p>
            <a:pPr>
              <a:defRPr sz="4100" cap="small">
                <a:solidFill>
                  <a:srgbClr val="232323"/>
                </a:solidFill>
              </a:defRPr>
            </a:pPr>
            <a:r>
              <a:rPr>
                <a:solidFill>
                  <a:srgbClr val="5A5F5E"/>
                </a:solidFill>
              </a:rPr>
              <a:t>Neutronique</a:t>
            </a:r>
          </a:p>
        </p:txBody>
      </p:sp>
      <p:sp>
        <p:nvSpPr>
          <p:cNvPr id="660" name="Shape 660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</a:t>
            </a:r>
          </a:p>
        </p:txBody>
      </p:sp>
      <p:pic>
        <p:nvPicPr>
          <p:cNvPr id="661" name="couplage_mesh2_alpha.png"/>
          <p:cNvPicPr>
            <a:picLocks noChangeAspect="1"/>
          </p:cNvPicPr>
          <p:nvPr/>
        </p:nvPicPr>
        <p:blipFill>
          <a:blip r:embed="rId3">
            <a:extLst/>
          </a:blip>
          <a:srcRect t="23622" b="23622"/>
          <a:stretch>
            <a:fillRect/>
          </a:stretch>
        </p:blipFill>
        <p:spPr>
          <a:xfrm>
            <a:off x="490732" y="4336909"/>
            <a:ext cx="6418460" cy="338602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5000" endPos="40000" dir="5400000" sy="-100000" algn="bl" rotWithShape="0"/>
          </a:effectLst>
        </p:spPr>
      </p:pic>
      <p:pic>
        <p:nvPicPr>
          <p:cNvPr id="662" name="couplage_mesh3_alpha.png"/>
          <p:cNvPicPr>
            <a:picLocks noChangeAspect="1"/>
          </p:cNvPicPr>
          <p:nvPr/>
        </p:nvPicPr>
        <p:blipFill>
          <a:blip r:embed="rId4">
            <a:extLst/>
          </a:blip>
          <a:srcRect l="4522" t="4522" r="4522" b="4522"/>
          <a:stretch>
            <a:fillRect/>
          </a:stretch>
        </p:blipFill>
        <p:spPr>
          <a:xfrm>
            <a:off x="7106914" y="3241137"/>
            <a:ext cx="5577535" cy="5577535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31106" endPos="40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/>
        </p:nvSpPr>
        <p:spPr>
          <a:xfrm rot="10800000" flipH="1">
            <a:off x="1284328" y="6449452"/>
            <a:ext cx="273888" cy="381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5" h="18990" extrusionOk="0">
                <a:moveTo>
                  <a:pt x="15596" y="1569"/>
                </a:moveTo>
                <a:cubicBezTo>
                  <a:pt x="11871" y="-1596"/>
                  <a:pt x="4382" y="278"/>
                  <a:pt x="1443" y="4949"/>
                </a:cubicBezTo>
                <a:cubicBezTo>
                  <a:pt x="-1323" y="9345"/>
                  <a:pt x="-134" y="14576"/>
                  <a:pt x="5191" y="17428"/>
                </a:cubicBezTo>
                <a:cubicBezTo>
                  <a:pt x="10001" y="20004"/>
                  <a:pt x="16809" y="19358"/>
                  <a:pt x="18792" y="15765"/>
                </a:cubicBezTo>
                <a:cubicBezTo>
                  <a:pt x="20277" y="13072"/>
                  <a:pt x="17911" y="10433"/>
                  <a:pt x="17412" y="7873"/>
                </a:cubicBezTo>
                <a:cubicBezTo>
                  <a:pt x="16998" y="5745"/>
                  <a:pt x="17688" y="3346"/>
                  <a:pt x="15596" y="1569"/>
                </a:cubicBezTo>
                <a:close/>
              </a:path>
            </a:pathLst>
          </a:custGeom>
          <a:solidFill>
            <a:srgbClr val="EC8210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5" name="Shape 6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666" name="Image 66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668" name="Shape 668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 (1/5)</a:t>
            </a:r>
          </a:p>
        </p:txBody>
      </p:sp>
      <p:pic>
        <p:nvPicPr>
          <p:cNvPr id="669" name="Image 66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42">
            <a:off x="8211087" y="977470"/>
            <a:ext cx="871273" cy="38111"/>
          </a:xfrm>
          <a:prstGeom prst="rect">
            <a:avLst/>
          </a:prstGeom>
        </p:spPr>
      </p:pic>
      <p:pic>
        <p:nvPicPr>
          <p:cNvPr id="671" name="Image 67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2">
            <a:off x="4539762" y="1250179"/>
            <a:ext cx="3944123" cy="38149"/>
          </a:xfrm>
          <a:prstGeom prst="rect">
            <a:avLst/>
          </a:prstGeom>
        </p:spPr>
      </p:pic>
      <p:sp>
        <p:nvSpPr>
          <p:cNvPr id="673" name="Shape 673"/>
          <p:cNvSpPr/>
          <p:nvPr/>
        </p:nvSpPr>
        <p:spPr>
          <a:xfrm>
            <a:off x="4588088" y="785223"/>
            <a:ext cx="384747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notion de réaction en chaîne</a:t>
            </a:r>
          </a:p>
        </p:txBody>
      </p:sp>
      <p:pic>
        <p:nvPicPr>
          <p:cNvPr id="674" name="Image 67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699958" flipH="1">
            <a:off x="3817362" y="977470"/>
            <a:ext cx="871272" cy="38111"/>
          </a:xfrm>
          <a:prstGeom prst="rect">
            <a:avLst/>
          </a:prstGeom>
        </p:spPr>
      </p:pic>
      <p:grpSp>
        <p:nvGrpSpPr>
          <p:cNvPr id="730" name="Group 730"/>
          <p:cNvGrpSpPr/>
          <p:nvPr/>
        </p:nvGrpSpPr>
        <p:grpSpPr>
          <a:xfrm>
            <a:off x="369533" y="1665518"/>
            <a:ext cx="4212390" cy="3243472"/>
            <a:chOff x="0" y="239378"/>
            <a:chExt cx="4212388" cy="3243470"/>
          </a:xfrm>
        </p:grpSpPr>
        <p:sp>
          <p:nvSpPr>
            <p:cNvPr id="676" name="Shape 676"/>
            <p:cNvSpPr/>
            <p:nvPr/>
          </p:nvSpPr>
          <p:spPr>
            <a:xfrm rot="20957344">
              <a:off x="1421679" y="239378"/>
              <a:ext cx="2790709" cy="229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E3300">
                    <a:alpha val="67004"/>
                  </a:srgbClr>
                </a:gs>
                <a:gs pos="23690">
                  <a:srgbClr val="FE8C3E">
                    <a:alpha val="67004"/>
                  </a:srgbClr>
                </a:gs>
                <a:gs pos="41273">
                  <a:srgbClr val="FEE57B">
                    <a:alpha val="67004"/>
                  </a:srgbClr>
                </a:gs>
                <a:gs pos="61601">
                  <a:srgbClr val="FEF2BD">
                    <a:alpha val="67004"/>
                  </a:srgbClr>
                </a:gs>
                <a:gs pos="100000">
                  <a:srgbClr val="FFFFFF">
                    <a:alpha val="67004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695" name="Group 695"/>
            <p:cNvGrpSpPr/>
            <p:nvPr/>
          </p:nvGrpSpPr>
          <p:grpSpPr>
            <a:xfrm rot="20957344">
              <a:off x="1112963" y="1217059"/>
              <a:ext cx="906019" cy="871533"/>
              <a:chOff x="0" y="0"/>
              <a:chExt cx="906018" cy="871532"/>
            </a:xfrm>
          </p:grpSpPr>
          <p:sp>
            <p:nvSpPr>
              <p:cNvPr id="677" name="Shape 677"/>
              <p:cNvSpPr/>
              <p:nvPr/>
            </p:nvSpPr>
            <p:spPr>
              <a:xfrm rot="21600000">
                <a:off x="647329" y="212371"/>
                <a:ext cx="258690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8" name="Shape 678"/>
              <p:cNvSpPr/>
              <p:nvPr/>
            </p:nvSpPr>
            <p:spPr>
              <a:xfrm rot="21600000">
                <a:off x="519906" y="87861"/>
                <a:ext cx="258690" cy="258690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79" name="Shape 679"/>
              <p:cNvSpPr/>
              <p:nvPr/>
            </p:nvSpPr>
            <p:spPr>
              <a:xfrm rot="21600000">
                <a:off x="647329" y="406540"/>
                <a:ext cx="258690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0" name="Shape 680"/>
              <p:cNvSpPr/>
              <p:nvPr/>
            </p:nvSpPr>
            <p:spPr>
              <a:xfrm rot="21600000">
                <a:off x="519906" y="520835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1" name="Shape 681"/>
              <p:cNvSpPr/>
              <p:nvPr/>
            </p:nvSpPr>
            <p:spPr>
              <a:xfrm rot="21600000">
                <a:off x="271128" y="612844"/>
                <a:ext cx="258689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2" name="Shape 682"/>
              <p:cNvSpPr/>
              <p:nvPr/>
            </p:nvSpPr>
            <p:spPr>
              <a:xfrm rot="21600000">
                <a:off x="398551" y="612844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3" name="Shape 683"/>
              <p:cNvSpPr/>
              <p:nvPr/>
            </p:nvSpPr>
            <p:spPr>
              <a:xfrm rot="21600000">
                <a:off x="400472" y="-1"/>
                <a:ext cx="258689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4" name="Shape 684"/>
              <p:cNvSpPr/>
              <p:nvPr/>
            </p:nvSpPr>
            <p:spPr>
              <a:xfrm rot="21600000">
                <a:off x="-1" y="217205"/>
                <a:ext cx="258690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5" name="Shape 685"/>
              <p:cNvSpPr/>
              <p:nvPr/>
            </p:nvSpPr>
            <p:spPr>
              <a:xfrm rot="21600000">
                <a:off x="259953" y="-1"/>
                <a:ext cx="258689" cy="258690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6" name="Shape 686"/>
              <p:cNvSpPr/>
              <p:nvPr/>
            </p:nvSpPr>
            <p:spPr>
              <a:xfrm rot="21600000">
                <a:off x="102191" y="87861"/>
                <a:ext cx="258689" cy="258690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7" name="Shape 687"/>
              <p:cNvSpPr/>
              <p:nvPr/>
            </p:nvSpPr>
            <p:spPr>
              <a:xfrm rot="21600000">
                <a:off x="1921" y="406540"/>
                <a:ext cx="258689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8" name="Shape 688"/>
              <p:cNvSpPr/>
              <p:nvPr/>
            </p:nvSpPr>
            <p:spPr>
              <a:xfrm rot="21600000">
                <a:off x="102191" y="520835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89" name="Shape 689"/>
              <p:cNvSpPr/>
              <p:nvPr/>
            </p:nvSpPr>
            <p:spPr>
              <a:xfrm rot="21600000">
                <a:off x="323664" y="212371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0" name="Shape 690"/>
              <p:cNvSpPr/>
              <p:nvPr/>
            </p:nvSpPr>
            <p:spPr>
              <a:xfrm rot="21600000">
                <a:off x="188100" y="217205"/>
                <a:ext cx="258689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1" name="Shape 691"/>
              <p:cNvSpPr/>
              <p:nvPr/>
            </p:nvSpPr>
            <p:spPr>
              <a:xfrm rot="21600000">
                <a:off x="200236" y="389761"/>
                <a:ext cx="258689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2" name="Shape 692"/>
              <p:cNvSpPr/>
              <p:nvPr/>
            </p:nvSpPr>
            <p:spPr>
              <a:xfrm rot="21600000">
                <a:off x="329580" y="412607"/>
                <a:ext cx="258689" cy="258690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3" name="Shape 693"/>
              <p:cNvSpPr/>
              <p:nvPr/>
            </p:nvSpPr>
            <p:spPr>
              <a:xfrm rot="21600000">
                <a:off x="517985" y="389761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94" name="Shape 694"/>
              <p:cNvSpPr/>
              <p:nvPr/>
            </p:nvSpPr>
            <p:spPr>
              <a:xfrm rot="21600000">
                <a:off x="434957" y="227420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696" name="Shape 696"/>
            <p:cNvSpPr/>
            <p:nvPr/>
          </p:nvSpPr>
          <p:spPr>
            <a:xfrm rot="20957344">
              <a:off x="218102" y="1733430"/>
              <a:ext cx="258690" cy="258689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697" name="Image 696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20957344">
              <a:off x="563186" y="1714022"/>
              <a:ext cx="481891" cy="169814"/>
            </a:xfrm>
            <a:prstGeom prst="rect">
              <a:avLst/>
            </a:prstGeom>
            <a:effectLst/>
          </p:spPr>
        </p:pic>
        <p:sp>
          <p:nvSpPr>
            <p:cNvPr id="699" name="Shape 699"/>
            <p:cNvSpPr/>
            <p:nvPr/>
          </p:nvSpPr>
          <p:spPr>
            <a:xfrm rot="20957344">
              <a:off x="3288391" y="1229716"/>
              <a:ext cx="258689" cy="258689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00" name="Shape 700"/>
            <p:cNvSpPr/>
            <p:nvPr/>
          </p:nvSpPr>
          <p:spPr>
            <a:xfrm rot="20957344">
              <a:off x="3195962" y="1678006"/>
              <a:ext cx="258690" cy="258689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708" name="Group 708"/>
            <p:cNvGrpSpPr/>
            <p:nvPr/>
          </p:nvGrpSpPr>
          <p:grpSpPr>
            <a:xfrm rot="20957344">
              <a:off x="2345793" y="1719889"/>
              <a:ext cx="655319" cy="695569"/>
              <a:chOff x="0" y="0"/>
              <a:chExt cx="655318" cy="695567"/>
            </a:xfrm>
          </p:grpSpPr>
          <p:sp>
            <p:nvSpPr>
              <p:cNvPr id="701" name="Shape 701"/>
              <p:cNvSpPr/>
              <p:nvPr/>
            </p:nvSpPr>
            <p:spPr>
              <a:xfrm rot="21600000">
                <a:off x="370437" y="345862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2" name="Shape 702"/>
              <p:cNvSpPr/>
              <p:nvPr/>
            </p:nvSpPr>
            <p:spPr>
              <a:xfrm rot="21600000">
                <a:off x="-1" y="276649"/>
                <a:ext cx="258690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3" name="Shape 703"/>
              <p:cNvSpPr/>
              <p:nvPr/>
            </p:nvSpPr>
            <p:spPr>
              <a:xfrm rot="21600000">
                <a:off x="240789" y="-1"/>
                <a:ext cx="258689" cy="258690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4" name="Shape 704"/>
              <p:cNvSpPr/>
              <p:nvPr/>
            </p:nvSpPr>
            <p:spPr>
              <a:xfrm rot="21600000">
                <a:off x="217479" y="222281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 rot="21600000">
                <a:off x="86061" y="129705"/>
                <a:ext cx="258690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6" name="Shape 706"/>
              <p:cNvSpPr/>
              <p:nvPr/>
            </p:nvSpPr>
            <p:spPr>
              <a:xfrm rot="21600000">
                <a:off x="396630" y="139749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07" name="Shape 707"/>
              <p:cNvSpPr/>
              <p:nvPr/>
            </p:nvSpPr>
            <p:spPr>
              <a:xfrm rot="21600000">
                <a:off x="174043" y="436879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709" name="Shape 709"/>
            <p:cNvSpPr/>
            <p:nvPr/>
          </p:nvSpPr>
          <p:spPr>
            <a:xfrm rot="20957344">
              <a:off x="3136434" y="793854"/>
              <a:ext cx="258689" cy="258689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718" name="Group 718"/>
            <p:cNvGrpSpPr/>
            <p:nvPr/>
          </p:nvGrpSpPr>
          <p:grpSpPr>
            <a:xfrm rot="20957344">
              <a:off x="2153582" y="503732"/>
              <a:ext cx="685278" cy="665230"/>
              <a:chOff x="0" y="0"/>
              <a:chExt cx="685276" cy="665228"/>
            </a:xfrm>
          </p:grpSpPr>
          <p:sp>
            <p:nvSpPr>
              <p:cNvPr id="710" name="Shape 710"/>
              <p:cNvSpPr/>
              <p:nvPr/>
            </p:nvSpPr>
            <p:spPr>
              <a:xfrm rot="21600000">
                <a:off x="414377" y="83027"/>
                <a:ext cx="258689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1" name="Shape 711"/>
              <p:cNvSpPr/>
              <p:nvPr/>
            </p:nvSpPr>
            <p:spPr>
              <a:xfrm rot="21600000">
                <a:off x="426588" y="248778"/>
                <a:ext cx="258689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2" name="Shape 712"/>
              <p:cNvSpPr/>
              <p:nvPr/>
            </p:nvSpPr>
            <p:spPr>
              <a:xfrm rot="21600000">
                <a:off x="130305" y="6067"/>
                <a:ext cx="258689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3" name="Shape 713"/>
              <p:cNvSpPr/>
              <p:nvPr/>
            </p:nvSpPr>
            <p:spPr>
              <a:xfrm rot="21600000">
                <a:off x="321439" y="406540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4" name="Shape 714"/>
              <p:cNvSpPr/>
              <p:nvPr/>
            </p:nvSpPr>
            <p:spPr>
              <a:xfrm rot="21600000">
                <a:off x="288371" y="-1"/>
                <a:ext cx="258690" cy="25869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5" name="Shape 715"/>
              <p:cNvSpPr/>
              <p:nvPr/>
            </p:nvSpPr>
            <p:spPr>
              <a:xfrm rot="21600000">
                <a:off x="113214" y="365490"/>
                <a:ext cx="258689" cy="258689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6" name="Shape 716"/>
              <p:cNvSpPr/>
              <p:nvPr/>
            </p:nvSpPr>
            <p:spPr>
              <a:xfrm rot="21600000">
                <a:off x="-1" y="151694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17" name="Shape 717"/>
              <p:cNvSpPr/>
              <p:nvPr/>
            </p:nvSpPr>
            <p:spPr>
              <a:xfrm rot="21600000">
                <a:off x="224202" y="179119"/>
                <a:ext cx="258690" cy="258689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719" name="Image 718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9496624">
              <a:off x="1935192" y="1217340"/>
              <a:ext cx="373749" cy="169814"/>
            </a:xfrm>
            <a:prstGeom prst="rect">
              <a:avLst/>
            </a:prstGeom>
            <a:effectLst/>
          </p:spPr>
        </p:pic>
        <p:pic>
          <p:nvPicPr>
            <p:cNvPr id="721" name="Image 720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818064">
              <a:off x="2025727" y="1748123"/>
              <a:ext cx="373749" cy="169814"/>
            </a:xfrm>
            <a:prstGeom prst="rect">
              <a:avLst/>
            </a:prstGeom>
            <a:effectLst/>
          </p:spPr>
        </p:pic>
        <p:sp>
          <p:nvSpPr>
            <p:cNvPr id="723" name="Shape 723"/>
            <p:cNvSpPr/>
            <p:nvPr/>
          </p:nvSpPr>
          <p:spPr>
            <a:xfrm>
              <a:off x="2031843" y="1378418"/>
              <a:ext cx="62878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fission</a:t>
              </a:r>
            </a:p>
          </p:txBody>
        </p:sp>
        <p:sp>
          <p:nvSpPr>
            <p:cNvPr id="724" name="Shape 724"/>
            <p:cNvSpPr/>
            <p:nvPr/>
          </p:nvSpPr>
          <p:spPr>
            <a:xfrm>
              <a:off x="0" y="2574158"/>
              <a:ext cx="776958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5A5F5E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dirty="0"/>
                <a:t>neutron</a:t>
              </a:r>
            </a:p>
          </p:txBody>
        </p:sp>
        <p:pic>
          <p:nvPicPr>
            <p:cNvPr id="818" name="Image 817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74408" y="1995800"/>
              <a:ext cx="160025" cy="734094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819" name="Image 818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47328" y="2102078"/>
              <a:ext cx="160024" cy="734094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820" name="Image 819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324740" y="2313707"/>
              <a:ext cx="160024" cy="734093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728" name="Shape 728"/>
            <p:cNvSpPr/>
            <p:nvPr/>
          </p:nvSpPr>
          <p:spPr>
            <a:xfrm>
              <a:off x="496498" y="2695447"/>
              <a:ext cx="1654147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5A5F5E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noyau lourd capable de fissionner</a:t>
              </a:r>
            </a:p>
          </p:txBody>
        </p:sp>
        <p:sp>
          <p:nvSpPr>
            <p:cNvPr id="729" name="Shape 729"/>
            <p:cNvSpPr/>
            <p:nvPr/>
          </p:nvSpPr>
          <p:spPr>
            <a:xfrm>
              <a:off x="1964433" y="2840927"/>
              <a:ext cx="115062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5A5F5E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produit de fission</a:t>
              </a:r>
            </a:p>
          </p:txBody>
        </p:sp>
      </p:grpSp>
      <p:pic>
        <p:nvPicPr>
          <p:cNvPr id="821" name="Image 820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042590" y="2602117"/>
            <a:ext cx="1203278" cy="24071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732" name="Shape 732"/>
          <p:cNvSpPr/>
          <p:nvPr/>
        </p:nvSpPr>
        <p:spPr>
          <a:xfrm>
            <a:off x="5345236" y="2619025"/>
            <a:ext cx="195899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latin typeface="Athelas"/>
                <a:ea typeface="Athelas"/>
                <a:cs typeface="Athelas"/>
                <a:sym typeface="Athelas"/>
              </a:rPr>
              <a:t>ν≃2.5</a:t>
            </a:r>
            <a:r>
              <a:rPr sz="1800"/>
              <a:t> neutrons</a:t>
            </a:r>
          </a:p>
        </p:txBody>
      </p:sp>
      <p:pic>
        <p:nvPicPr>
          <p:cNvPr id="822" name="Image 821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358118" y="2512169"/>
            <a:ext cx="735573" cy="36218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734" name="Shape 734"/>
          <p:cNvSpPr/>
          <p:nvPr/>
        </p:nvSpPr>
        <p:spPr>
          <a:xfrm>
            <a:off x="8199191" y="2240089"/>
            <a:ext cx="3520451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1 pour la réaction en chaine</a:t>
            </a:r>
          </a:p>
        </p:txBody>
      </p:sp>
      <p:sp>
        <p:nvSpPr>
          <p:cNvPr id="735" name="Shape 735"/>
          <p:cNvSpPr/>
          <p:nvPr/>
        </p:nvSpPr>
        <p:spPr>
          <a:xfrm>
            <a:off x="8199191" y="2653921"/>
            <a:ext cx="3681905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1 pour recréer le combustible</a:t>
            </a:r>
          </a:p>
        </p:txBody>
      </p:sp>
      <p:sp>
        <p:nvSpPr>
          <p:cNvPr id="736" name="Shape 736"/>
          <p:cNvSpPr/>
          <p:nvPr/>
        </p:nvSpPr>
        <p:spPr>
          <a:xfrm>
            <a:off x="8199191" y="3067754"/>
            <a:ext cx="126073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0.5 perdu</a:t>
            </a:r>
          </a:p>
        </p:txBody>
      </p:sp>
      <p:pic>
        <p:nvPicPr>
          <p:cNvPr id="823" name="Image 822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357604" y="2798773"/>
            <a:ext cx="739615" cy="12354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824" name="Image 823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359052" y="2819962"/>
            <a:ext cx="735573" cy="36860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739" name="Image 738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42">
            <a:off x="3247577" y="5397205"/>
            <a:ext cx="6509646" cy="25479"/>
          </a:xfrm>
          <a:prstGeom prst="rect">
            <a:avLst/>
          </a:prstGeom>
        </p:spPr>
      </p:pic>
      <p:pic>
        <p:nvPicPr>
          <p:cNvPr id="741" name="pasted-image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463452" y="8183540"/>
            <a:ext cx="1181101" cy="584201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Shape 742"/>
          <p:cNvSpPr/>
          <p:nvPr/>
        </p:nvSpPr>
        <p:spPr>
          <a:xfrm>
            <a:off x="8835831" y="8556097"/>
            <a:ext cx="2701786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900" i="1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/>
              <a:t>Critique :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k=1</a:t>
            </a:r>
          </a:p>
        </p:txBody>
      </p:sp>
      <p:sp>
        <p:nvSpPr>
          <p:cNvPr id="743" name="Shape 743"/>
          <p:cNvSpPr/>
          <p:nvPr/>
        </p:nvSpPr>
        <p:spPr>
          <a:xfrm rot="16214612">
            <a:off x="8402813" y="6897313"/>
            <a:ext cx="108711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spc="11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population</a:t>
            </a:r>
          </a:p>
        </p:txBody>
      </p:sp>
      <p:sp>
        <p:nvSpPr>
          <p:cNvPr id="744" name="Shape 744"/>
          <p:cNvSpPr/>
          <p:nvPr/>
        </p:nvSpPr>
        <p:spPr>
          <a:xfrm>
            <a:off x="9702136" y="8149825"/>
            <a:ext cx="969176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spc="11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200"/>
              <a:t>génération</a:t>
            </a:r>
          </a:p>
        </p:txBody>
      </p:sp>
      <p:sp>
        <p:nvSpPr>
          <p:cNvPr id="745" name="Shape 745"/>
          <p:cNvSpPr/>
          <p:nvPr/>
        </p:nvSpPr>
        <p:spPr>
          <a:xfrm>
            <a:off x="11373740" y="6811714"/>
            <a:ext cx="760978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b="1" i="1" spc="11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200"/>
              <a:t>k=1.001</a:t>
            </a:r>
          </a:p>
        </p:txBody>
      </p:sp>
      <p:sp>
        <p:nvSpPr>
          <p:cNvPr id="746" name="Shape 746"/>
          <p:cNvSpPr/>
          <p:nvPr/>
        </p:nvSpPr>
        <p:spPr>
          <a:xfrm>
            <a:off x="11383265" y="7364318"/>
            <a:ext cx="760978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b="1" i="1" spc="11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200"/>
              <a:t>k=0.997</a:t>
            </a:r>
          </a:p>
        </p:txBody>
      </p:sp>
      <p:pic>
        <p:nvPicPr>
          <p:cNvPr id="747" name="evo.png"/>
          <p:cNvPicPr>
            <a:picLocks noChangeAspect="1"/>
          </p:cNvPicPr>
          <p:nvPr/>
        </p:nvPicPr>
        <p:blipFill>
          <a:blip r:embed="rId17">
            <a:extLst/>
          </a:blip>
          <a:srcRect r="36244"/>
          <a:stretch>
            <a:fillRect/>
          </a:stretch>
        </p:blipFill>
        <p:spPr>
          <a:xfrm>
            <a:off x="9090952" y="6144972"/>
            <a:ext cx="1896274" cy="2045478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Shape 748"/>
          <p:cNvSpPr/>
          <p:nvPr/>
        </p:nvSpPr>
        <p:spPr>
          <a:xfrm>
            <a:off x="11370369" y="7104644"/>
            <a:ext cx="405368" cy="2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400" b="1" i="1" spc="11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200"/>
              <a:t>k=1</a:t>
            </a:r>
          </a:p>
        </p:txBody>
      </p:sp>
      <p:sp>
        <p:nvSpPr>
          <p:cNvPr id="749" name="Shape 749"/>
          <p:cNvSpPr/>
          <p:nvPr/>
        </p:nvSpPr>
        <p:spPr>
          <a:xfrm>
            <a:off x="1086581" y="5700704"/>
            <a:ext cx="3620094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coefficient de multiplication :</a:t>
            </a:r>
          </a:p>
        </p:txBody>
      </p:sp>
      <p:sp>
        <p:nvSpPr>
          <p:cNvPr id="750" name="Shape 750"/>
          <p:cNvSpPr/>
          <p:nvPr/>
        </p:nvSpPr>
        <p:spPr>
          <a:xfrm>
            <a:off x="1086581" y="7644023"/>
            <a:ext cx="1398844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réactivité :</a:t>
            </a:r>
          </a:p>
        </p:txBody>
      </p:sp>
      <p:sp>
        <p:nvSpPr>
          <p:cNvPr id="751" name="Shape 751"/>
          <p:cNvSpPr/>
          <p:nvPr/>
        </p:nvSpPr>
        <p:spPr>
          <a:xfrm>
            <a:off x="2893311" y="8279242"/>
            <a:ext cx="172143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en pcm (10</a:t>
            </a:r>
            <a:r>
              <a:rPr sz="1800" baseline="31999"/>
              <a:t>-5</a:t>
            </a:r>
            <a:r>
              <a:rPr sz="1800"/>
              <a:t>)</a:t>
            </a:r>
          </a:p>
        </p:txBody>
      </p:sp>
      <p:pic>
        <p:nvPicPr>
          <p:cNvPr id="754" name="pasted-image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337946" y="6361510"/>
            <a:ext cx="56896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Shape 755"/>
          <p:cNvSpPr/>
          <p:nvPr/>
        </p:nvSpPr>
        <p:spPr>
          <a:xfrm>
            <a:off x="11021496" y="6940051"/>
            <a:ext cx="189558" cy="1"/>
          </a:xfrm>
          <a:prstGeom prst="line">
            <a:avLst/>
          </a:prstGeom>
          <a:ln w="38100">
            <a:solidFill>
              <a:srgbClr val="CB615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56" name="Shape 756"/>
          <p:cNvSpPr/>
          <p:nvPr/>
        </p:nvSpPr>
        <p:spPr>
          <a:xfrm>
            <a:off x="11021496" y="7229806"/>
            <a:ext cx="189558" cy="1"/>
          </a:xfrm>
          <a:prstGeom prst="line">
            <a:avLst/>
          </a:prstGeom>
          <a:ln w="38100">
            <a:solidFill>
              <a:srgbClr val="5B92C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57" name="Shape 757"/>
          <p:cNvSpPr/>
          <p:nvPr/>
        </p:nvSpPr>
        <p:spPr>
          <a:xfrm>
            <a:off x="11021496" y="7519562"/>
            <a:ext cx="189558" cy="1"/>
          </a:xfrm>
          <a:prstGeom prst="line">
            <a:avLst/>
          </a:prstGeom>
          <a:ln w="38100">
            <a:solidFill>
              <a:srgbClr val="A7C26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58" name="Shape 758"/>
          <p:cNvSpPr/>
          <p:nvPr/>
        </p:nvSpPr>
        <p:spPr>
          <a:xfrm>
            <a:off x="2831854" y="8818594"/>
            <a:ext cx="2701785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900" i="1" spc="152">
                <a:solidFill>
                  <a:srgbClr val="5A5F5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/>
              <a:t>Critique :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ρ=0</a:t>
            </a:r>
          </a:p>
        </p:txBody>
      </p:sp>
      <p:grpSp>
        <p:nvGrpSpPr>
          <p:cNvPr id="802" name="Group 802"/>
          <p:cNvGrpSpPr/>
          <p:nvPr/>
        </p:nvGrpSpPr>
        <p:grpSpPr>
          <a:xfrm>
            <a:off x="10073118" y="1288764"/>
            <a:ext cx="1434882" cy="1014360"/>
            <a:chOff x="98365" y="223393"/>
            <a:chExt cx="1434880" cy="1014358"/>
          </a:xfrm>
        </p:grpSpPr>
        <p:grpSp>
          <p:nvGrpSpPr>
            <p:cNvPr id="777" name="Group 777"/>
            <p:cNvGrpSpPr/>
            <p:nvPr/>
          </p:nvGrpSpPr>
          <p:grpSpPr>
            <a:xfrm rot="20957344">
              <a:off x="557655" y="609812"/>
              <a:ext cx="453965" cy="436686"/>
              <a:chOff x="0" y="0"/>
              <a:chExt cx="453964" cy="436685"/>
            </a:xfrm>
          </p:grpSpPr>
          <p:sp>
            <p:nvSpPr>
              <p:cNvPr id="759" name="Shape 759"/>
              <p:cNvSpPr/>
              <p:nvPr/>
            </p:nvSpPr>
            <p:spPr>
              <a:xfrm rot="21600000">
                <a:off x="324347" y="106409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0" name="Shape 760"/>
              <p:cNvSpPr/>
              <p:nvPr/>
            </p:nvSpPr>
            <p:spPr>
              <a:xfrm rot="21600000">
                <a:off x="260501" y="44023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1" name="Shape 761"/>
              <p:cNvSpPr/>
              <p:nvPr/>
            </p:nvSpPr>
            <p:spPr>
              <a:xfrm rot="21600000">
                <a:off x="324347" y="203698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2" name="Shape 762"/>
              <p:cNvSpPr/>
              <p:nvPr/>
            </p:nvSpPr>
            <p:spPr>
              <a:xfrm rot="21600000">
                <a:off x="260501" y="260966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3" name="Shape 763"/>
              <p:cNvSpPr/>
              <p:nvPr/>
            </p:nvSpPr>
            <p:spPr>
              <a:xfrm rot="21600000">
                <a:off x="135849" y="307068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4" name="Shape 764"/>
              <p:cNvSpPr/>
              <p:nvPr/>
            </p:nvSpPr>
            <p:spPr>
              <a:xfrm rot="21600000">
                <a:off x="199695" y="307068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5" name="Shape 765"/>
              <p:cNvSpPr/>
              <p:nvPr/>
            </p:nvSpPr>
            <p:spPr>
              <a:xfrm rot="21600000">
                <a:off x="200658" y="-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6" name="Shape 766"/>
              <p:cNvSpPr/>
              <p:nvPr/>
            </p:nvSpPr>
            <p:spPr>
              <a:xfrm rot="21600000">
                <a:off x="-1" y="10883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 rot="21600000">
                <a:off x="130250" y="-1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8" name="Shape 768"/>
              <p:cNvSpPr/>
              <p:nvPr/>
            </p:nvSpPr>
            <p:spPr>
              <a:xfrm rot="21600000">
                <a:off x="51203" y="44023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69" name="Shape 769"/>
              <p:cNvSpPr/>
              <p:nvPr/>
            </p:nvSpPr>
            <p:spPr>
              <a:xfrm rot="21600000">
                <a:off x="962" y="203698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0" name="Shape 770"/>
              <p:cNvSpPr/>
              <p:nvPr/>
            </p:nvSpPr>
            <p:spPr>
              <a:xfrm rot="21600000">
                <a:off x="51203" y="260966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1" name="Shape 771"/>
              <p:cNvSpPr/>
              <p:nvPr/>
            </p:nvSpPr>
            <p:spPr>
              <a:xfrm rot="21600000">
                <a:off x="162173" y="106409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2" name="Shape 772"/>
              <p:cNvSpPr/>
              <p:nvPr/>
            </p:nvSpPr>
            <p:spPr>
              <a:xfrm rot="21600000">
                <a:off x="94248" y="10883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3" name="Shape 773"/>
              <p:cNvSpPr/>
              <p:nvPr/>
            </p:nvSpPr>
            <p:spPr>
              <a:xfrm rot="21600000">
                <a:off x="100329" y="19529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4" name="Shape 774"/>
              <p:cNvSpPr/>
              <p:nvPr/>
            </p:nvSpPr>
            <p:spPr>
              <a:xfrm rot="21600000">
                <a:off x="165137" y="206738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5" name="Shape 775"/>
              <p:cNvSpPr/>
              <p:nvPr/>
            </p:nvSpPr>
            <p:spPr>
              <a:xfrm rot="21600000">
                <a:off x="259538" y="19529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76" name="Shape 776"/>
              <p:cNvSpPr/>
              <p:nvPr/>
            </p:nvSpPr>
            <p:spPr>
              <a:xfrm rot="21600000">
                <a:off x="217937" y="113950"/>
                <a:ext cx="129618" cy="129617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778" name="Shape 778"/>
            <p:cNvSpPr/>
            <p:nvPr/>
          </p:nvSpPr>
          <p:spPr>
            <a:xfrm rot="20957344">
              <a:off x="109281" y="868542"/>
              <a:ext cx="129618" cy="129618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779" name="Image 778"/>
            <p:cNvPicPr>
              <a:picLocks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 rot="20957344">
              <a:off x="285307" y="862372"/>
              <a:ext cx="235064" cy="77188"/>
            </a:xfrm>
            <a:prstGeom prst="rect">
              <a:avLst/>
            </a:prstGeom>
            <a:effectLst/>
          </p:spPr>
        </p:pic>
        <p:grpSp>
          <p:nvGrpSpPr>
            <p:cNvPr id="788" name="Group 788"/>
            <p:cNvGrpSpPr/>
            <p:nvPr/>
          </p:nvGrpSpPr>
          <p:grpSpPr>
            <a:xfrm rot="20957344">
              <a:off x="1175369" y="861758"/>
              <a:ext cx="328351" cy="348518"/>
              <a:chOff x="0" y="0"/>
              <a:chExt cx="328350" cy="348516"/>
            </a:xfrm>
          </p:grpSpPr>
          <p:sp>
            <p:nvSpPr>
              <p:cNvPr id="781" name="Shape 781"/>
              <p:cNvSpPr/>
              <p:nvPr/>
            </p:nvSpPr>
            <p:spPr>
              <a:xfrm rot="21600000">
                <a:off x="185609" y="173295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2" name="Shape 782"/>
              <p:cNvSpPr/>
              <p:nvPr/>
            </p:nvSpPr>
            <p:spPr>
              <a:xfrm rot="21600000">
                <a:off x="-1" y="138616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3" name="Shape 783"/>
              <p:cNvSpPr/>
              <p:nvPr/>
            </p:nvSpPr>
            <p:spPr>
              <a:xfrm rot="21600000">
                <a:off x="120648" y="-1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4" name="Shape 784"/>
              <p:cNvSpPr/>
              <p:nvPr/>
            </p:nvSpPr>
            <p:spPr>
              <a:xfrm rot="21600000">
                <a:off x="108968" y="111374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5" name="Shape 785"/>
              <p:cNvSpPr/>
              <p:nvPr/>
            </p:nvSpPr>
            <p:spPr>
              <a:xfrm rot="21600000">
                <a:off x="43121" y="64989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6" name="Shape 786"/>
              <p:cNvSpPr/>
              <p:nvPr/>
            </p:nvSpPr>
            <p:spPr>
              <a:xfrm rot="21600000">
                <a:off x="198733" y="70022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87" name="Shape 787"/>
              <p:cNvSpPr/>
              <p:nvPr/>
            </p:nvSpPr>
            <p:spPr>
              <a:xfrm rot="21600000">
                <a:off x="87205" y="218900"/>
                <a:ext cx="129618" cy="129617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797" name="Group 797"/>
            <p:cNvGrpSpPr/>
            <p:nvPr/>
          </p:nvGrpSpPr>
          <p:grpSpPr>
            <a:xfrm rot="20957344">
              <a:off x="1079061" y="252397"/>
              <a:ext cx="343362" cy="333316"/>
              <a:chOff x="0" y="0"/>
              <a:chExt cx="343360" cy="333315"/>
            </a:xfrm>
          </p:grpSpPr>
          <p:sp>
            <p:nvSpPr>
              <p:cNvPr id="789" name="Shape 789"/>
              <p:cNvSpPr/>
              <p:nvPr/>
            </p:nvSpPr>
            <p:spPr>
              <a:xfrm rot="21600000">
                <a:off x="207625" y="4160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0" name="Shape 790"/>
              <p:cNvSpPr/>
              <p:nvPr/>
            </p:nvSpPr>
            <p:spPr>
              <a:xfrm rot="21600000">
                <a:off x="213744" y="124651"/>
                <a:ext cx="129617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1" name="Shape 791"/>
              <p:cNvSpPr/>
              <p:nvPr/>
            </p:nvSpPr>
            <p:spPr>
              <a:xfrm rot="21600000">
                <a:off x="65289" y="3040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2" name="Shape 792"/>
              <p:cNvSpPr/>
              <p:nvPr/>
            </p:nvSpPr>
            <p:spPr>
              <a:xfrm rot="21600000">
                <a:off x="161058" y="203698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3" name="Shape 793"/>
              <p:cNvSpPr/>
              <p:nvPr/>
            </p:nvSpPr>
            <p:spPr>
              <a:xfrm rot="21600000">
                <a:off x="144489" y="-1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4" name="Shape 794"/>
              <p:cNvSpPr/>
              <p:nvPr/>
            </p:nvSpPr>
            <p:spPr>
              <a:xfrm rot="21600000">
                <a:off x="56726" y="183130"/>
                <a:ext cx="129618" cy="129618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5" name="Shape 795"/>
              <p:cNvSpPr/>
              <p:nvPr/>
            </p:nvSpPr>
            <p:spPr>
              <a:xfrm rot="21600000">
                <a:off x="-1" y="76006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6" name="Shape 796"/>
              <p:cNvSpPr/>
              <p:nvPr/>
            </p:nvSpPr>
            <p:spPr>
              <a:xfrm rot="21600000">
                <a:off x="112337" y="89748"/>
                <a:ext cx="129618" cy="129618"/>
              </a:xfrm>
              <a:prstGeom prst="ellipse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798" name="Image 797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 rot="19496624">
              <a:off x="972600" y="613573"/>
              <a:ext cx="180879" cy="77189"/>
            </a:xfrm>
            <a:prstGeom prst="rect">
              <a:avLst/>
            </a:prstGeom>
            <a:effectLst/>
          </p:spPr>
        </p:pic>
        <p:pic>
          <p:nvPicPr>
            <p:cNvPr id="800" name="Image 799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 rot="818064">
              <a:off x="1018288" y="879462"/>
              <a:ext cx="180879" cy="77189"/>
            </a:xfrm>
            <a:prstGeom prst="rect">
              <a:avLst/>
            </a:prstGeom>
            <a:effectLst/>
          </p:spPr>
        </p:pic>
      </p:grpSp>
      <p:grpSp>
        <p:nvGrpSpPr>
          <p:cNvPr id="805" name="Group 805"/>
          <p:cNvGrpSpPr/>
          <p:nvPr/>
        </p:nvGrpSpPr>
        <p:grpSpPr>
          <a:xfrm>
            <a:off x="11220879" y="2963897"/>
            <a:ext cx="1688989" cy="471924"/>
            <a:chOff x="0" y="-35637"/>
            <a:chExt cx="1688988" cy="471923"/>
          </a:xfrm>
        </p:grpSpPr>
        <p:sp>
          <p:nvSpPr>
            <p:cNvPr id="803" name="Shape 803"/>
            <p:cNvSpPr/>
            <p:nvPr/>
          </p:nvSpPr>
          <p:spPr>
            <a:xfrm>
              <a:off x="0" y="-35637"/>
              <a:ext cx="1688988" cy="471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20000"/>
                </a:lnSpc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 dirty="0" err="1"/>
                <a:t>Th</a:t>
              </a:r>
              <a:r>
                <a:rPr sz="2000" dirty="0"/>
                <a:t>+      </a:t>
              </a:r>
              <a:r>
                <a:rPr sz="2000" baseline="31999" dirty="0"/>
                <a:t>233</a:t>
              </a:r>
              <a:r>
                <a:rPr sz="2000" dirty="0"/>
                <a:t>U</a:t>
              </a:r>
            </a:p>
          </p:txBody>
        </p:sp>
        <p:sp>
          <p:nvSpPr>
            <p:cNvPr id="804" name="Shape 804"/>
            <p:cNvSpPr/>
            <p:nvPr/>
          </p:nvSpPr>
          <p:spPr>
            <a:xfrm rot="20957344">
              <a:off x="583194" y="127096"/>
              <a:ext cx="153072" cy="134197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08" name="Group 808"/>
          <p:cNvGrpSpPr/>
          <p:nvPr/>
        </p:nvGrpSpPr>
        <p:grpSpPr>
          <a:xfrm>
            <a:off x="9254968" y="3386274"/>
            <a:ext cx="630529" cy="614023"/>
            <a:chOff x="0" y="0"/>
            <a:chExt cx="630527" cy="614022"/>
          </a:xfrm>
        </p:grpSpPr>
        <p:sp>
          <p:nvSpPr>
            <p:cNvPr id="806" name="Shape 806"/>
            <p:cNvSpPr/>
            <p:nvPr/>
          </p:nvSpPr>
          <p:spPr>
            <a:xfrm rot="20957344">
              <a:off x="60761" y="44256"/>
              <a:ext cx="525511" cy="52551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7" name="Shape 807"/>
            <p:cNvSpPr/>
            <p:nvPr/>
          </p:nvSpPr>
          <p:spPr>
            <a:xfrm>
              <a:off x="0" y="110653"/>
              <a:ext cx="330667" cy="387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0" y="0"/>
                  </a:moveTo>
                  <a:lnTo>
                    <a:pt x="21600" y="11305"/>
                  </a:lnTo>
                  <a:lnTo>
                    <a:pt x="0" y="21600"/>
                  </a:lnTo>
                </a:path>
              </a:pathLst>
            </a:custGeom>
            <a:solidFill>
              <a:srgbClr val="EBECF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09" name="Shape 809"/>
          <p:cNvSpPr/>
          <p:nvPr/>
        </p:nvSpPr>
        <p:spPr>
          <a:xfrm rot="20957344">
            <a:off x="9193907" y="3608861"/>
            <a:ext cx="143819" cy="143819"/>
          </a:xfrm>
          <a:prstGeom prst="ellipse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810" name="Image 809"/>
          <p:cNvPicPr>
            <a:picLocks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2017833" y="3164695"/>
            <a:ext cx="255245" cy="77188"/>
          </a:xfrm>
          <a:prstGeom prst="rect">
            <a:avLst/>
          </a:prstGeom>
        </p:spPr>
      </p:pic>
      <p:pic>
        <p:nvPicPr>
          <p:cNvPr id="812" name="Image 811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8983677" y="3609016"/>
            <a:ext cx="255245" cy="12701"/>
          </a:xfrm>
          <a:prstGeom prst="rect">
            <a:avLst/>
          </a:prstGeom>
        </p:spPr>
      </p:pic>
      <p:pic>
        <p:nvPicPr>
          <p:cNvPr id="814" name="Image 813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9013908" y="3745541"/>
            <a:ext cx="255245" cy="12701"/>
          </a:xfrm>
          <a:prstGeom prst="rect">
            <a:avLst/>
          </a:prstGeom>
        </p:spPr>
      </p:pic>
      <p:pic>
        <p:nvPicPr>
          <p:cNvPr id="816" name="Image 815"/>
          <p:cNvPicPr>
            <a:picLocks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9037635" y="3685216"/>
            <a:ext cx="161669" cy="127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" grpId="4" animBg="1" advAuto="0"/>
      <p:bldP spid="739" grpId="1" animBg="1" advAuto="0"/>
      <p:bldP spid="741" grpId="10" animBg="1" advAuto="0"/>
      <p:bldP spid="742" grpId="13" animBg="1" advAuto="0"/>
      <p:bldP spid="743" grpId="6" animBg="1" advAuto="0"/>
      <p:bldP spid="744" grpId="11" animBg="1" advAuto="0"/>
      <p:bldP spid="745" grpId="7" animBg="1" advAuto="0"/>
      <p:bldP spid="746" grpId="8" animBg="1" advAuto="0"/>
      <p:bldP spid="747" grpId="3" animBg="1" advAuto="0"/>
      <p:bldP spid="748" grpId="5" animBg="1" advAuto="0"/>
      <p:bldP spid="749" grpId="2" animBg="1" advAuto="0"/>
      <p:bldP spid="750" grpId="9" animBg="1" advAuto="0"/>
      <p:bldP spid="751" grpId="12" animBg="1" advAuto="0"/>
      <p:bldP spid="754" grpId="14" animBg="1" advAuto="0"/>
      <p:bldP spid="755" grpId="16" animBg="1" advAuto="0"/>
      <p:bldP spid="756" grpId="17" animBg="1" advAuto="0"/>
      <p:bldP spid="757" grpId="18" animBg="1" advAuto="0"/>
      <p:bldP spid="758" grpId="1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827" name="Image 82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829" name="Image 82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42">
            <a:off x="7974520" y="969368"/>
            <a:ext cx="871272" cy="38111"/>
          </a:xfrm>
          <a:prstGeom prst="rect">
            <a:avLst/>
          </a:prstGeom>
        </p:spPr>
      </p:pic>
      <p:pic>
        <p:nvPicPr>
          <p:cNvPr id="831" name="Image 83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2">
            <a:off x="4747932" y="1250182"/>
            <a:ext cx="3527783" cy="38143"/>
          </a:xfrm>
          <a:prstGeom prst="rect">
            <a:avLst/>
          </a:prstGeom>
        </p:spPr>
      </p:pic>
      <p:sp>
        <p:nvSpPr>
          <p:cNvPr id="833" name="Shape 833"/>
          <p:cNvSpPr/>
          <p:nvPr/>
        </p:nvSpPr>
        <p:spPr>
          <a:xfrm>
            <a:off x="4779426" y="785223"/>
            <a:ext cx="346479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notion de contre réaction</a:t>
            </a:r>
          </a:p>
        </p:txBody>
      </p:sp>
      <p:pic>
        <p:nvPicPr>
          <p:cNvPr id="834" name="Image 83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699958" flipH="1">
            <a:off x="4153363" y="977470"/>
            <a:ext cx="871272" cy="38111"/>
          </a:xfrm>
          <a:prstGeom prst="rect">
            <a:avLst/>
          </a:prstGeom>
        </p:spPr>
      </p:pic>
      <p:sp>
        <p:nvSpPr>
          <p:cNvPr id="836" name="Shape 836"/>
          <p:cNvSpPr/>
          <p:nvPr/>
        </p:nvSpPr>
        <p:spPr>
          <a:xfrm>
            <a:off x="3406264" y="1639788"/>
            <a:ext cx="6186626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Pour obtenir une réaction en chaîne stable, il est préférable qu’elle se stabilise d’elle même</a:t>
            </a:r>
          </a:p>
        </p:txBody>
      </p:sp>
      <p:sp>
        <p:nvSpPr>
          <p:cNvPr id="837" name="Shape 837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 (2/5)</a:t>
            </a:r>
          </a:p>
        </p:txBody>
      </p:sp>
      <p:sp>
        <p:nvSpPr>
          <p:cNvPr id="838" name="Shape 838"/>
          <p:cNvSpPr/>
          <p:nvPr/>
        </p:nvSpPr>
        <p:spPr>
          <a:xfrm>
            <a:off x="1822546" y="2925361"/>
            <a:ext cx="9523889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Une modification de l’environnement impacte le comportement des neutrons :</a:t>
            </a:r>
          </a:p>
        </p:txBody>
      </p:sp>
      <p:grpSp>
        <p:nvGrpSpPr>
          <p:cNvPr id="843" name="Group 843"/>
          <p:cNvGrpSpPr/>
          <p:nvPr/>
        </p:nvGrpSpPr>
        <p:grpSpPr>
          <a:xfrm>
            <a:off x="3977649" y="4078341"/>
            <a:ext cx="5391348" cy="1959673"/>
            <a:chOff x="378172" y="184286"/>
            <a:chExt cx="5391347" cy="1959672"/>
          </a:xfrm>
        </p:grpSpPr>
        <p:pic>
          <p:nvPicPr>
            <p:cNvPr id="839" name="Image 838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8172" y="798478"/>
              <a:ext cx="1960302" cy="693471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840" name="Image 839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218" y="646220"/>
              <a:ext cx="1960302" cy="997988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1003" name="Image 1002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35135" y="1628932"/>
              <a:ext cx="1978260" cy="515028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1004" name="Image 1003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72226" y="184286"/>
              <a:ext cx="1953495" cy="501637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</p:grpSp>
      <p:sp>
        <p:nvSpPr>
          <p:cNvPr id="844" name="Shape 844"/>
          <p:cNvSpPr/>
          <p:nvPr/>
        </p:nvSpPr>
        <p:spPr>
          <a:xfrm>
            <a:off x="5796138" y="3921923"/>
            <a:ext cx="1576705" cy="1"/>
          </a:xfrm>
          <a:prstGeom prst="line">
            <a:avLst/>
          </a:prstGeom>
          <a:ln w="12700">
            <a:solidFill>
              <a:srgbClr val="575451">
                <a:alpha val="90000"/>
              </a:srgbClr>
            </a:solidFill>
            <a:miter lim="400000"/>
            <a:tailEnd type="triangle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2800"/>
          </a:p>
        </p:txBody>
      </p:sp>
      <p:sp>
        <p:nvSpPr>
          <p:cNvPr id="845" name="Shape 845"/>
          <p:cNvSpPr/>
          <p:nvPr/>
        </p:nvSpPr>
        <p:spPr>
          <a:xfrm>
            <a:off x="4148249" y="3772139"/>
            <a:ext cx="137708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puissance</a:t>
            </a:r>
          </a:p>
        </p:txBody>
      </p:sp>
      <p:sp>
        <p:nvSpPr>
          <p:cNvPr id="846" name="Shape 846"/>
          <p:cNvSpPr/>
          <p:nvPr/>
        </p:nvSpPr>
        <p:spPr>
          <a:xfrm>
            <a:off x="7643647" y="3747517"/>
            <a:ext cx="204677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source de chaleur</a:t>
            </a:r>
          </a:p>
        </p:txBody>
      </p:sp>
      <p:sp>
        <p:nvSpPr>
          <p:cNvPr id="847" name="Shape 847"/>
          <p:cNvSpPr/>
          <p:nvPr/>
        </p:nvSpPr>
        <p:spPr>
          <a:xfrm>
            <a:off x="7521772" y="6134513"/>
            <a:ext cx="1413400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température</a:t>
            </a:r>
          </a:p>
        </p:txBody>
      </p:sp>
      <p:sp>
        <p:nvSpPr>
          <p:cNvPr id="848" name="Shape 848"/>
          <p:cNvSpPr/>
          <p:nvPr/>
        </p:nvSpPr>
        <p:spPr>
          <a:xfrm>
            <a:off x="4661784" y="5909836"/>
            <a:ext cx="844269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5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densité</a:t>
            </a:r>
          </a:p>
          <a:p>
            <a:pPr algn="r">
              <a:lnSpc>
                <a:spcPct val="15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Doppler</a:t>
            </a:r>
          </a:p>
        </p:txBody>
      </p:sp>
      <p:grpSp>
        <p:nvGrpSpPr>
          <p:cNvPr id="852" name="Group 852"/>
          <p:cNvGrpSpPr/>
          <p:nvPr/>
        </p:nvGrpSpPr>
        <p:grpSpPr>
          <a:xfrm flipH="1">
            <a:off x="5600376" y="6092681"/>
            <a:ext cx="1827073" cy="392823"/>
            <a:chOff x="0" y="98016"/>
            <a:chExt cx="1827072" cy="392822"/>
          </a:xfrm>
        </p:grpSpPr>
        <p:sp>
          <p:nvSpPr>
            <p:cNvPr id="849" name="Shape 849"/>
            <p:cNvSpPr/>
            <p:nvPr/>
          </p:nvSpPr>
          <p:spPr>
            <a:xfrm flipV="1">
              <a:off x="1575654" y="98016"/>
              <a:ext cx="251419" cy="13550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850" name="Shape 850"/>
            <p:cNvSpPr/>
            <p:nvPr/>
          </p:nvSpPr>
          <p:spPr>
            <a:xfrm>
              <a:off x="0" y="284621"/>
              <a:ext cx="1429849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851" name="Shape 851"/>
            <p:cNvSpPr/>
            <p:nvPr/>
          </p:nvSpPr>
          <p:spPr>
            <a:xfrm>
              <a:off x="1575654" y="355332"/>
              <a:ext cx="251419" cy="13550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</p:grpSp>
      <p:sp>
        <p:nvSpPr>
          <p:cNvPr id="853" name="Shape 853"/>
          <p:cNvSpPr/>
          <p:nvPr/>
        </p:nvSpPr>
        <p:spPr>
          <a:xfrm>
            <a:off x="5161236" y="7185792"/>
            <a:ext cx="7251052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Lors de la conception d’un réacteur, une variation négative de </a:t>
            </a:r>
            <a:r>
              <a:rPr sz="1800" i="1"/>
              <a:t>k</a:t>
            </a:r>
            <a:r>
              <a:rPr sz="1800"/>
              <a:t> par rapport à la température </a:t>
            </a:r>
            <a:r>
              <a:rPr sz="1800" b="1">
                <a:latin typeface="Athelas"/>
                <a:ea typeface="Athelas"/>
                <a:cs typeface="Athelas"/>
                <a:sym typeface="Athelas"/>
              </a:rPr>
              <a:t>T</a:t>
            </a:r>
            <a:r>
              <a:rPr sz="1800"/>
              <a:t> stabilise le système</a:t>
            </a:r>
          </a:p>
        </p:txBody>
      </p:sp>
      <p:sp>
        <p:nvSpPr>
          <p:cNvPr id="854" name="Shape 854"/>
          <p:cNvSpPr/>
          <p:nvPr/>
        </p:nvSpPr>
        <p:spPr>
          <a:xfrm>
            <a:off x="3527588" y="6003572"/>
            <a:ext cx="324625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k</a:t>
            </a:r>
          </a:p>
        </p:txBody>
      </p:sp>
      <p:sp>
        <p:nvSpPr>
          <p:cNvPr id="855" name="Shape 855"/>
          <p:cNvSpPr/>
          <p:nvPr/>
        </p:nvSpPr>
        <p:spPr>
          <a:xfrm>
            <a:off x="5419061" y="3364212"/>
            <a:ext cx="406906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100" spc="248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2800"/>
              <a:t>➚</a:t>
            </a:r>
          </a:p>
        </p:txBody>
      </p:sp>
      <p:sp>
        <p:nvSpPr>
          <p:cNvPr id="856" name="Shape 856"/>
          <p:cNvSpPr/>
          <p:nvPr/>
        </p:nvSpPr>
        <p:spPr>
          <a:xfrm>
            <a:off x="9764451" y="3359539"/>
            <a:ext cx="406906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100" spc="248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2800"/>
              <a:t>➚</a:t>
            </a:r>
          </a:p>
        </p:txBody>
      </p:sp>
      <p:sp>
        <p:nvSpPr>
          <p:cNvPr id="857" name="Shape 857"/>
          <p:cNvSpPr/>
          <p:nvPr/>
        </p:nvSpPr>
        <p:spPr>
          <a:xfrm>
            <a:off x="9072453" y="5809673"/>
            <a:ext cx="406906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100" spc="248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2800"/>
              <a:t>➚</a:t>
            </a:r>
          </a:p>
        </p:txBody>
      </p:sp>
      <p:sp>
        <p:nvSpPr>
          <p:cNvPr id="858" name="Shape 858"/>
          <p:cNvSpPr/>
          <p:nvPr/>
        </p:nvSpPr>
        <p:spPr>
          <a:xfrm>
            <a:off x="5733358" y="3364212"/>
            <a:ext cx="406906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100" spc="24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2800">
                <a:solidFill>
                  <a:srgbClr val="3440FF"/>
                </a:solidFill>
              </a:rPr>
              <a:t>➘</a:t>
            </a:r>
          </a:p>
        </p:txBody>
      </p:sp>
      <p:sp>
        <p:nvSpPr>
          <p:cNvPr id="859" name="Shape 859"/>
          <p:cNvSpPr/>
          <p:nvPr/>
        </p:nvSpPr>
        <p:spPr>
          <a:xfrm>
            <a:off x="4204573" y="5795617"/>
            <a:ext cx="31925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400" spc="3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4000"/>
              <a:t>{</a:t>
            </a:r>
          </a:p>
        </p:txBody>
      </p:sp>
      <p:sp>
        <p:nvSpPr>
          <p:cNvPr id="860" name="Shape 860"/>
          <p:cNvSpPr/>
          <p:nvPr/>
        </p:nvSpPr>
        <p:spPr>
          <a:xfrm>
            <a:off x="6485606" y="8407270"/>
            <a:ext cx="909095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600"/>
              <a:t>MSFR :</a:t>
            </a:r>
          </a:p>
        </p:txBody>
      </p:sp>
      <p:sp>
        <p:nvSpPr>
          <p:cNvPr id="861" name="Shape 861"/>
          <p:cNvSpPr/>
          <p:nvPr/>
        </p:nvSpPr>
        <p:spPr>
          <a:xfrm>
            <a:off x="3777450" y="5942968"/>
            <a:ext cx="406906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3100" spc="24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2800">
                <a:solidFill>
                  <a:srgbClr val="3440FF"/>
                </a:solidFill>
              </a:rPr>
              <a:t>➘</a:t>
            </a:r>
          </a:p>
        </p:txBody>
      </p:sp>
      <p:sp>
        <p:nvSpPr>
          <p:cNvPr id="862" name="Shape 862"/>
          <p:cNvSpPr/>
          <p:nvPr/>
        </p:nvSpPr>
        <p:spPr>
          <a:xfrm>
            <a:off x="4834889" y="9974837"/>
            <a:ext cx="5875958" cy="29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t>\paren{\frac{\rm{d}k}{\rm{d}T}}_{\rm{total}} \env -8~\rm{pcm/K}</a:t>
            </a:r>
          </a:p>
        </p:txBody>
      </p:sp>
      <p:grpSp>
        <p:nvGrpSpPr>
          <p:cNvPr id="869" name="Group 869"/>
          <p:cNvGrpSpPr/>
          <p:nvPr/>
        </p:nvGrpSpPr>
        <p:grpSpPr>
          <a:xfrm>
            <a:off x="284053" y="977448"/>
            <a:ext cx="1942176" cy="1950662"/>
            <a:chOff x="-1" y="0"/>
            <a:chExt cx="1942174" cy="1950660"/>
          </a:xfrm>
        </p:grpSpPr>
        <p:grpSp>
          <p:nvGrpSpPr>
            <p:cNvPr id="866" name="Group 866"/>
            <p:cNvGrpSpPr/>
            <p:nvPr/>
          </p:nvGrpSpPr>
          <p:grpSpPr>
            <a:xfrm>
              <a:off x="-1" y="0"/>
              <a:ext cx="1942174" cy="1950660"/>
              <a:chOff x="-73317" y="0"/>
              <a:chExt cx="1942172" cy="1950659"/>
            </a:xfrm>
          </p:grpSpPr>
          <p:sp>
            <p:nvSpPr>
              <p:cNvPr id="863" name="Shape 863"/>
              <p:cNvSpPr/>
              <p:nvPr/>
            </p:nvSpPr>
            <p:spPr>
              <a:xfrm rot="16214612">
                <a:off x="-615414" y="555479"/>
                <a:ext cx="1499510" cy="4089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1400" spc="112">
                    <a:solidFill>
                      <a:srgbClr val="000000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200"/>
                  <a:t>population</a:t>
                </a:r>
              </a:p>
            </p:txBody>
          </p:sp>
          <p:sp>
            <p:nvSpPr>
              <p:cNvPr id="864" name="Shape 864"/>
              <p:cNvSpPr/>
              <p:nvPr/>
            </p:nvSpPr>
            <p:spPr>
              <a:xfrm>
                <a:off x="399695" y="1579582"/>
                <a:ext cx="1469160" cy="3710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1400" spc="112">
                    <a:solidFill>
                      <a:srgbClr val="000000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200"/>
                  <a:t>génération</a:t>
                </a:r>
              </a:p>
            </p:txBody>
          </p:sp>
          <p:pic>
            <p:nvPicPr>
              <p:cNvPr id="865" name="evo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r="36244"/>
              <a:stretch>
                <a:fillRect/>
              </a:stretch>
            </p:blipFill>
            <p:spPr>
              <a:xfrm>
                <a:off x="254939" y="0"/>
                <a:ext cx="1581709" cy="1706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67" name="Shape 867"/>
            <p:cNvSpPr/>
            <p:nvPr/>
          </p:nvSpPr>
          <p:spPr>
            <a:xfrm>
              <a:off x="862395" y="761831"/>
              <a:ext cx="829567" cy="159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8" extrusionOk="0">
                  <a:moveTo>
                    <a:pt x="0" y="16636"/>
                  </a:moveTo>
                  <a:cubicBezTo>
                    <a:pt x="2979" y="5996"/>
                    <a:pt x="6505" y="204"/>
                    <a:pt x="10125" y="5"/>
                  </a:cubicBezTo>
                  <a:cubicBezTo>
                    <a:pt x="11895" y="-92"/>
                    <a:pt x="13689" y="1242"/>
                    <a:pt x="15234" y="5795"/>
                  </a:cubicBezTo>
                  <a:cubicBezTo>
                    <a:pt x="16236" y="8749"/>
                    <a:pt x="17076" y="13044"/>
                    <a:pt x="18069" y="16122"/>
                  </a:cubicBezTo>
                  <a:cubicBezTo>
                    <a:pt x="19138" y="19439"/>
                    <a:pt x="20354" y="21292"/>
                    <a:pt x="21600" y="21508"/>
                  </a:cubicBezTo>
                </a:path>
              </a:pathLst>
            </a:custGeom>
            <a:noFill/>
            <a:ln w="50800" cap="flat">
              <a:solidFill>
                <a:srgbClr val="CA5F58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200"/>
            </a:p>
          </p:txBody>
        </p:sp>
        <p:sp>
          <p:nvSpPr>
            <p:cNvPr id="868" name="Shape 868"/>
            <p:cNvSpPr/>
            <p:nvPr/>
          </p:nvSpPr>
          <p:spPr>
            <a:xfrm rot="1940587">
              <a:off x="1292078" y="168052"/>
              <a:ext cx="307777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3200"/>
                <a:t>x</a:t>
              </a:r>
            </a:p>
          </p:txBody>
        </p:sp>
      </p:grpSp>
      <p:grpSp>
        <p:nvGrpSpPr>
          <p:cNvPr id="961" name="Group 961"/>
          <p:cNvGrpSpPr/>
          <p:nvPr/>
        </p:nvGrpSpPr>
        <p:grpSpPr>
          <a:xfrm>
            <a:off x="124131" y="4294771"/>
            <a:ext cx="3127516" cy="1981573"/>
            <a:chOff x="-63500" y="-38100"/>
            <a:chExt cx="3127515" cy="1981572"/>
          </a:xfrm>
        </p:grpSpPr>
        <p:grpSp>
          <p:nvGrpSpPr>
            <p:cNvPr id="872" name="Group 872"/>
            <p:cNvGrpSpPr/>
            <p:nvPr/>
          </p:nvGrpSpPr>
          <p:grpSpPr>
            <a:xfrm>
              <a:off x="-63500" y="-38100"/>
              <a:ext cx="3127515" cy="1981572"/>
              <a:chOff x="0" y="0"/>
              <a:chExt cx="3127514" cy="1981571"/>
            </a:xfrm>
          </p:grpSpPr>
          <p:sp>
            <p:nvSpPr>
              <p:cNvPr id="871" name="Shape 871"/>
              <p:cNvSpPr/>
              <p:nvPr/>
            </p:nvSpPr>
            <p:spPr>
              <a:xfrm>
                <a:off x="63500" y="38100"/>
                <a:ext cx="3000515" cy="1816472"/>
              </a:xfrm>
              <a:prstGeom prst="rect">
                <a:avLst/>
              </a:prstGeom>
              <a:solidFill>
                <a:srgbClr val="DADAE1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3200"/>
              </a:p>
            </p:txBody>
          </p:sp>
          <p:pic>
            <p:nvPicPr>
              <p:cNvPr id="870" name="Image 869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3127515" cy="1981572"/>
              </a:xfrm>
              <a:prstGeom prst="rect">
                <a:avLst/>
              </a:prstGeom>
              <a:effectLst/>
            </p:spPr>
          </p:pic>
        </p:grpSp>
        <p:grpSp>
          <p:nvGrpSpPr>
            <p:cNvPr id="891" name="Group 891"/>
            <p:cNvGrpSpPr/>
            <p:nvPr/>
          </p:nvGrpSpPr>
          <p:grpSpPr>
            <a:xfrm rot="20957344">
              <a:off x="1660782" y="1124900"/>
              <a:ext cx="437484" cy="420832"/>
              <a:chOff x="0" y="0"/>
              <a:chExt cx="437482" cy="420830"/>
            </a:xfrm>
          </p:grpSpPr>
          <p:sp>
            <p:nvSpPr>
              <p:cNvPr id="873" name="Shape 873"/>
              <p:cNvSpPr/>
              <p:nvPr/>
            </p:nvSpPr>
            <p:spPr>
              <a:xfrm rot="21600000">
                <a:off x="312571" y="102546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4" name="Shape 874"/>
              <p:cNvSpPr/>
              <p:nvPr/>
            </p:nvSpPr>
            <p:spPr>
              <a:xfrm rot="21600000">
                <a:off x="251043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5" name="Shape 875"/>
              <p:cNvSpPr/>
              <p:nvPr/>
            </p:nvSpPr>
            <p:spPr>
              <a:xfrm rot="21600000">
                <a:off x="312571" y="196303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6" name="Shape 876"/>
              <p:cNvSpPr/>
              <p:nvPr/>
            </p:nvSpPr>
            <p:spPr>
              <a:xfrm rot="21600000">
                <a:off x="251043" y="25149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7" name="Shape 877"/>
              <p:cNvSpPr/>
              <p:nvPr/>
            </p:nvSpPr>
            <p:spPr>
              <a:xfrm rot="21600000">
                <a:off x="130917" y="295919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8" name="Shape 878"/>
              <p:cNvSpPr/>
              <p:nvPr/>
            </p:nvSpPr>
            <p:spPr>
              <a:xfrm rot="21600000">
                <a:off x="192445" y="295919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79" name="Shape 879"/>
              <p:cNvSpPr/>
              <p:nvPr/>
            </p:nvSpPr>
            <p:spPr>
              <a:xfrm rot="21600000">
                <a:off x="193373" y="-1"/>
                <a:ext cx="124912" cy="124913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0" name="Shape 880"/>
              <p:cNvSpPr/>
              <p:nvPr/>
            </p:nvSpPr>
            <p:spPr>
              <a:xfrm rot="21600000">
                <a:off x="-1" y="104880"/>
                <a:ext cx="124913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1" name="Shape 881"/>
              <p:cNvSpPr/>
              <p:nvPr/>
            </p:nvSpPr>
            <p:spPr>
              <a:xfrm rot="21600000">
                <a:off x="125521" y="-1"/>
                <a:ext cx="124912" cy="124913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2" name="Shape 882"/>
              <p:cNvSpPr/>
              <p:nvPr/>
            </p:nvSpPr>
            <p:spPr>
              <a:xfrm rot="21600000">
                <a:off x="49344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3" name="Shape 883"/>
              <p:cNvSpPr/>
              <p:nvPr/>
            </p:nvSpPr>
            <p:spPr>
              <a:xfrm rot="21600000">
                <a:off x="927" y="19630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4" name="Shape 884"/>
              <p:cNvSpPr/>
              <p:nvPr/>
            </p:nvSpPr>
            <p:spPr>
              <a:xfrm rot="21600000">
                <a:off x="49344" y="251492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5" name="Shape 885"/>
              <p:cNvSpPr/>
              <p:nvPr/>
            </p:nvSpPr>
            <p:spPr>
              <a:xfrm rot="21600000">
                <a:off x="156285" y="102546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6" name="Shape 886"/>
              <p:cNvSpPr/>
              <p:nvPr/>
            </p:nvSpPr>
            <p:spPr>
              <a:xfrm rot="21600000">
                <a:off x="90826" y="104880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7" name="Shape 887"/>
              <p:cNvSpPr/>
              <p:nvPr/>
            </p:nvSpPr>
            <p:spPr>
              <a:xfrm rot="21600000">
                <a:off x="9668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8" name="Shape 888"/>
              <p:cNvSpPr/>
              <p:nvPr/>
            </p:nvSpPr>
            <p:spPr>
              <a:xfrm rot="21600000">
                <a:off x="159142" y="19923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89" name="Shape 889"/>
              <p:cNvSpPr/>
              <p:nvPr/>
            </p:nvSpPr>
            <p:spPr>
              <a:xfrm rot="21600000">
                <a:off x="25011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0" name="Shape 890"/>
              <p:cNvSpPr/>
              <p:nvPr/>
            </p:nvSpPr>
            <p:spPr>
              <a:xfrm rot="21600000">
                <a:off x="210025" y="10981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910" name="Group 910"/>
            <p:cNvGrpSpPr/>
            <p:nvPr/>
          </p:nvGrpSpPr>
          <p:grpSpPr>
            <a:xfrm rot="20957344">
              <a:off x="1004092" y="543390"/>
              <a:ext cx="437483" cy="420832"/>
              <a:chOff x="0" y="0"/>
              <a:chExt cx="437482" cy="420830"/>
            </a:xfrm>
          </p:grpSpPr>
          <p:sp>
            <p:nvSpPr>
              <p:cNvPr id="892" name="Shape 892"/>
              <p:cNvSpPr/>
              <p:nvPr/>
            </p:nvSpPr>
            <p:spPr>
              <a:xfrm rot="21600000">
                <a:off x="312571" y="102546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3" name="Shape 893"/>
              <p:cNvSpPr/>
              <p:nvPr/>
            </p:nvSpPr>
            <p:spPr>
              <a:xfrm rot="21600000">
                <a:off x="251043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4" name="Shape 894"/>
              <p:cNvSpPr/>
              <p:nvPr/>
            </p:nvSpPr>
            <p:spPr>
              <a:xfrm rot="21600000">
                <a:off x="312571" y="196303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5" name="Shape 895"/>
              <p:cNvSpPr/>
              <p:nvPr/>
            </p:nvSpPr>
            <p:spPr>
              <a:xfrm rot="21600000">
                <a:off x="251043" y="25149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6" name="Shape 896"/>
              <p:cNvSpPr/>
              <p:nvPr/>
            </p:nvSpPr>
            <p:spPr>
              <a:xfrm rot="21600000">
                <a:off x="130917" y="295919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7" name="Shape 897"/>
              <p:cNvSpPr/>
              <p:nvPr/>
            </p:nvSpPr>
            <p:spPr>
              <a:xfrm rot="21600000">
                <a:off x="192445" y="295919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8" name="Shape 898"/>
              <p:cNvSpPr/>
              <p:nvPr/>
            </p:nvSpPr>
            <p:spPr>
              <a:xfrm rot="21600000">
                <a:off x="193373" y="-1"/>
                <a:ext cx="124912" cy="124913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899" name="Shape 899"/>
              <p:cNvSpPr/>
              <p:nvPr/>
            </p:nvSpPr>
            <p:spPr>
              <a:xfrm rot="21600000">
                <a:off x="-1" y="104880"/>
                <a:ext cx="124913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0" name="Shape 900"/>
              <p:cNvSpPr/>
              <p:nvPr/>
            </p:nvSpPr>
            <p:spPr>
              <a:xfrm rot="21600000">
                <a:off x="125521" y="-1"/>
                <a:ext cx="124912" cy="124913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1" name="Shape 901"/>
              <p:cNvSpPr/>
              <p:nvPr/>
            </p:nvSpPr>
            <p:spPr>
              <a:xfrm rot="21600000">
                <a:off x="49344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2" name="Shape 902"/>
              <p:cNvSpPr/>
              <p:nvPr/>
            </p:nvSpPr>
            <p:spPr>
              <a:xfrm rot="21600000">
                <a:off x="927" y="19630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3" name="Shape 903"/>
              <p:cNvSpPr/>
              <p:nvPr/>
            </p:nvSpPr>
            <p:spPr>
              <a:xfrm rot="21600000">
                <a:off x="49344" y="251492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4" name="Shape 904"/>
              <p:cNvSpPr/>
              <p:nvPr/>
            </p:nvSpPr>
            <p:spPr>
              <a:xfrm rot="21600000">
                <a:off x="156285" y="102546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5" name="Shape 905"/>
              <p:cNvSpPr/>
              <p:nvPr/>
            </p:nvSpPr>
            <p:spPr>
              <a:xfrm rot="21600000">
                <a:off x="90826" y="104880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6" name="Shape 906"/>
              <p:cNvSpPr/>
              <p:nvPr/>
            </p:nvSpPr>
            <p:spPr>
              <a:xfrm rot="21600000">
                <a:off x="9668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7" name="Shape 907"/>
              <p:cNvSpPr/>
              <p:nvPr/>
            </p:nvSpPr>
            <p:spPr>
              <a:xfrm rot="21600000">
                <a:off x="159142" y="19923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8" name="Shape 908"/>
              <p:cNvSpPr/>
              <p:nvPr/>
            </p:nvSpPr>
            <p:spPr>
              <a:xfrm rot="21600000">
                <a:off x="25011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09" name="Shape 909"/>
              <p:cNvSpPr/>
              <p:nvPr/>
            </p:nvSpPr>
            <p:spPr>
              <a:xfrm rot="21600000">
                <a:off x="210025" y="10981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929" name="Group 929"/>
            <p:cNvGrpSpPr/>
            <p:nvPr/>
          </p:nvGrpSpPr>
          <p:grpSpPr>
            <a:xfrm rot="20957344">
              <a:off x="2390873" y="531614"/>
              <a:ext cx="437483" cy="420832"/>
              <a:chOff x="0" y="0"/>
              <a:chExt cx="437482" cy="420830"/>
            </a:xfrm>
          </p:grpSpPr>
          <p:sp>
            <p:nvSpPr>
              <p:cNvPr id="911" name="Shape 911"/>
              <p:cNvSpPr/>
              <p:nvPr/>
            </p:nvSpPr>
            <p:spPr>
              <a:xfrm rot="21600000">
                <a:off x="312571" y="102546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2" name="Shape 912"/>
              <p:cNvSpPr/>
              <p:nvPr/>
            </p:nvSpPr>
            <p:spPr>
              <a:xfrm rot="21600000">
                <a:off x="251043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3" name="Shape 913"/>
              <p:cNvSpPr/>
              <p:nvPr/>
            </p:nvSpPr>
            <p:spPr>
              <a:xfrm rot="21600000">
                <a:off x="312571" y="196303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4" name="Shape 914"/>
              <p:cNvSpPr/>
              <p:nvPr/>
            </p:nvSpPr>
            <p:spPr>
              <a:xfrm rot="21600000">
                <a:off x="251043" y="25149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5" name="Shape 915"/>
              <p:cNvSpPr/>
              <p:nvPr/>
            </p:nvSpPr>
            <p:spPr>
              <a:xfrm rot="21600000">
                <a:off x="130917" y="295919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6" name="Shape 916"/>
              <p:cNvSpPr/>
              <p:nvPr/>
            </p:nvSpPr>
            <p:spPr>
              <a:xfrm rot="21600000">
                <a:off x="192445" y="295919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7" name="Shape 917"/>
              <p:cNvSpPr/>
              <p:nvPr/>
            </p:nvSpPr>
            <p:spPr>
              <a:xfrm rot="21600000">
                <a:off x="193373" y="-1"/>
                <a:ext cx="124912" cy="124913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8" name="Shape 918"/>
              <p:cNvSpPr/>
              <p:nvPr/>
            </p:nvSpPr>
            <p:spPr>
              <a:xfrm rot="21600000">
                <a:off x="-1" y="104880"/>
                <a:ext cx="124913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19" name="Shape 919"/>
              <p:cNvSpPr/>
              <p:nvPr/>
            </p:nvSpPr>
            <p:spPr>
              <a:xfrm rot="21600000">
                <a:off x="125521" y="-1"/>
                <a:ext cx="124912" cy="124913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0" name="Shape 920"/>
              <p:cNvSpPr/>
              <p:nvPr/>
            </p:nvSpPr>
            <p:spPr>
              <a:xfrm rot="21600000">
                <a:off x="49344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1" name="Shape 921"/>
              <p:cNvSpPr/>
              <p:nvPr/>
            </p:nvSpPr>
            <p:spPr>
              <a:xfrm rot="21600000">
                <a:off x="927" y="19630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2" name="Shape 922"/>
              <p:cNvSpPr/>
              <p:nvPr/>
            </p:nvSpPr>
            <p:spPr>
              <a:xfrm rot="21600000">
                <a:off x="49344" y="251492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3" name="Shape 923"/>
              <p:cNvSpPr/>
              <p:nvPr/>
            </p:nvSpPr>
            <p:spPr>
              <a:xfrm rot="21600000">
                <a:off x="156285" y="102546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4" name="Shape 924"/>
              <p:cNvSpPr/>
              <p:nvPr/>
            </p:nvSpPr>
            <p:spPr>
              <a:xfrm rot="21600000">
                <a:off x="90826" y="104880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5" name="Shape 925"/>
              <p:cNvSpPr/>
              <p:nvPr/>
            </p:nvSpPr>
            <p:spPr>
              <a:xfrm rot="21600000">
                <a:off x="9668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6" name="Shape 926"/>
              <p:cNvSpPr/>
              <p:nvPr/>
            </p:nvSpPr>
            <p:spPr>
              <a:xfrm rot="21600000">
                <a:off x="159142" y="19923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7" name="Shape 927"/>
              <p:cNvSpPr/>
              <p:nvPr/>
            </p:nvSpPr>
            <p:spPr>
              <a:xfrm rot="21600000">
                <a:off x="25011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28" name="Shape 928"/>
              <p:cNvSpPr/>
              <p:nvPr/>
            </p:nvSpPr>
            <p:spPr>
              <a:xfrm rot="21600000">
                <a:off x="210025" y="10981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948" name="Group 948"/>
            <p:cNvGrpSpPr/>
            <p:nvPr/>
          </p:nvGrpSpPr>
          <p:grpSpPr>
            <a:xfrm rot="20957344">
              <a:off x="194374" y="1042442"/>
              <a:ext cx="437484" cy="420832"/>
              <a:chOff x="0" y="0"/>
              <a:chExt cx="437482" cy="420830"/>
            </a:xfrm>
          </p:grpSpPr>
          <p:sp>
            <p:nvSpPr>
              <p:cNvPr id="930" name="Shape 930"/>
              <p:cNvSpPr/>
              <p:nvPr/>
            </p:nvSpPr>
            <p:spPr>
              <a:xfrm rot="21600000">
                <a:off x="312571" y="102546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1" name="Shape 931"/>
              <p:cNvSpPr/>
              <p:nvPr/>
            </p:nvSpPr>
            <p:spPr>
              <a:xfrm rot="21600000">
                <a:off x="251043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2" name="Shape 932"/>
              <p:cNvSpPr/>
              <p:nvPr/>
            </p:nvSpPr>
            <p:spPr>
              <a:xfrm rot="21600000">
                <a:off x="312571" y="196303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3" name="Shape 933"/>
              <p:cNvSpPr/>
              <p:nvPr/>
            </p:nvSpPr>
            <p:spPr>
              <a:xfrm rot="21600000">
                <a:off x="251043" y="25149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4" name="Shape 934"/>
              <p:cNvSpPr/>
              <p:nvPr/>
            </p:nvSpPr>
            <p:spPr>
              <a:xfrm rot="21600000">
                <a:off x="130917" y="295919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5" name="Shape 935"/>
              <p:cNvSpPr/>
              <p:nvPr/>
            </p:nvSpPr>
            <p:spPr>
              <a:xfrm rot="21600000">
                <a:off x="192445" y="295919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6" name="Shape 936"/>
              <p:cNvSpPr/>
              <p:nvPr/>
            </p:nvSpPr>
            <p:spPr>
              <a:xfrm rot="21600000">
                <a:off x="193373" y="-1"/>
                <a:ext cx="124912" cy="124913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7" name="Shape 937"/>
              <p:cNvSpPr/>
              <p:nvPr/>
            </p:nvSpPr>
            <p:spPr>
              <a:xfrm rot="21600000">
                <a:off x="-1" y="104880"/>
                <a:ext cx="124913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8" name="Shape 938"/>
              <p:cNvSpPr/>
              <p:nvPr/>
            </p:nvSpPr>
            <p:spPr>
              <a:xfrm rot="21600000">
                <a:off x="125521" y="-1"/>
                <a:ext cx="124912" cy="124913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39" name="Shape 939"/>
              <p:cNvSpPr/>
              <p:nvPr/>
            </p:nvSpPr>
            <p:spPr>
              <a:xfrm rot="21600000">
                <a:off x="49344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0" name="Shape 940"/>
              <p:cNvSpPr/>
              <p:nvPr/>
            </p:nvSpPr>
            <p:spPr>
              <a:xfrm rot="21600000">
                <a:off x="927" y="19630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1" name="Shape 941"/>
              <p:cNvSpPr/>
              <p:nvPr/>
            </p:nvSpPr>
            <p:spPr>
              <a:xfrm rot="21600000">
                <a:off x="49344" y="251492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2" name="Shape 942"/>
              <p:cNvSpPr/>
              <p:nvPr/>
            </p:nvSpPr>
            <p:spPr>
              <a:xfrm rot="21600000">
                <a:off x="156285" y="102546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3" name="Shape 943"/>
              <p:cNvSpPr/>
              <p:nvPr/>
            </p:nvSpPr>
            <p:spPr>
              <a:xfrm rot="21600000">
                <a:off x="90826" y="104880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4" name="Shape 944"/>
              <p:cNvSpPr/>
              <p:nvPr/>
            </p:nvSpPr>
            <p:spPr>
              <a:xfrm rot="21600000">
                <a:off x="9668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5" name="Shape 945"/>
              <p:cNvSpPr/>
              <p:nvPr/>
            </p:nvSpPr>
            <p:spPr>
              <a:xfrm rot="21600000">
                <a:off x="159142" y="19923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6" name="Shape 946"/>
              <p:cNvSpPr/>
              <p:nvPr/>
            </p:nvSpPr>
            <p:spPr>
              <a:xfrm rot="21600000">
                <a:off x="25011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47" name="Shape 947"/>
              <p:cNvSpPr/>
              <p:nvPr/>
            </p:nvSpPr>
            <p:spPr>
              <a:xfrm rot="21600000">
                <a:off x="210025" y="10981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949" name="Image 948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21600000">
              <a:off x="1450207" y="603851"/>
              <a:ext cx="871830" cy="187093"/>
            </a:xfrm>
            <a:prstGeom prst="rect">
              <a:avLst/>
            </a:prstGeom>
            <a:effectLst/>
          </p:spPr>
        </p:pic>
        <p:pic>
          <p:nvPicPr>
            <p:cNvPr id="951" name="Image 950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322540">
              <a:off x="1999535" y="958184"/>
              <a:ext cx="514244" cy="187092"/>
            </a:xfrm>
            <a:prstGeom prst="rect">
              <a:avLst/>
            </a:prstGeom>
            <a:effectLst/>
          </p:spPr>
        </p:pic>
        <p:pic>
          <p:nvPicPr>
            <p:cNvPr id="953" name="Image 952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3584888">
              <a:off x="1293142" y="985953"/>
              <a:ext cx="511408" cy="187092"/>
            </a:xfrm>
            <a:prstGeom prst="rect">
              <a:avLst/>
            </a:prstGeom>
            <a:effectLst/>
          </p:spPr>
        </p:pic>
        <p:pic>
          <p:nvPicPr>
            <p:cNvPr id="955" name="Image 954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8810425">
              <a:off x="559457" y="915192"/>
              <a:ext cx="528215" cy="187092"/>
            </a:xfrm>
            <a:prstGeom prst="rect">
              <a:avLst/>
            </a:prstGeom>
            <a:effectLst/>
          </p:spPr>
        </p:pic>
        <p:sp>
          <p:nvSpPr>
            <p:cNvPr id="957" name="Shape 957"/>
            <p:cNvSpPr/>
            <p:nvPr/>
          </p:nvSpPr>
          <p:spPr>
            <a:xfrm rot="20957344">
              <a:off x="578211" y="1525958"/>
              <a:ext cx="169113" cy="169112"/>
            </a:xfrm>
            <a:prstGeom prst="ellipse">
              <a:avLst/>
            </a:prstGeom>
            <a:blipFill rotWithShape="1">
              <a:blip r:embed="rId1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958" name="Image 957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 rot="19653105">
              <a:off x="632181" y="812495"/>
              <a:ext cx="2328511" cy="169814"/>
            </a:xfrm>
            <a:prstGeom prst="rect">
              <a:avLst/>
            </a:prstGeom>
            <a:effectLst/>
          </p:spPr>
        </p:pic>
        <p:sp>
          <p:nvSpPr>
            <p:cNvPr id="960" name="Shape 960"/>
            <p:cNvSpPr/>
            <p:nvPr/>
          </p:nvSpPr>
          <p:spPr>
            <a:xfrm>
              <a:off x="92564" y="-3735"/>
              <a:ext cx="842667" cy="425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50000"/>
                </a:lnSpc>
                <a:defRPr sz="1600" b="1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1400"/>
                <a:t>densité</a:t>
              </a:r>
            </a:p>
          </p:txBody>
        </p:sp>
      </p:grpSp>
      <p:grpSp>
        <p:nvGrpSpPr>
          <p:cNvPr id="1001" name="Group 1001"/>
          <p:cNvGrpSpPr/>
          <p:nvPr/>
        </p:nvGrpSpPr>
        <p:grpSpPr>
          <a:xfrm>
            <a:off x="739031" y="6580591"/>
            <a:ext cx="3297857" cy="3037542"/>
            <a:chOff x="-63499" y="-38099"/>
            <a:chExt cx="3297855" cy="3037541"/>
          </a:xfrm>
        </p:grpSpPr>
        <p:grpSp>
          <p:nvGrpSpPr>
            <p:cNvPr id="964" name="Group 964"/>
            <p:cNvGrpSpPr/>
            <p:nvPr/>
          </p:nvGrpSpPr>
          <p:grpSpPr>
            <a:xfrm>
              <a:off x="-63500" y="-38100"/>
              <a:ext cx="3297856" cy="3037542"/>
              <a:chOff x="0" y="0"/>
              <a:chExt cx="3297855" cy="3037541"/>
            </a:xfrm>
          </p:grpSpPr>
          <p:sp>
            <p:nvSpPr>
              <p:cNvPr id="963" name="Shape 963"/>
              <p:cNvSpPr/>
              <p:nvPr/>
            </p:nvSpPr>
            <p:spPr>
              <a:xfrm>
                <a:off x="63500" y="38100"/>
                <a:ext cx="3170856" cy="2872442"/>
              </a:xfrm>
              <a:prstGeom prst="rect">
                <a:avLst/>
              </a:prstGeom>
              <a:solidFill>
                <a:srgbClr val="DADAE1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962" name="Image 961"/>
              <p:cNvPicPr>
                <a:picLocks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0" y="0"/>
                <a:ext cx="3297856" cy="3037542"/>
              </a:xfrm>
              <a:prstGeom prst="rect">
                <a:avLst/>
              </a:prstGeom>
              <a:effectLst/>
            </p:spPr>
          </p:pic>
        </p:grpSp>
        <p:sp>
          <p:nvSpPr>
            <p:cNvPr id="965" name="Shape 965"/>
            <p:cNvSpPr/>
            <p:nvPr/>
          </p:nvSpPr>
          <p:spPr>
            <a:xfrm>
              <a:off x="617523" y="1212854"/>
              <a:ext cx="2369787" cy="116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4" extrusionOk="0">
                  <a:moveTo>
                    <a:pt x="0" y="21404"/>
                  </a:moveTo>
                  <a:cubicBezTo>
                    <a:pt x="482" y="21354"/>
                    <a:pt x="964" y="21335"/>
                    <a:pt x="1444" y="21347"/>
                  </a:cubicBezTo>
                  <a:cubicBezTo>
                    <a:pt x="2499" y="21373"/>
                    <a:pt x="3566" y="21542"/>
                    <a:pt x="4588" y="21007"/>
                  </a:cubicBezTo>
                  <a:cubicBezTo>
                    <a:pt x="5031" y="20775"/>
                    <a:pt x="5456" y="20413"/>
                    <a:pt x="5836" y="19897"/>
                  </a:cubicBezTo>
                  <a:cubicBezTo>
                    <a:pt x="6311" y="19251"/>
                    <a:pt x="6699" y="18387"/>
                    <a:pt x="7033" y="17447"/>
                  </a:cubicBezTo>
                  <a:cubicBezTo>
                    <a:pt x="7664" y="15671"/>
                    <a:pt x="8097" y="13651"/>
                    <a:pt x="8437" y="11576"/>
                  </a:cubicBezTo>
                  <a:cubicBezTo>
                    <a:pt x="8835" y="9138"/>
                    <a:pt x="9106" y="6626"/>
                    <a:pt x="9404" y="4130"/>
                  </a:cubicBezTo>
                  <a:cubicBezTo>
                    <a:pt x="9520" y="3165"/>
                    <a:pt x="9639" y="2202"/>
                    <a:pt x="9772" y="1247"/>
                  </a:cubicBezTo>
                  <a:cubicBezTo>
                    <a:pt x="9853" y="670"/>
                    <a:pt x="9985" y="64"/>
                    <a:pt x="10267" y="5"/>
                  </a:cubicBezTo>
                  <a:cubicBezTo>
                    <a:pt x="10566" y="-58"/>
                    <a:pt x="10762" y="536"/>
                    <a:pt x="10873" y="1145"/>
                  </a:cubicBezTo>
                  <a:cubicBezTo>
                    <a:pt x="11046" y="2094"/>
                    <a:pt x="11145" y="3089"/>
                    <a:pt x="11252" y="4077"/>
                  </a:cubicBezTo>
                  <a:cubicBezTo>
                    <a:pt x="11531" y="6656"/>
                    <a:pt x="11869" y="9210"/>
                    <a:pt x="12315" y="11692"/>
                  </a:cubicBezTo>
                  <a:cubicBezTo>
                    <a:pt x="12711" y="13896"/>
                    <a:pt x="13199" y="16063"/>
                    <a:pt x="13997" y="17767"/>
                  </a:cubicBezTo>
                  <a:cubicBezTo>
                    <a:pt x="14451" y="18736"/>
                    <a:pt x="14989" y="19517"/>
                    <a:pt x="15574" y="20129"/>
                  </a:cubicBezTo>
                  <a:cubicBezTo>
                    <a:pt x="16138" y="20719"/>
                    <a:pt x="16742" y="21147"/>
                    <a:pt x="17372" y="21309"/>
                  </a:cubicBezTo>
                  <a:cubicBezTo>
                    <a:pt x="17735" y="21403"/>
                    <a:pt x="18101" y="21407"/>
                    <a:pt x="18466" y="21398"/>
                  </a:cubicBezTo>
                  <a:cubicBezTo>
                    <a:pt x="18832" y="21389"/>
                    <a:pt x="19198" y="21367"/>
                    <a:pt x="19563" y="21355"/>
                  </a:cubicBezTo>
                  <a:cubicBezTo>
                    <a:pt x="20241" y="21334"/>
                    <a:pt x="20920" y="21348"/>
                    <a:pt x="21600" y="21397"/>
                  </a:cubicBezTo>
                </a:path>
              </a:pathLst>
            </a:custGeom>
            <a:noFill/>
            <a:ln w="25400" cap="flat">
              <a:solidFill>
                <a:srgbClr val="8B8B8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3440FF"/>
                  </a:solidFill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628796" y="1718206"/>
              <a:ext cx="2353358" cy="63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4" extrusionOk="0">
                  <a:moveTo>
                    <a:pt x="0" y="21382"/>
                  </a:moveTo>
                  <a:cubicBezTo>
                    <a:pt x="2018" y="19929"/>
                    <a:pt x="3903" y="16617"/>
                    <a:pt x="5481" y="11751"/>
                  </a:cubicBezTo>
                  <a:cubicBezTo>
                    <a:pt x="6407" y="8892"/>
                    <a:pt x="7216" y="5524"/>
                    <a:pt x="8204" y="2953"/>
                  </a:cubicBezTo>
                  <a:cubicBezTo>
                    <a:pt x="8818" y="1355"/>
                    <a:pt x="9507" y="74"/>
                    <a:pt x="10259" y="3"/>
                  </a:cubicBezTo>
                  <a:cubicBezTo>
                    <a:pt x="11312" y="-96"/>
                    <a:pt x="12239" y="2119"/>
                    <a:pt x="13024" y="4723"/>
                  </a:cubicBezTo>
                  <a:cubicBezTo>
                    <a:pt x="13735" y="7084"/>
                    <a:pt x="14361" y="9784"/>
                    <a:pt x="15099" y="12030"/>
                  </a:cubicBezTo>
                  <a:cubicBezTo>
                    <a:pt x="16004" y="14783"/>
                    <a:pt x="17052" y="16783"/>
                    <a:pt x="18146" y="18313"/>
                  </a:cubicBezTo>
                  <a:cubicBezTo>
                    <a:pt x="19258" y="19869"/>
                    <a:pt x="20417" y="20941"/>
                    <a:pt x="21600" y="21504"/>
                  </a:cubicBezTo>
                </a:path>
              </a:pathLst>
            </a:custGeom>
            <a:noFill/>
            <a:ln w="25400" cap="flat">
              <a:solidFill>
                <a:srgbClr val="E799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617223" y="2381346"/>
              <a:ext cx="2375615" cy="1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68" name="Shape 968"/>
            <p:cNvSpPr/>
            <p:nvPr/>
          </p:nvSpPr>
          <p:spPr>
            <a:xfrm flipV="1">
              <a:off x="623346" y="1107067"/>
              <a:ext cx="1" cy="1276060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987" name="Group 987"/>
            <p:cNvGrpSpPr/>
            <p:nvPr/>
          </p:nvGrpSpPr>
          <p:grpSpPr>
            <a:xfrm rot="20957344">
              <a:off x="1892520" y="253579"/>
              <a:ext cx="437484" cy="420832"/>
              <a:chOff x="0" y="0"/>
              <a:chExt cx="437482" cy="420830"/>
            </a:xfrm>
          </p:grpSpPr>
          <p:sp>
            <p:nvSpPr>
              <p:cNvPr id="969" name="Shape 969"/>
              <p:cNvSpPr/>
              <p:nvPr/>
            </p:nvSpPr>
            <p:spPr>
              <a:xfrm rot="21600000">
                <a:off x="312571" y="102546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0" name="Shape 970"/>
              <p:cNvSpPr/>
              <p:nvPr/>
            </p:nvSpPr>
            <p:spPr>
              <a:xfrm rot="21600000">
                <a:off x="251043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1" name="Shape 971"/>
              <p:cNvSpPr/>
              <p:nvPr/>
            </p:nvSpPr>
            <p:spPr>
              <a:xfrm rot="21600000">
                <a:off x="312571" y="196303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2" name="Shape 972"/>
              <p:cNvSpPr/>
              <p:nvPr/>
            </p:nvSpPr>
            <p:spPr>
              <a:xfrm rot="21600000">
                <a:off x="251043" y="25149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3" name="Shape 973"/>
              <p:cNvSpPr/>
              <p:nvPr/>
            </p:nvSpPr>
            <p:spPr>
              <a:xfrm rot="21600000">
                <a:off x="130917" y="295919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4" name="Shape 974"/>
              <p:cNvSpPr/>
              <p:nvPr/>
            </p:nvSpPr>
            <p:spPr>
              <a:xfrm rot="21600000">
                <a:off x="192445" y="295919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5" name="Shape 975"/>
              <p:cNvSpPr/>
              <p:nvPr/>
            </p:nvSpPr>
            <p:spPr>
              <a:xfrm rot="21600000">
                <a:off x="193373" y="-1"/>
                <a:ext cx="124912" cy="124913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6" name="Shape 976"/>
              <p:cNvSpPr/>
              <p:nvPr/>
            </p:nvSpPr>
            <p:spPr>
              <a:xfrm rot="21600000">
                <a:off x="-1" y="104880"/>
                <a:ext cx="124913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7" name="Shape 977"/>
              <p:cNvSpPr/>
              <p:nvPr/>
            </p:nvSpPr>
            <p:spPr>
              <a:xfrm rot="21600000">
                <a:off x="125521" y="-1"/>
                <a:ext cx="124912" cy="124913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8" name="Shape 978"/>
              <p:cNvSpPr/>
              <p:nvPr/>
            </p:nvSpPr>
            <p:spPr>
              <a:xfrm rot="21600000">
                <a:off x="49344" y="42425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79" name="Shape 979"/>
              <p:cNvSpPr/>
              <p:nvPr/>
            </p:nvSpPr>
            <p:spPr>
              <a:xfrm rot="21600000">
                <a:off x="927" y="19630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0" name="Shape 980"/>
              <p:cNvSpPr/>
              <p:nvPr/>
            </p:nvSpPr>
            <p:spPr>
              <a:xfrm rot="21600000">
                <a:off x="49344" y="251492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1" name="Shape 981"/>
              <p:cNvSpPr/>
              <p:nvPr/>
            </p:nvSpPr>
            <p:spPr>
              <a:xfrm rot="21600000">
                <a:off x="156285" y="102546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2" name="Shape 982"/>
              <p:cNvSpPr/>
              <p:nvPr/>
            </p:nvSpPr>
            <p:spPr>
              <a:xfrm rot="21600000">
                <a:off x="90826" y="104880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3" name="Shape 983"/>
              <p:cNvSpPr/>
              <p:nvPr/>
            </p:nvSpPr>
            <p:spPr>
              <a:xfrm rot="21600000">
                <a:off x="9668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4" name="Shape 984"/>
              <p:cNvSpPr/>
              <p:nvPr/>
            </p:nvSpPr>
            <p:spPr>
              <a:xfrm rot="21600000">
                <a:off x="159142" y="199233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5" name="Shape 985"/>
              <p:cNvSpPr/>
              <p:nvPr/>
            </p:nvSpPr>
            <p:spPr>
              <a:xfrm rot="21600000">
                <a:off x="250116" y="188201"/>
                <a:ext cx="124912" cy="124912"/>
              </a:xfrm>
              <a:prstGeom prst="ellipse">
                <a:avLst/>
              </a:prstGeom>
              <a:blipFill rotWithShape="1">
                <a:blip r:embed="rId1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986" name="Shape 986"/>
              <p:cNvSpPr/>
              <p:nvPr/>
            </p:nvSpPr>
            <p:spPr>
              <a:xfrm rot="21600000">
                <a:off x="210025" y="109812"/>
                <a:ext cx="124912" cy="124912"/>
              </a:xfrm>
              <a:prstGeom prst="ellipse">
                <a:avLst/>
              </a:prstGeom>
              <a:blipFill rotWithShape="1">
                <a:blip r:embed="rId1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994" name="Group 994"/>
            <p:cNvGrpSpPr/>
            <p:nvPr/>
          </p:nvGrpSpPr>
          <p:grpSpPr>
            <a:xfrm>
              <a:off x="1198182" y="96620"/>
              <a:ext cx="1826146" cy="734750"/>
              <a:chOff x="-12729" y="-12700"/>
              <a:chExt cx="1826144" cy="734748"/>
            </a:xfrm>
          </p:grpSpPr>
          <p:pic>
            <p:nvPicPr>
              <p:cNvPr id="1005" name="Image 1004"/>
              <p:cNvPicPr>
                <a:picLocks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532655" y="162156"/>
                <a:ext cx="150491" cy="384752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  <p:pic>
            <p:nvPicPr>
              <p:cNvPr id="1006" name="Image 1005"/>
              <p:cNvPicPr>
                <a:picLocks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265506" y="80136"/>
                <a:ext cx="201576" cy="542503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  <p:pic>
            <p:nvPicPr>
              <p:cNvPr id="1007" name="Image 1006"/>
              <p:cNvPicPr>
                <a:picLocks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-12730" y="-12701"/>
                <a:ext cx="212652" cy="734750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  <p:pic>
            <p:nvPicPr>
              <p:cNvPr id="1008" name="Image 1007"/>
              <p:cNvPicPr>
                <a:picLocks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118153" y="169845"/>
                <a:ext cx="150491" cy="384752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  <p:pic>
            <p:nvPicPr>
              <p:cNvPr id="1009" name="Image 1008"/>
              <p:cNvPicPr>
                <a:picLocks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333910" y="83214"/>
                <a:ext cx="201576" cy="542503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  <p:pic>
            <p:nvPicPr>
              <p:cNvPr id="1010" name="Image 1009"/>
              <p:cNvPicPr>
                <a:picLocks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600763" y="-12701"/>
                <a:ext cx="212653" cy="734750"/>
              </a:xfrm>
              <a:prstGeom prst="rect">
                <a:avLst/>
              </a:prstGeom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</p:pic>
        </p:grpSp>
        <p:sp>
          <p:nvSpPr>
            <p:cNvPr id="995" name="Shape 995"/>
            <p:cNvSpPr/>
            <p:nvPr/>
          </p:nvSpPr>
          <p:spPr>
            <a:xfrm rot="20957344">
              <a:off x="862119" y="668823"/>
              <a:ext cx="169112" cy="169113"/>
            </a:xfrm>
            <a:prstGeom prst="ellipse">
              <a:avLst/>
            </a:prstGeom>
            <a:blipFill rotWithShape="1">
              <a:blip r:embed="rId1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996" name="Image 995"/>
            <p:cNvPicPr>
              <a:picLocks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 rot="20779757">
              <a:off x="1074053" y="568286"/>
              <a:ext cx="784938" cy="169814"/>
            </a:xfrm>
            <a:prstGeom prst="rect">
              <a:avLst/>
            </a:prstGeom>
            <a:effectLst/>
          </p:spPr>
        </p:pic>
        <p:sp>
          <p:nvSpPr>
            <p:cNvPr id="998" name="Shape 998"/>
            <p:cNvSpPr/>
            <p:nvPr/>
          </p:nvSpPr>
          <p:spPr>
            <a:xfrm rot="16214612">
              <a:off x="-603110" y="1550532"/>
              <a:ext cx="1746295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Section efficace</a:t>
              </a:r>
            </a:p>
          </p:txBody>
        </p:sp>
        <p:sp>
          <p:nvSpPr>
            <p:cNvPr id="999" name="Shape 999"/>
            <p:cNvSpPr/>
            <p:nvPr/>
          </p:nvSpPr>
          <p:spPr>
            <a:xfrm>
              <a:off x="745904" y="2451294"/>
              <a:ext cx="2118333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Energie du neutron</a:t>
              </a:r>
            </a:p>
          </p:txBody>
        </p:sp>
        <p:sp>
          <p:nvSpPr>
            <p:cNvPr id="1000" name="Shape 1000"/>
            <p:cNvSpPr/>
            <p:nvPr/>
          </p:nvSpPr>
          <p:spPr>
            <a:xfrm>
              <a:off x="3570" y="38276"/>
              <a:ext cx="1042925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50000"/>
                </a:lnSpc>
                <a:defRPr sz="1600" b="1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t>Doppler</a:t>
              </a:r>
            </a:p>
          </p:txBody>
        </p:sp>
      </p:grpSp>
      <p:pic>
        <p:nvPicPr>
          <p:cNvPr id="1002" name="pasted-image.pdf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7534612" y="8305098"/>
            <a:ext cx="2870201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" grpId="3" animBg="1" advAuto="0"/>
      <p:bldP spid="843" grpId="5" animBg="1" advAuto="0"/>
      <p:bldP spid="844" grpId="4" animBg="1" advAuto="0"/>
      <p:bldP spid="845" grpId="6" animBg="1" advAuto="0"/>
      <p:bldP spid="846" grpId="7" animBg="1" advAuto="0"/>
      <p:bldP spid="847" grpId="10" animBg="1" advAuto="0"/>
      <p:bldP spid="848" grpId="9" animBg="1" advAuto="0"/>
      <p:bldP spid="852" grpId="8" animBg="1" advAuto="0"/>
      <p:bldP spid="853" grpId="11" animBg="1" advAuto="0"/>
      <p:bldP spid="854" grpId="18" animBg="1" advAuto="0"/>
      <p:bldP spid="855" grpId="15" animBg="1" advAuto="0"/>
      <p:bldP spid="856" grpId="14" animBg="1" advAuto="0"/>
      <p:bldP spid="857" grpId="16" animBg="1" advAuto="0"/>
      <p:bldP spid="858" grpId="19" animBg="1" advAuto="0"/>
      <p:bldP spid="859" grpId="17" animBg="1" advAuto="0"/>
      <p:bldP spid="860" grpId="12" animBg="1" advAuto="0"/>
      <p:bldP spid="861" grpId="20" animBg="1" advAuto="0"/>
      <p:bldP spid="961" grpId="1" animBg="1" advAuto="0"/>
      <p:bldP spid="1001" grpId="2" animBg="1" advAuto="0"/>
      <p:bldP spid="1002" grpId="1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/>
          <p:nvPr/>
        </p:nvSpPr>
        <p:spPr>
          <a:xfrm flipH="1">
            <a:off x="10376780" y="4654610"/>
            <a:ext cx="1051031" cy="31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0" h="16679" extrusionOk="0">
                <a:moveTo>
                  <a:pt x="10241" y="2920"/>
                </a:moveTo>
                <a:cubicBezTo>
                  <a:pt x="6961" y="3892"/>
                  <a:pt x="3232" y="506"/>
                  <a:pt x="796" y="6692"/>
                </a:cubicBezTo>
                <a:cubicBezTo>
                  <a:pt x="135" y="8369"/>
                  <a:pt x="-141" y="10636"/>
                  <a:pt x="69" y="12914"/>
                </a:cubicBezTo>
                <a:cubicBezTo>
                  <a:pt x="411" y="16613"/>
                  <a:pt x="1600" y="16742"/>
                  <a:pt x="3364" y="15755"/>
                </a:cubicBezTo>
                <a:cubicBezTo>
                  <a:pt x="6019" y="14270"/>
                  <a:pt x="8929" y="15279"/>
                  <a:pt x="11559" y="15883"/>
                </a:cubicBezTo>
                <a:cubicBezTo>
                  <a:pt x="14475" y="16553"/>
                  <a:pt x="18581" y="17824"/>
                  <a:pt x="20375" y="14409"/>
                </a:cubicBezTo>
                <a:cubicBezTo>
                  <a:pt x="21459" y="12344"/>
                  <a:pt x="21193" y="7295"/>
                  <a:pt x="20365" y="4264"/>
                </a:cubicBezTo>
                <a:cubicBezTo>
                  <a:pt x="18169" y="-3776"/>
                  <a:pt x="13953" y="1819"/>
                  <a:pt x="10241" y="2920"/>
                </a:cubicBezTo>
                <a:close/>
              </a:path>
            </a:pathLst>
          </a:custGeom>
          <a:solidFill>
            <a:srgbClr val="E82C05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013" name="Shape 1013"/>
          <p:cNvSpPr/>
          <p:nvPr/>
        </p:nvSpPr>
        <p:spPr>
          <a:xfrm rot="10800000">
            <a:off x="9614448" y="6399965"/>
            <a:ext cx="273889" cy="381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5" h="18990" extrusionOk="0">
                <a:moveTo>
                  <a:pt x="15596" y="1569"/>
                </a:moveTo>
                <a:cubicBezTo>
                  <a:pt x="11871" y="-1596"/>
                  <a:pt x="4382" y="278"/>
                  <a:pt x="1443" y="4949"/>
                </a:cubicBezTo>
                <a:cubicBezTo>
                  <a:pt x="-1323" y="9345"/>
                  <a:pt x="-134" y="14576"/>
                  <a:pt x="5191" y="17428"/>
                </a:cubicBezTo>
                <a:cubicBezTo>
                  <a:pt x="10001" y="20004"/>
                  <a:pt x="16809" y="19358"/>
                  <a:pt x="18792" y="15765"/>
                </a:cubicBezTo>
                <a:cubicBezTo>
                  <a:pt x="20277" y="13072"/>
                  <a:pt x="17911" y="10433"/>
                  <a:pt x="17412" y="7873"/>
                </a:cubicBezTo>
                <a:cubicBezTo>
                  <a:pt x="16998" y="5745"/>
                  <a:pt x="17688" y="3346"/>
                  <a:pt x="15596" y="1569"/>
                </a:cubicBezTo>
                <a:close/>
              </a:path>
            </a:pathLst>
          </a:custGeom>
          <a:solidFill>
            <a:srgbClr val="5386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014" name="Shape 1014"/>
          <p:cNvSpPr/>
          <p:nvPr/>
        </p:nvSpPr>
        <p:spPr>
          <a:xfrm rot="10800000" flipH="1">
            <a:off x="7499196" y="6801904"/>
            <a:ext cx="273888" cy="381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5" h="18990" extrusionOk="0">
                <a:moveTo>
                  <a:pt x="15596" y="1569"/>
                </a:moveTo>
                <a:cubicBezTo>
                  <a:pt x="11871" y="-1596"/>
                  <a:pt x="4382" y="278"/>
                  <a:pt x="1443" y="4949"/>
                </a:cubicBezTo>
                <a:cubicBezTo>
                  <a:pt x="-1323" y="9345"/>
                  <a:pt x="-134" y="14576"/>
                  <a:pt x="5191" y="17428"/>
                </a:cubicBezTo>
                <a:cubicBezTo>
                  <a:pt x="10001" y="20004"/>
                  <a:pt x="16809" y="19358"/>
                  <a:pt x="18792" y="15765"/>
                </a:cubicBezTo>
                <a:cubicBezTo>
                  <a:pt x="20277" y="13072"/>
                  <a:pt x="17911" y="10433"/>
                  <a:pt x="17412" y="7873"/>
                </a:cubicBezTo>
                <a:cubicBezTo>
                  <a:pt x="16998" y="5745"/>
                  <a:pt x="17688" y="3346"/>
                  <a:pt x="15596" y="1569"/>
                </a:cubicBezTo>
                <a:close/>
              </a:path>
            </a:pathLst>
          </a:custGeom>
          <a:solidFill>
            <a:srgbClr val="5386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015" name="Shape 1015"/>
          <p:cNvSpPr/>
          <p:nvPr/>
        </p:nvSpPr>
        <p:spPr>
          <a:xfrm flipH="1">
            <a:off x="6898491" y="6821767"/>
            <a:ext cx="359728" cy="345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09" h="19708" extrusionOk="0">
                <a:moveTo>
                  <a:pt x="16069" y="698"/>
                </a:moveTo>
                <a:cubicBezTo>
                  <a:pt x="13387" y="-1415"/>
                  <a:pt x="10822" y="1748"/>
                  <a:pt x="8008" y="3847"/>
                </a:cubicBezTo>
                <a:cubicBezTo>
                  <a:pt x="6299" y="5122"/>
                  <a:pt x="3857" y="5588"/>
                  <a:pt x="2129" y="7401"/>
                </a:cubicBezTo>
                <a:cubicBezTo>
                  <a:pt x="-1358" y="11059"/>
                  <a:pt x="-436" y="17321"/>
                  <a:pt x="3975" y="19204"/>
                </a:cubicBezTo>
                <a:cubicBezTo>
                  <a:pt x="6274" y="20185"/>
                  <a:pt x="8661" y="19440"/>
                  <a:pt x="10856" y="19388"/>
                </a:cubicBezTo>
                <a:cubicBezTo>
                  <a:pt x="13648" y="19322"/>
                  <a:pt x="16856" y="19903"/>
                  <a:pt x="18481" y="17263"/>
                </a:cubicBezTo>
                <a:cubicBezTo>
                  <a:pt x="20242" y="14402"/>
                  <a:pt x="17775" y="11177"/>
                  <a:pt x="17440" y="8054"/>
                </a:cubicBezTo>
                <a:cubicBezTo>
                  <a:pt x="17162" y="5456"/>
                  <a:pt x="18140" y="2329"/>
                  <a:pt x="16069" y="698"/>
                </a:cubicBezTo>
                <a:close/>
              </a:path>
            </a:pathLst>
          </a:custGeom>
          <a:solidFill>
            <a:schemeClr val="accent3">
              <a:hueOff val="198700"/>
              <a:satOff val="21248"/>
              <a:lumOff val="19305"/>
              <a:alpha val="387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016" name="Shape 10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017" name="Image 10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1019" name="Image 101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42">
            <a:off x="8211087" y="977470"/>
            <a:ext cx="871273" cy="38111"/>
          </a:xfrm>
          <a:prstGeom prst="rect">
            <a:avLst/>
          </a:prstGeom>
        </p:spPr>
      </p:pic>
      <p:pic>
        <p:nvPicPr>
          <p:cNvPr id="1021" name="Image 102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2">
            <a:off x="4539762" y="1250179"/>
            <a:ext cx="3944123" cy="38149"/>
          </a:xfrm>
          <a:prstGeom prst="rect">
            <a:avLst/>
          </a:prstGeom>
        </p:spPr>
      </p:pic>
      <p:sp>
        <p:nvSpPr>
          <p:cNvPr id="1023" name="Shape 1023"/>
          <p:cNvSpPr/>
          <p:nvPr/>
        </p:nvSpPr>
        <p:spPr>
          <a:xfrm>
            <a:off x="4690107" y="826328"/>
            <a:ext cx="3643433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fraction de neutrons retardés</a:t>
            </a:r>
          </a:p>
        </p:txBody>
      </p:sp>
      <p:pic>
        <p:nvPicPr>
          <p:cNvPr id="1024" name="Image 102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699958" flipH="1">
            <a:off x="3817362" y="977470"/>
            <a:ext cx="871272" cy="38111"/>
          </a:xfrm>
          <a:prstGeom prst="rect">
            <a:avLst/>
          </a:prstGeom>
        </p:spPr>
      </p:pic>
      <p:sp>
        <p:nvSpPr>
          <p:cNvPr id="1026" name="Shape 1026"/>
          <p:cNvSpPr/>
          <p:nvPr/>
        </p:nvSpPr>
        <p:spPr>
          <a:xfrm>
            <a:off x="2177632" y="2272393"/>
            <a:ext cx="1071216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9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si</a:t>
            </a:r>
            <a:r>
              <a:rPr sz="1800" dirty="0"/>
              <a:t>                                           , </a:t>
            </a:r>
            <a:r>
              <a:rPr sz="1800" spc="79" dirty="0" err="1"/>
              <a:t>en</a:t>
            </a:r>
            <a:r>
              <a:rPr sz="1800" spc="79" dirty="0"/>
              <a:t> 1 </a:t>
            </a:r>
            <a:r>
              <a:rPr sz="1800" spc="79" dirty="0" err="1"/>
              <a:t>seconde</a:t>
            </a:r>
            <a:r>
              <a:rPr sz="1800" spc="79" dirty="0"/>
              <a:t> le </a:t>
            </a:r>
            <a:r>
              <a:rPr sz="1800" spc="79" dirty="0" err="1"/>
              <a:t>nombre</a:t>
            </a:r>
            <a:r>
              <a:rPr sz="1800" spc="79" dirty="0"/>
              <a:t> de neutrons </a:t>
            </a:r>
            <a:r>
              <a:rPr sz="1800" spc="79" dirty="0" err="1"/>
              <a:t>est</a:t>
            </a:r>
            <a:r>
              <a:rPr sz="1800" spc="79" dirty="0"/>
              <a:t> </a:t>
            </a:r>
            <a:r>
              <a:rPr sz="1800" spc="79" dirty="0" err="1"/>
              <a:t>multiplié</a:t>
            </a:r>
            <a:r>
              <a:rPr sz="1800" spc="79" dirty="0"/>
              <a:t> par 22000</a:t>
            </a:r>
            <a:r>
              <a:rPr sz="1800" dirty="0"/>
              <a:t>   </a:t>
            </a:r>
          </a:p>
        </p:txBody>
      </p:sp>
      <p:pic>
        <p:nvPicPr>
          <p:cNvPr id="1027" name="Image 102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3267619" y="2807314"/>
            <a:ext cx="6509646" cy="25479"/>
          </a:xfrm>
          <a:prstGeom prst="rect">
            <a:avLst/>
          </a:prstGeom>
        </p:spPr>
      </p:pic>
      <p:sp>
        <p:nvSpPr>
          <p:cNvPr id="1029" name="Shape 1029"/>
          <p:cNvSpPr/>
          <p:nvPr/>
        </p:nvSpPr>
        <p:spPr>
          <a:xfrm>
            <a:off x="4439178" y="2809570"/>
            <a:ext cx="412734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Fraction de neutrons retardés :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β</a:t>
            </a:r>
          </a:p>
        </p:txBody>
      </p:sp>
      <p:pic>
        <p:nvPicPr>
          <p:cNvPr id="103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2818" y="2192515"/>
            <a:ext cx="3182226" cy="540157"/>
          </a:xfrm>
          <a:prstGeom prst="rect">
            <a:avLst/>
          </a:prstGeom>
          <a:ln w="12700">
            <a:miter lim="400000"/>
          </a:ln>
        </p:spPr>
      </p:pic>
      <p:sp>
        <p:nvSpPr>
          <p:cNvPr id="1031" name="Shape 1031"/>
          <p:cNvSpPr/>
          <p:nvPr/>
        </p:nvSpPr>
        <p:spPr>
          <a:xfrm>
            <a:off x="2745107" y="1553774"/>
            <a:ext cx="7541745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durée de vie moyenne d’un neutron dans un réacteur ~ 10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μs</a:t>
            </a:r>
          </a:p>
        </p:txBody>
      </p:sp>
      <p:grpSp>
        <p:nvGrpSpPr>
          <p:cNvPr id="1079" name="Group 1079"/>
          <p:cNvGrpSpPr/>
          <p:nvPr/>
        </p:nvGrpSpPr>
        <p:grpSpPr>
          <a:xfrm>
            <a:off x="2700170" y="4688635"/>
            <a:ext cx="3105657" cy="2045495"/>
            <a:chOff x="0" y="0"/>
            <a:chExt cx="3105655" cy="2045493"/>
          </a:xfrm>
        </p:grpSpPr>
        <p:sp>
          <p:nvSpPr>
            <p:cNvPr id="1032" name="Shape 1032"/>
            <p:cNvSpPr/>
            <p:nvPr/>
          </p:nvSpPr>
          <p:spPr>
            <a:xfrm rot="20957344">
              <a:off x="905089" y="176812"/>
              <a:ext cx="2061304" cy="169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E3300">
                    <a:alpha val="67004"/>
                  </a:srgbClr>
                </a:gs>
                <a:gs pos="23690">
                  <a:srgbClr val="FE8C3E">
                    <a:alpha val="67004"/>
                  </a:srgbClr>
                </a:gs>
                <a:gs pos="41273">
                  <a:srgbClr val="FEE57B">
                    <a:alpha val="67004"/>
                  </a:srgbClr>
                </a:gs>
                <a:gs pos="61601">
                  <a:srgbClr val="FEF2BD">
                    <a:alpha val="67004"/>
                  </a:srgbClr>
                </a:gs>
                <a:gs pos="100000">
                  <a:srgbClr val="FFFFFF">
                    <a:alpha val="67004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051" name="Group 1051"/>
            <p:cNvGrpSpPr/>
            <p:nvPr/>
          </p:nvGrpSpPr>
          <p:grpSpPr>
            <a:xfrm rot="20957344">
              <a:off x="677063" y="898956"/>
              <a:ext cx="669213" cy="643742"/>
              <a:chOff x="0" y="0"/>
              <a:chExt cx="669212" cy="643740"/>
            </a:xfrm>
          </p:grpSpPr>
          <p:sp>
            <p:nvSpPr>
              <p:cNvPr id="1033" name="Shape 1033"/>
              <p:cNvSpPr/>
              <p:nvPr/>
            </p:nvSpPr>
            <p:spPr>
              <a:xfrm rot="21600000">
                <a:off x="478137" y="156864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4" name="Shape 1034"/>
              <p:cNvSpPr/>
              <p:nvPr/>
            </p:nvSpPr>
            <p:spPr>
              <a:xfrm rot="21600000">
                <a:off x="384018" y="64897"/>
                <a:ext cx="191077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5" name="Shape 1035"/>
              <p:cNvSpPr/>
              <p:nvPr/>
            </p:nvSpPr>
            <p:spPr>
              <a:xfrm rot="21600000">
                <a:off x="478137" y="300282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6" name="Shape 1036"/>
              <p:cNvSpPr/>
              <p:nvPr/>
            </p:nvSpPr>
            <p:spPr>
              <a:xfrm rot="21600000">
                <a:off x="384018" y="384704"/>
                <a:ext cx="191077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7" name="Shape 1037"/>
              <p:cNvSpPr/>
              <p:nvPr/>
            </p:nvSpPr>
            <p:spPr>
              <a:xfrm rot="21600000">
                <a:off x="200263" y="452665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8" name="Shape 1038"/>
              <p:cNvSpPr/>
              <p:nvPr/>
            </p:nvSpPr>
            <p:spPr>
              <a:xfrm rot="21600000">
                <a:off x="294382" y="452665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39" name="Shape 1039"/>
              <p:cNvSpPr/>
              <p:nvPr/>
            </p:nvSpPr>
            <p:spPr>
              <a:xfrm rot="21600000">
                <a:off x="295801" y="-1"/>
                <a:ext cx="191076" cy="191077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0" name="Shape 1040"/>
              <p:cNvSpPr/>
              <p:nvPr/>
            </p:nvSpPr>
            <p:spPr>
              <a:xfrm rot="21600000">
                <a:off x="-1" y="160434"/>
                <a:ext cx="191077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1" name="Shape 1041"/>
              <p:cNvSpPr/>
              <p:nvPr/>
            </p:nvSpPr>
            <p:spPr>
              <a:xfrm rot="21600000">
                <a:off x="192009" y="-1"/>
                <a:ext cx="191076" cy="191077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2" name="Shape 1042"/>
              <p:cNvSpPr/>
              <p:nvPr/>
            </p:nvSpPr>
            <p:spPr>
              <a:xfrm rot="21600000">
                <a:off x="75481" y="64897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3" name="Shape 1043"/>
              <p:cNvSpPr/>
              <p:nvPr/>
            </p:nvSpPr>
            <p:spPr>
              <a:xfrm rot="21600000">
                <a:off x="1418" y="300282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4" name="Shape 1044"/>
              <p:cNvSpPr/>
              <p:nvPr/>
            </p:nvSpPr>
            <p:spPr>
              <a:xfrm rot="21600000">
                <a:off x="75481" y="384704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5" name="Shape 1045"/>
              <p:cNvSpPr/>
              <p:nvPr/>
            </p:nvSpPr>
            <p:spPr>
              <a:xfrm rot="21600000">
                <a:off x="239068" y="156864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6" name="Shape 1046"/>
              <p:cNvSpPr/>
              <p:nvPr/>
            </p:nvSpPr>
            <p:spPr>
              <a:xfrm rot="21600000">
                <a:off x="138936" y="160434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7" name="Shape 1047"/>
              <p:cNvSpPr/>
              <p:nvPr/>
            </p:nvSpPr>
            <p:spPr>
              <a:xfrm rot="21600000">
                <a:off x="147900" y="287889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8" name="Shape 1048"/>
              <p:cNvSpPr/>
              <p:nvPr/>
            </p:nvSpPr>
            <p:spPr>
              <a:xfrm rot="21600000">
                <a:off x="243438" y="304764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49" name="Shape 1049"/>
              <p:cNvSpPr/>
              <p:nvPr/>
            </p:nvSpPr>
            <p:spPr>
              <a:xfrm rot="21600000">
                <a:off x="382600" y="287889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0" name="Shape 1050"/>
              <p:cNvSpPr/>
              <p:nvPr/>
            </p:nvSpPr>
            <p:spPr>
              <a:xfrm rot="21600000">
                <a:off x="321273" y="167979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1052" name="Shape 1052"/>
            <p:cNvSpPr/>
            <p:nvPr/>
          </p:nvSpPr>
          <p:spPr>
            <a:xfrm rot="20957344">
              <a:off x="16091" y="1280364"/>
              <a:ext cx="191076" cy="191076"/>
            </a:xfrm>
            <a:prstGeom prst="ellipse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053" name="Image 1052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20957344">
              <a:off x="272333" y="1266896"/>
              <a:ext cx="353198" cy="123502"/>
            </a:xfrm>
            <a:prstGeom prst="rect">
              <a:avLst/>
            </a:prstGeom>
            <a:effectLst/>
          </p:spPr>
        </p:pic>
        <p:sp>
          <p:nvSpPr>
            <p:cNvPr id="1055" name="Shape 1055"/>
            <p:cNvSpPr/>
            <p:nvPr/>
          </p:nvSpPr>
          <p:spPr>
            <a:xfrm rot="20957344">
              <a:off x="2335119" y="916608"/>
              <a:ext cx="191076" cy="191076"/>
            </a:xfrm>
            <a:prstGeom prst="ellipse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56" name="Shape 1056"/>
            <p:cNvSpPr/>
            <p:nvPr/>
          </p:nvSpPr>
          <p:spPr>
            <a:xfrm rot="20957344">
              <a:off x="2285881" y="1302909"/>
              <a:ext cx="191076" cy="191076"/>
            </a:xfrm>
            <a:prstGeom prst="ellipse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064" name="Group 1064"/>
            <p:cNvGrpSpPr/>
            <p:nvPr/>
          </p:nvGrpSpPr>
          <p:grpSpPr>
            <a:xfrm rot="20957344">
              <a:off x="1655111" y="1341766"/>
              <a:ext cx="484039" cy="513768"/>
              <a:chOff x="0" y="0"/>
              <a:chExt cx="484038" cy="513767"/>
            </a:xfrm>
          </p:grpSpPr>
          <p:sp>
            <p:nvSpPr>
              <p:cNvPr id="1057" name="Shape 1057"/>
              <p:cNvSpPr/>
              <p:nvPr/>
            </p:nvSpPr>
            <p:spPr>
              <a:xfrm rot="21600000">
                <a:off x="273616" y="255464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8" name="Shape 1058"/>
              <p:cNvSpPr/>
              <p:nvPr/>
            </p:nvSpPr>
            <p:spPr>
              <a:xfrm rot="21600000">
                <a:off x="-1" y="204342"/>
                <a:ext cx="191077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59" name="Shape 1059"/>
              <p:cNvSpPr/>
              <p:nvPr/>
            </p:nvSpPr>
            <p:spPr>
              <a:xfrm rot="21600000">
                <a:off x="177854" y="-1"/>
                <a:ext cx="191076" cy="191077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0" name="Shape 1060"/>
              <p:cNvSpPr/>
              <p:nvPr/>
            </p:nvSpPr>
            <p:spPr>
              <a:xfrm rot="21600000">
                <a:off x="160636" y="164183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1" name="Shape 1061"/>
              <p:cNvSpPr/>
              <p:nvPr/>
            </p:nvSpPr>
            <p:spPr>
              <a:xfrm rot="21600000">
                <a:off x="63567" y="95804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2" name="Shape 1062"/>
              <p:cNvSpPr/>
              <p:nvPr/>
            </p:nvSpPr>
            <p:spPr>
              <a:xfrm rot="21600000">
                <a:off x="292963" y="103223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3" name="Shape 1063"/>
              <p:cNvSpPr/>
              <p:nvPr/>
            </p:nvSpPr>
            <p:spPr>
              <a:xfrm rot="21600000">
                <a:off x="128554" y="322692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1065" name="Shape 1065"/>
            <p:cNvSpPr/>
            <p:nvPr/>
          </p:nvSpPr>
          <p:spPr>
            <a:xfrm rot="20957344">
              <a:off x="2180344" y="567844"/>
              <a:ext cx="191076" cy="191076"/>
            </a:xfrm>
            <a:prstGeom prst="ellipse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074" name="Group 1074"/>
            <p:cNvGrpSpPr/>
            <p:nvPr/>
          </p:nvGrpSpPr>
          <p:grpSpPr>
            <a:xfrm rot="20957344">
              <a:off x="1548775" y="306033"/>
              <a:ext cx="506168" cy="491359"/>
              <a:chOff x="0" y="0"/>
              <a:chExt cx="506166" cy="491358"/>
            </a:xfrm>
          </p:grpSpPr>
          <p:sp>
            <p:nvSpPr>
              <p:cNvPr id="1066" name="Shape 1066"/>
              <p:cNvSpPr/>
              <p:nvPr/>
            </p:nvSpPr>
            <p:spPr>
              <a:xfrm rot="21600000">
                <a:off x="306071" y="61326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7" name="Shape 1067"/>
              <p:cNvSpPr/>
              <p:nvPr/>
            </p:nvSpPr>
            <p:spPr>
              <a:xfrm rot="21600000">
                <a:off x="315091" y="183755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8" name="Shape 1068"/>
              <p:cNvSpPr/>
              <p:nvPr/>
            </p:nvSpPr>
            <p:spPr>
              <a:xfrm rot="21600000">
                <a:off x="96247" y="4481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69" name="Shape 1069"/>
              <p:cNvSpPr/>
              <p:nvPr/>
            </p:nvSpPr>
            <p:spPr>
              <a:xfrm rot="21600000">
                <a:off x="237424" y="300283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70" name="Shape 1070"/>
              <p:cNvSpPr/>
              <p:nvPr/>
            </p:nvSpPr>
            <p:spPr>
              <a:xfrm rot="21600000">
                <a:off x="213000" y="-1"/>
                <a:ext cx="191076" cy="191077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71" name="Shape 1071"/>
              <p:cNvSpPr/>
              <p:nvPr/>
            </p:nvSpPr>
            <p:spPr>
              <a:xfrm rot="21600000">
                <a:off x="83623" y="269962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72" name="Shape 1072"/>
              <p:cNvSpPr/>
              <p:nvPr/>
            </p:nvSpPr>
            <p:spPr>
              <a:xfrm rot="21600000">
                <a:off x="-1" y="112045"/>
                <a:ext cx="191077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73" name="Shape 1073"/>
              <p:cNvSpPr/>
              <p:nvPr/>
            </p:nvSpPr>
            <p:spPr>
              <a:xfrm rot="21600000">
                <a:off x="165603" y="132303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1075" name="Image 1074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9496624">
              <a:off x="1285700" y="900048"/>
              <a:ext cx="273321" cy="123502"/>
            </a:xfrm>
            <a:prstGeom prst="rect">
              <a:avLst/>
            </a:prstGeom>
            <a:effectLst/>
          </p:spPr>
        </p:pic>
        <p:pic>
          <p:nvPicPr>
            <p:cNvPr id="1077" name="Image 1076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818064">
              <a:off x="1352651" y="1292085"/>
              <a:ext cx="273321" cy="123502"/>
            </a:xfrm>
            <a:prstGeom prst="rect">
              <a:avLst/>
            </a:prstGeom>
            <a:effectLst/>
          </p:spPr>
        </p:pic>
      </p:grpSp>
      <p:sp>
        <p:nvSpPr>
          <p:cNvPr id="1080" name="Shape 1080"/>
          <p:cNvSpPr/>
          <p:nvPr/>
        </p:nvSpPr>
        <p:spPr>
          <a:xfrm>
            <a:off x="5037836" y="3222892"/>
            <a:ext cx="293003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latin typeface="Athelas"/>
                <a:ea typeface="Athelas"/>
                <a:cs typeface="Athelas"/>
                <a:sym typeface="Athelas"/>
              </a:rPr>
              <a:t>ν≃2.5</a:t>
            </a:r>
            <a:r>
              <a:rPr sz="1800"/>
              <a:t> neutons produits</a:t>
            </a:r>
          </a:p>
        </p:txBody>
      </p:sp>
      <p:pic>
        <p:nvPicPr>
          <p:cNvPr id="1141" name="Image 1140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02852" y="3633426"/>
            <a:ext cx="1181230" cy="68229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142" name="Image 1141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092273" y="3633695"/>
            <a:ext cx="1321972" cy="646620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1094" name="Group 1094"/>
          <p:cNvGrpSpPr/>
          <p:nvPr/>
        </p:nvGrpSpPr>
        <p:grpSpPr>
          <a:xfrm>
            <a:off x="7632507" y="5108463"/>
            <a:ext cx="1154305" cy="610860"/>
            <a:chOff x="0" y="0"/>
            <a:chExt cx="1154303" cy="610858"/>
          </a:xfrm>
        </p:grpSpPr>
        <p:sp>
          <p:nvSpPr>
            <p:cNvPr id="1083" name="Shape 1083"/>
            <p:cNvSpPr/>
            <p:nvPr/>
          </p:nvSpPr>
          <p:spPr>
            <a:xfrm rot="20957344">
              <a:off x="947137" y="16091"/>
              <a:ext cx="191076" cy="191076"/>
            </a:xfrm>
            <a:prstGeom prst="ellipse">
              <a:avLst/>
            </a:prstGeom>
            <a:blipFill rotWithShape="1">
              <a:blip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1091" name="Group 1091"/>
            <p:cNvGrpSpPr/>
            <p:nvPr/>
          </p:nvGrpSpPr>
          <p:grpSpPr>
            <a:xfrm rot="20957344">
              <a:off x="43526" y="56586"/>
              <a:ext cx="484039" cy="513769"/>
              <a:chOff x="0" y="0"/>
              <a:chExt cx="484038" cy="513767"/>
            </a:xfrm>
          </p:grpSpPr>
          <p:sp>
            <p:nvSpPr>
              <p:cNvPr id="1084" name="Shape 1084"/>
              <p:cNvSpPr/>
              <p:nvPr/>
            </p:nvSpPr>
            <p:spPr>
              <a:xfrm rot="21600000">
                <a:off x="273616" y="255464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5" name="Shape 1085"/>
              <p:cNvSpPr/>
              <p:nvPr/>
            </p:nvSpPr>
            <p:spPr>
              <a:xfrm rot="21600000">
                <a:off x="-1" y="204342"/>
                <a:ext cx="191077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6" name="Shape 1086"/>
              <p:cNvSpPr/>
              <p:nvPr/>
            </p:nvSpPr>
            <p:spPr>
              <a:xfrm rot="21600000">
                <a:off x="177854" y="-1"/>
                <a:ext cx="191076" cy="191077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7" name="Shape 1087"/>
              <p:cNvSpPr/>
              <p:nvPr/>
            </p:nvSpPr>
            <p:spPr>
              <a:xfrm rot="21600000">
                <a:off x="160636" y="164183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8" name="Shape 1088"/>
              <p:cNvSpPr/>
              <p:nvPr/>
            </p:nvSpPr>
            <p:spPr>
              <a:xfrm rot="21600000">
                <a:off x="63567" y="95804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89" name="Shape 1089"/>
              <p:cNvSpPr/>
              <p:nvPr/>
            </p:nvSpPr>
            <p:spPr>
              <a:xfrm rot="21600000">
                <a:off x="292963" y="103223"/>
                <a:ext cx="191076" cy="191076"/>
              </a:xfrm>
              <a:prstGeom prst="ellipse">
                <a:avLst/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090" name="Shape 1090"/>
              <p:cNvSpPr/>
              <p:nvPr/>
            </p:nvSpPr>
            <p:spPr>
              <a:xfrm rot="21600000">
                <a:off x="128554" y="322692"/>
                <a:ext cx="191076" cy="191076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1092" name="Image 1091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20568787">
              <a:off x="559792" y="163365"/>
              <a:ext cx="335394" cy="123502"/>
            </a:xfrm>
            <a:prstGeom prst="rect">
              <a:avLst/>
            </a:prstGeom>
            <a:effectLst/>
          </p:spPr>
        </p:pic>
      </p:grpSp>
      <p:sp>
        <p:nvSpPr>
          <p:cNvPr id="1095" name="Shape 1095"/>
          <p:cNvSpPr/>
          <p:nvPr/>
        </p:nvSpPr>
        <p:spPr>
          <a:xfrm>
            <a:off x="3948827" y="4226435"/>
            <a:ext cx="94307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prompt</a:t>
            </a:r>
          </a:p>
        </p:txBody>
      </p:sp>
      <p:sp>
        <p:nvSpPr>
          <p:cNvPr id="1096" name="Shape 1096"/>
          <p:cNvSpPr/>
          <p:nvPr/>
        </p:nvSpPr>
        <p:spPr>
          <a:xfrm>
            <a:off x="7863662" y="4203566"/>
            <a:ext cx="97629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retardé</a:t>
            </a:r>
          </a:p>
        </p:txBody>
      </p:sp>
      <p:sp>
        <p:nvSpPr>
          <p:cNvPr id="1097" name="Shape 1097"/>
          <p:cNvSpPr/>
          <p:nvPr/>
        </p:nvSpPr>
        <p:spPr>
          <a:xfrm>
            <a:off x="3833038" y="4596238"/>
            <a:ext cx="122148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A5F5E"/>
                </a:solidFill>
              </a:defRPr>
            </a:lvl1pPr>
          </a:lstStyle>
          <a:p>
            <a:r>
              <a:rPr sz="1600"/>
              <a:t>tout de suite</a:t>
            </a:r>
          </a:p>
        </p:txBody>
      </p:sp>
      <p:sp>
        <p:nvSpPr>
          <p:cNvPr id="1098" name="Shape 1098"/>
          <p:cNvSpPr/>
          <p:nvPr/>
        </p:nvSpPr>
        <p:spPr>
          <a:xfrm>
            <a:off x="7675860" y="4573369"/>
            <a:ext cx="106760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5A5F5E"/>
                </a:solidFill>
              </a:defRPr>
            </a:lvl1pPr>
          </a:lstStyle>
          <a:p>
            <a:r>
              <a:rPr sz="1600"/>
              <a:t>après ~ 1s</a:t>
            </a:r>
          </a:p>
        </p:txBody>
      </p:sp>
      <p:pic>
        <p:nvPicPr>
          <p:cNvPr id="1143" name="Image 1142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727836" y="5662593"/>
            <a:ext cx="126606" cy="41179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00" name="Shape 1100"/>
          <p:cNvSpPr/>
          <p:nvPr/>
        </p:nvSpPr>
        <p:spPr>
          <a:xfrm>
            <a:off x="7132985" y="6058738"/>
            <a:ext cx="11543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5A5F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produit de fission</a:t>
            </a:r>
          </a:p>
        </p:txBody>
      </p:sp>
      <p:pic>
        <p:nvPicPr>
          <p:cNvPr id="1144" name="Image 1143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557331" y="5387731"/>
            <a:ext cx="126606" cy="41179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02" name="Shape 1102"/>
          <p:cNvSpPr/>
          <p:nvPr/>
        </p:nvSpPr>
        <p:spPr>
          <a:xfrm>
            <a:off x="7906714" y="5784505"/>
            <a:ext cx="165414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500">
                <a:solidFill>
                  <a:srgbClr val="5A5F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/>
              <a:t>retardé</a:t>
            </a:r>
          </a:p>
          <a:p>
            <a:pPr>
              <a:defRPr sz="1500">
                <a:solidFill>
                  <a:srgbClr val="5A5F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/>
              <a:t>"delayed" </a:t>
            </a:r>
          </a:p>
        </p:txBody>
      </p:sp>
      <p:sp>
        <p:nvSpPr>
          <p:cNvPr id="1105" name="Shape 1105"/>
          <p:cNvSpPr/>
          <p:nvPr/>
        </p:nvSpPr>
        <p:spPr>
          <a:xfrm>
            <a:off x="4599825" y="6762327"/>
            <a:ext cx="153990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finalement :</a:t>
            </a:r>
          </a:p>
        </p:txBody>
      </p:sp>
      <p:pic>
        <p:nvPicPr>
          <p:cNvPr id="1145" name="Image 1144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875679" y="7182816"/>
            <a:ext cx="184920" cy="40396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08" name="Shape 1108"/>
          <p:cNvSpPr/>
          <p:nvPr/>
        </p:nvSpPr>
        <p:spPr>
          <a:xfrm>
            <a:off x="6632926" y="7523389"/>
            <a:ext cx="39183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sz="1800">
                <a:latin typeface="Athelas"/>
                <a:ea typeface="Athelas"/>
                <a:cs typeface="Athelas"/>
                <a:sym typeface="Athelas"/>
              </a:rPr>
              <a:t>μs</a:t>
            </a:r>
          </a:p>
        </p:txBody>
      </p:sp>
      <p:sp>
        <p:nvSpPr>
          <p:cNvPr id="1109" name="Shape 1109"/>
          <p:cNvSpPr/>
          <p:nvPr/>
        </p:nvSpPr>
        <p:spPr>
          <a:xfrm>
            <a:off x="7642730" y="7506281"/>
            <a:ext cx="23839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 sz="1800">
                <a:latin typeface="Athelas"/>
                <a:ea typeface="Athelas"/>
                <a:cs typeface="Athelas"/>
                <a:sym typeface="Athelas"/>
              </a:rPr>
              <a:t>s</a:t>
            </a:r>
          </a:p>
        </p:txBody>
      </p:sp>
      <p:pic>
        <p:nvPicPr>
          <p:cNvPr id="1146" name="Image 1145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55006" y="7221644"/>
            <a:ext cx="122527" cy="39386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11" name="Shape 1111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 (3/5)</a:t>
            </a:r>
          </a:p>
        </p:txBody>
      </p:sp>
      <p:grpSp>
        <p:nvGrpSpPr>
          <p:cNvPr id="1124" name="Group 1124"/>
          <p:cNvGrpSpPr/>
          <p:nvPr/>
        </p:nvGrpSpPr>
        <p:grpSpPr>
          <a:xfrm>
            <a:off x="1177842" y="7959572"/>
            <a:ext cx="10648949" cy="1592041"/>
            <a:chOff x="-202826" y="-24874"/>
            <a:chExt cx="10648947" cy="1592039"/>
          </a:xfrm>
        </p:grpSpPr>
        <p:grpSp>
          <p:nvGrpSpPr>
            <p:cNvPr id="1114" name="Group 1114"/>
            <p:cNvGrpSpPr/>
            <p:nvPr/>
          </p:nvGrpSpPr>
          <p:grpSpPr>
            <a:xfrm>
              <a:off x="-202827" y="-24875"/>
              <a:ext cx="10648949" cy="1592041"/>
              <a:chOff x="0" y="0"/>
              <a:chExt cx="10648947" cy="1592039"/>
            </a:xfrm>
          </p:grpSpPr>
          <p:sp>
            <p:nvSpPr>
              <p:cNvPr id="1113" name="Shape 1113"/>
              <p:cNvSpPr/>
              <p:nvPr/>
            </p:nvSpPr>
            <p:spPr>
              <a:xfrm>
                <a:off x="215900" y="139700"/>
                <a:ext cx="10217148" cy="1033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3200"/>
              </a:p>
            </p:txBody>
          </p:sp>
          <p:pic>
            <p:nvPicPr>
              <p:cNvPr id="1112" name="Image 1111"/>
              <p:cNvPicPr>
                <a:picLocks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0" y="0"/>
                <a:ext cx="10648948" cy="1592040"/>
              </a:xfrm>
              <a:prstGeom prst="rect">
                <a:avLst/>
              </a:prstGeom>
              <a:effectLst/>
            </p:spPr>
          </p:pic>
        </p:grpSp>
        <p:sp>
          <p:nvSpPr>
            <p:cNvPr id="1115" name="Shape 1115"/>
            <p:cNvSpPr/>
            <p:nvPr/>
          </p:nvSpPr>
          <p:spPr>
            <a:xfrm flipH="1">
              <a:off x="2422939" y="427608"/>
              <a:ext cx="833279" cy="382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3" h="16828" extrusionOk="0">
                  <a:moveTo>
                    <a:pt x="19237" y="1938"/>
                  </a:moveTo>
                  <a:cubicBezTo>
                    <a:pt x="17430" y="-2650"/>
                    <a:pt x="14146" y="2225"/>
                    <a:pt x="11176" y="3145"/>
                  </a:cubicBezTo>
                  <a:cubicBezTo>
                    <a:pt x="7872" y="4168"/>
                    <a:pt x="4197" y="-1000"/>
                    <a:pt x="1393" y="2976"/>
                  </a:cubicBezTo>
                  <a:cubicBezTo>
                    <a:pt x="-441" y="5576"/>
                    <a:pt x="-437" y="10493"/>
                    <a:pt x="1248" y="13577"/>
                  </a:cubicBezTo>
                  <a:cubicBezTo>
                    <a:pt x="4185" y="18950"/>
                    <a:pt x="8821" y="14975"/>
                    <a:pt x="12898" y="15397"/>
                  </a:cubicBezTo>
                  <a:cubicBezTo>
                    <a:pt x="14205" y="15532"/>
                    <a:pt x="15473" y="16170"/>
                    <a:pt x="16760" y="16590"/>
                  </a:cubicBezTo>
                  <a:cubicBezTo>
                    <a:pt x="18126" y="17037"/>
                    <a:pt x="19655" y="17036"/>
                    <a:pt x="20383" y="14924"/>
                  </a:cubicBezTo>
                  <a:cubicBezTo>
                    <a:pt x="21159" y="12670"/>
                    <a:pt x="20163" y="10140"/>
                    <a:pt x="19888" y="7704"/>
                  </a:cubicBezTo>
                  <a:cubicBezTo>
                    <a:pt x="19669" y="5762"/>
                    <a:pt x="19892" y="3600"/>
                    <a:pt x="19237" y="1938"/>
                  </a:cubicBezTo>
                  <a:close/>
                </a:path>
              </a:pathLst>
            </a:custGeom>
            <a:solidFill>
              <a:schemeClr val="accent3">
                <a:hueOff val="198700"/>
                <a:satOff val="21248"/>
                <a:lumOff val="19305"/>
                <a:alpha val="387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1116" name="pasted-image.pdf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2485353" y="495688"/>
              <a:ext cx="723548" cy="284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7" name="Image 1146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3325692" y="220083"/>
              <a:ext cx="1154077" cy="424194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1148" name="Image 1147"/>
            <p:cNvPicPr>
              <a:picLocks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3325697" y="584530"/>
              <a:ext cx="1158962" cy="169779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1149" name="Image 1148"/>
            <p:cNvPicPr>
              <a:picLocks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3325087" y="704712"/>
              <a:ext cx="1150393" cy="403054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1120" name="Shape 1120"/>
            <p:cNvSpPr/>
            <p:nvPr/>
          </p:nvSpPr>
          <p:spPr>
            <a:xfrm>
              <a:off x="4516843" y="860175"/>
              <a:ext cx="5860341" cy="400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1600"/>
                <a:t>comportement brusque si </a:t>
              </a:r>
              <a:r>
                <a:rPr sz="1600" b="1" i="0">
                  <a:latin typeface="Athelas"/>
                  <a:ea typeface="Athelas"/>
                  <a:cs typeface="Athelas"/>
                  <a:sym typeface="Athelas"/>
                </a:rPr>
                <a:t>&gt;0</a:t>
              </a:r>
              <a:r>
                <a:rPr sz="1600"/>
                <a:t> - sur-critique prompt</a:t>
              </a:r>
            </a:p>
          </p:txBody>
        </p:sp>
        <p:sp>
          <p:nvSpPr>
            <p:cNvPr id="1121" name="Shape 1121"/>
            <p:cNvSpPr/>
            <p:nvPr/>
          </p:nvSpPr>
          <p:spPr>
            <a:xfrm>
              <a:off x="4516843" y="440387"/>
              <a:ext cx="3387856" cy="400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600" dirty="0"/>
                <a:t>marge à la </a:t>
              </a:r>
              <a:r>
                <a:rPr sz="1600" dirty="0" err="1"/>
                <a:t>criticité</a:t>
              </a:r>
              <a:r>
                <a:rPr sz="1600" dirty="0"/>
                <a:t> </a:t>
              </a:r>
              <a:r>
                <a:rPr sz="1600" dirty="0" err="1"/>
                <a:t>prompte</a:t>
              </a:r>
              <a:endParaRPr sz="1600" dirty="0"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4526776" y="20598"/>
              <a:ext cx="5603955" cy="400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600" dirty="0" err="1"/>
                <a:t>utilisé</a:t>
              </a:r>
              <a:r>
                <a:rPr sz="1600" dirty="0"/>
                <a:t> par la suite pour </a:t>
              </a:r>
              <a:r>
                <a:rPr sz="1600" dirty="0" err="1"/>
                <a:t>caractériser</a:t>
              </a:r>
              <a:r>
                <a:rPr sz="1600" dirty="0"/>
                <a:t> le </a:t>
              </a:r>
              <a:r>
                <a:rPr sz="1600" dirty="0" err="1"/>
                <a:t>réacteur</a:t>
              </a:r>
              <a:endParaRPr sz="1600" dirty="0"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237480" y="416565"/>
              <a:ext cx="1927373" cy="400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600" dirty="0" err="1"/>
                <a:t>en</a:t>
              </a:r>
              <a:r>
                <a:rPr sz="1600" dirty="0"/>
                <a:t> </a:t>
              </a:r>
              <a:r>
                <a:rPr sz="1600" dirty="0" err="1"/>
                <a:t>transitoire</a:t>
              </a:r>
              <a:r>
                <a:rPr sz="1600" dirty="0"/>
                <a:t>…</a:t>
              </a:r>
            </a:p>
          </p:txBody>
        </p:sp>
      </p:grpSp>
      <p:pic>
        <p:nvPicPr>
          <p:cNvPr id="1125" name="pasted-image.pdf"/>
          <p:cNvPicPr>
            <a:picLocks noChangeAspect="1"/>
          </p:cNvPicPr>
          <p:nvPr/>
        </p:nvPicPr>
        <p:blipFill>
          <a:blip r:embed="rId23">
            <a:extLst/>
          </a:blip>
          <a:srcRect l="70222" b="55073"/>
          <a:stretch>
            <a:fillRect/>
          </a:stretch>
        </p:blipFill>
        <p:spPr>
          <a:xfrm>
            <a:off x="5388976" y="5582175"/>
            <a:ext cx="276067" cy="233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pasted-image.pdf"/>
          <p:cNvPicPr>
            <a:picLocks noChangeAspect="1"/>
          </p:cNvPicPr>
          <p:nvPr/>
        </p:nvPicPr>
        <p:blipFill>
          <a:blip r:embed="rId24">
            <a:extLst/>
          </a:blip>
          <a:srcRect l="68664" b="57711"/>
          <a:stretch>
            <a:fillRect/>
          </a:stretch>
        </p:blipFill>
        <p:spPr>
          <a:xfrm>
            <a:off x="8835348" y="5052752"/>
            <a:ext cx="258674" cy="22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pasted-image.pdf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669697" y="6334051"/>
            <a:ext cx="24892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Shape 1128"/>
          <p:cNvSpPr/>
          <p:nvPr/>
        </p:nvSpPr>
        <p:spPr>
          <a:xfrm>
            <a:off x="9815271" y="4988478"/>
            <a:ext cx="299022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rgbClr val="E82C05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rPr sz="1400" dirty="0"/>
              <a:t>❗️</a:t>
            </a:r>
            <a:r>
              <a:rPr sz="1600" spc="-34" dirty="0" err="1">
                <a:latin typeface="+mn-lt"/>
                <a:ea typeface="+mn-ea"/>
                <a:cs typeface="+mn-cs"/>
                <a:sym typeface="Gill Sans Light"/>
              </a:rPr>
              <a:t>bougent</a:t>
            </a:r>
            <a:r>
              <a:rPr sz="1600" spc="-34" dirty="0">
                <a:latin typeface="+mn-lt"/>
                <a:ea typeface="+mn-ea"/>
                <a:cs typeface="+mn-cs"/>
                <a:sym typeface="Gill Sans Light"/>
              </a:rPr>
              <a:t> avec le combustible</a:t>
            </a:r>
            <a:r>
              <a:rPr sz="1400" dirty="0">
                <a:latin typeface="Gill Sans"/>
                <a:ea typeface="Gill Sans"/>
                <a:cs typeface="Gill Sans"/>
                <a:sym typeface="Gill Sans"/>
              </a:rPr>
              <a:t>❗️</a:t>
            </a:r>
          </a:p>
        </p:txBody>
      </p:sp>
      <p:pic>
        <p:nvPicPr>
          <p:cNvPr id="1130" name="pasted-image.pdf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6441871" y="6857803"/>
            <a:ext cx="1435101" cy="29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7" name="Group 1137"/>
          <p:cNvGrpSpPr/>
          <p:nvPr/>
        </p:nvGrpSpPr>
        <p:grpSpPr>
          <a:xfrm>
            <a:off x="161421" y="977448"/>
            <a:ext cx="1942175" cy="1950662"/>
            <a:chOff x="-1" y="0"/>
            <a:chExt cx="1942174" cy="1950660"/>
          </a:xfrm>
        </p:grpSpPr>
        <p:grpSp>
          <p:nvGrpSpPr>
            <p:cNvPr id="1134" name="Group 1134"/>
            <p:cNvGrpSpPr/>
            <p:nvPr/>
          </p:nvGrpSpPr>
          <p:grpSpPr>
            <a:xfrm>
              <a:off x="-1" y="0"/>
              <a:ext cx="1942174" cy="1950660"/>
              <a:chOff x="-73317" y="0"/>
              <a:chExt cx="1942172" cy="1950659"/>
            </a:xfrm>
          </p:grpSpPr>
          <p:sp>
            <p:nvSpPr>
              <p:cNvPr id="1131" name="Shape 1131"/>
              <p:cNvSpPr/>
              <p:nvPr/>
            </p:nvSpPr>
            <p:spPr>
              <a:xfrm rot="16214612">
                <a:off x="-615414" y="555479"/>
                <a:ext cx="1499510" cy="4089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1400" spc="112">
                    <a:solidFill>
                      <a:srgbClr val="000000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200"/>
                  <a:t>population</a:t>
                </a:r>
              </a:p>
            </p:txBody>
          </p:sp>
          <p:sp>
            <p:nvSpPr>
              <p:cNvPr id="1132" name="Shape 1132"/>
              <p:cNvSpPr/>
              <p:nvPr/>
            </p:nvSpPr>
            <p:spPr>
              <a:xfrm>
                <a:off x="399695" y="1579582"/>
                <a:ext cx="1469160" cy="3710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1400" spc="112">
                    <a:solidFill>
                      <a:srgbClr val="000000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200" dirty="0" err="1"/>
                  <a:t>génération</a:t>
                </a:r>
                <a:endParaRPr sz="1200" dirty="0"/>
              </a:p>
            </p:txBody>
          </p:sp>
          <p:pic>
            <p:nvPicPr>
              <p:cNvPr id="1133" name="evo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r="36244"/>
              <a:stretch>
                <a:fillRect/>
              </a:stretch>
            </p:blipFill>
            <p:spPr>
              <a:xfrm>
                <a:off x="254939" y="0"/>
                <a:ext cx="1581709" cy="1706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35" name="Shape 1135"/>
            <p:cNvSpPr/>
            <p:nvPr/>
          </p:nvSpPr>
          <p:spPr>
            <a:xfrm>
              <a:off x="862395" y="761831"/>
              <a:ext cx="829567" cy="159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8" extrusionOk="0">
                  <a:moveTo>
                    <a:pt x="0" y="16636"/>
                  </a:moveTo>
                  <a:cubicBezTo>
                    <a:pt x="2979" y="5996"/>
                    <a:pt x="6505" y="204"/>
                    <a:pt x="10125" y="5"/>
                  </a:cubicBezTo>
                  <a:cubicBezTo>
                    <a:pt x="11895" y="-92"/>
                    <a:pt x="13689" y="1242"/>
                    <a:pt x="15234" y="5795"/>
                  </a:cubicBezTo>
                  <a:cubicBezTo>
                    <a:pt x="16236" y="8749"/>
                    <a:pt x="17076" y="13044"/>
                    <a:pt x="18069" y="16122"/>
                  </a:cubicBezTo>
                  <a:cubicBezTo>
                    <a:pt x="19138" y="19439"/>
                    <a:pt x="20354" y="21292"/>
                    <a:pt x="21600" y="21508"/>
                  </a:cubicBezTo>
                </a:path>
              </a:pathLst>
            </a:custGeom>
            <a:noFill/>
            <a:ln w="50800" cap="flat">
              <a:solidFill>
                <a:srgbClr val="CA5F58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200"/>
            </a:p>
          </p:txBody>
        </p:sp>
        <p:sp>
          <p:nvSpPr>
            <p:cNvPr id="1136" name="Shape 1136"/>
            <p:cNvSpPr/>
            <p:nvPr/>
          </p:nvSpPr>
          <p:spPr>
            <a:xfrm rot="1940587">
              <a:off x="1292078" y="168052"/>
              <a:ext cx="307777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3200"/>
                <a:t>x</a:t>
              </a:r>
            </a:p>
          </p:txBody>
        </p:sp>
      </p:grpSp>
      <p:sp>
        <p:nvSpPr>
          <p:cNvPr id="1138" name="Shape 1138"/>
          <p:cNvSpPr/>
          <p:nvPr/>
        </p:nvSpPr>
        <p:spPr>
          <a:xfrm>
            <a:off x="842099" y="1505309"/>
            <a:ext cx="59879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139" name="Shape 1139"/>
          <p:cNvSpPr/>
          <p:nvPr/>
        </p:nvSpPr>
        <p:spPr>
          <a:xfrm>
            <a:off x="852007" y="989859"/>
            <a:ext cx="98745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b="1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800"/>
              <a:t>temps ?</a:t>
            </a:r>
          </a:p>
        </p:txBody>
      </p:sp>
      <p:sp>
        <p:nvSpPr>
          <p:cNvPr id="1140" name="Shape 1140"/>
          <p:cNvSpPr/>
          <p:nvPr/>
        </p:nvSpPr>
        <p:spPr>
          <a:xfrm>
            <a:off x="9485952" y="3977662"/>
            <a:ext cx="219154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>
                <a:solidFill>
                  <a:srgbClr val="5A5F5E"/>
                </a:solidFill>
              </a:defRPr>
            </a:pPr>
            <a:r>
              <a:rPr sz="1800" dirty="0" err="1"/>
              <a:t>familles</a:t>
            </a:r>
            <a:r>
              <a:rPr sz="1800" dirty="0"/>
              <a:t> de </a:t>
            </a:r>
            <a:r>
              <a:rPr sz="1800" u="sng" dirty="0" err="1"/>
              <a:t>précurseurs</a:t>
            </a:r>
            <a:r>
              <a:rPr sz="1800" dirty="0"/>
              <a:t> de neutrons </a:t>
            </a:r>
            <a:r>
              <a:rPr sz="1800" dirty="0" err="1"/>
              <a:t>retardés</a:t>
            </a:r>
            <a:r>
              <a:rPr sz="1800" dirty="0"/>
              <a:t> T</a:t>
            </a:r>
            <a:r>
              <a:rPr sz="1800" baseline="-5999" dirty="0"/>
              <a:t>1/2</a:t>
            </a:r>
            <a:r>
              <a:rPr sz="1800" dirty="0"/>
              <a:t> de 0.1s à 1min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3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" grpId="30" animBg="1" advAuto="0"/>
      <p:bldP spid="1013" grpId="19" animBg="1" advAuto="0"/>
      <p:bldP spid="1014" grpId="21" animBg="1" advAuto="0"/>
      <p:bldP spid="1015" grpId="22" animBg="1" advAuto="0"/>
      <p:bldP spid="1027" grpId="8" animBg="1" advAuto="0"/>
      <p:bldP spid="1029" grpId="1" animBg="1" advAuto="0"/>
      <p:bldP spid="1079" grpId="5" animBg="1" advAuto="0"/>
      <p:bldP spid="1080" grpId="2" animBg="1" advAuto="0"/>
      <p:bldP spid="1141" grpId="9" animBg="1" advAuto="0"/>
      <p:bldP spid="1142" grpId="3" animBg="1" advAuto="0"/>
      <p:bldP spid="1094" grpId="14" animBg="1" advAuto="0"/>
      <p:bldP spid="1095" grpId="4" animBg="1" advAuto="0"/>
      <p:bldP spid="1096" grpId="10" animBg="1" advAuto="0"/>
      <p:bldP spid="1097" grpId="6" animBg="1" advAuto="0"/>
      <p:bldP spid="1098" grpId="11" animBg="1" advAuto="0"/>
      <p:bldP spid="1143" grpId="16" animBg="1" advAuto="0"/>
      <p:bldP spid="1100" grpId="18" animBg="1" advAuto="0"/>
      <p:bldP spid="1144" grpId="15" animBg="1" advAuto="0"/>
      <p:bldP spid="1102" grpId="17" animBg="1" advAuto="0"/>
      <p:bldP spid="1105" grpId="23" animBg="1" advAuto="0"/>
      <p:bldP spid="1145" grpId="24" animBg="1" advAuto="0"/>
      <p:bldP spid="1108" grpId="27" animBg="1" advAuto="0"/>
      <p:bldP spid="1109" grpId="26" animBg="1" advAuto="0"/>
      <p:bldP spid="1146" grpId="25" animBg="1" advAuto="0"/>
      <p:bldP spid="1124" grpId="28" animBg="1" advAuto="0"/>
      <p:bldP spid="1125" grpId="7" animBg="1" advAuto="0"/>
      <p:bldP spid="1126" grpId="13" animBg="1" advAuto="0"/>
      <p:bldP spid="1127" grpId="20" animBg="1" advAuto="0"/>
      <p:bldP spid="1128" grpId="31" animBg="1" advAuto="0"/>
      <p:bldP spid="1130" grpId="29" animBg="1" advAuto="0"/>
      <p:bldP spid="1140" grpId="1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/>
          <p:nvPr/>
        </p:nvSpPr>
        <p:spPr>
          <a:xfrm rot="10800000" flipH="1">
            <a:off x="8270020" y="8559403"/>
            <a:ext cx="623578" cy="36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18889" extrusionOk="0">
                <a:moveTo>
                  <a:pt x="7187" y="750"/>
                </a:moveTo>
                <a:cubicBezTo>
                  <a:pt x="5116" y="594"/>
                  <a:pt x="2816" y="-359"/>
                  <a:pt x="1300" y="1905"/>
                </a:cubicBezTo>
                <a:cubicBezTo>
                  <a:pt x="-189" y="4127"/>
                  <a:pt x="-92" y="7361"/>
                  <a:pt x="120" y="10216"/>
                </a:cubicBezTo>
                <a:cubicBezTo>
                  <a:pt x="365" y="13493"/>
                  <a:pt x="872" y="17289"/>
                  <a:pt x="3079" y="18596"/>
                </a:cubicBezTo>
                <a:cubicBezTo>
                  <a:pt x="4865" y="19653"/>
                  <a:pt x="6629" y="17566"/>
                  <a:pt x="8449" y="16847"/>
                </a:cubicBezTo>
                <a:cubicBezTo>
                  <a:pt x="12055" y="15423"/>
                  <a:pt x="16328" y="17697"/>
                  <a:pt x="18977" y="14217"/>
                </a:cubicBezTo>
                <a:cubicBezTo>
                  <a:pt x="21411" y="11019"/>
                  <a:pt x="21335" y="5645"/>
                  <a:pt x="18841" y="2291"/>
                </a:cubicBezTo>
                <a:cubicBezTo>
                  <a:pt x="15691" y="-1947"/>
                  <a:pt x="11211" y="1052"/>
                  <a:pt x="7187" y="750"/>
                </a:cubicBezTo>
                <a:close/>
              </a:path>
            </a:pathLst>
          </a:custGeom>
          <a:solidFill>
            <a:srgbClr val="5386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152" name="Shape 11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153" name="Image 115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1155" name="Image 115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42">
            <a:off x="7680471" y="969368"/>
            <a:ext cx="871272" cy="38111"/>
          </a:xfrm>
          <a:prstGeom prst="rect">
            <a:avLst/>
          </a:prstGeom>
        </p:spPr>
      </p:pic>
      <p:pic>
        <p:nvPicPr>
          <p:cNvPr id="1157" name="Image 115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2">
            <a:off x="5105405" y="1250186"/>
            <a:ext cx="2812837" cy="38135"/>
          </a:xfrm>
          <a:prstGeom prst="rect">
            <a:avLst/>
          </a:prstGeom>
        </p:spPr>
      </p:pic>
      <p:sp>
        <p:nvSpPr>
          <p:cNvPr id="1159" name="Shape 1159"/>
          <p:cNvSpPr/>
          <p:nvPr/>
        </p:nvSpPr>
        <p:spPr>
          <a:xfrm>
            <a:off x="5128679" y="785223"/>
            <a:ext cx="276628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notion d’importance</a:t>
            </a:r>
          </a:p>
        </p:txBody>
      </p:sp>
      <p:pic>
        <p:nvPicPr>
          <p:cNvPr id="1160" name="Image 115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699958" flipH="1">
            <a:off x="4425630" y="977470"/>
            <a:ext cx="871272" cy="38111"/>
          </a:xfrm>
          <a:prstGeom prst="rect">
            <a:avLst/>
          </a:prstGeom>
        </p:spPr>
      </p:pic>
      <p:sp>
        <p:nvSpPr>
          <p:cNvPr id="1162" name="Shape 1162"/>
          <p:cNvSpPr/>
          <p:nvPr/>
        </p:nvSpPr>
        <p:spPr>
          <a:xfrm>
            <a:off x="3123522" y="1689518"/>
            <a:ext cx="5790688" cy="404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… Mais … tous les neutrons ne se valent pas !</a:t>
            </a:r>
          </a:p>
        </p:txBody>
      </p:sp>
      <p:pic>
        <p:nvPicPr>
          <p:cNvPr id="1163" name="toto_cadre_alpha.png"/>
          <p:cNvPicPr>
            <a:picLocks noChangeAspect="1"/>
          </p:cNvPicPr>
          <p:nvPr/>
        </p:nvPicPr>
        <p:blipFill>
          <a:blip r:embed="rId5">
            <a:extLst/>
          </a:blip>
          <a:srcRect l="5916" t="8211" b="8211"/>
          <a:stretch>
            <a:fillRect/>
          </a:stretch>
        </p:blipFill>
        <p:spPr>
          <a:xfrm>
            <a:off x="6928237" y="3517669"/>
            <a:ext cx="5851178" cy="3007438"/>
          </a:xfrm>
          <a:prstGeom prst="rect">
            <a:avLst/>
          </a:prstGeom>
          <a:ln w="12700">
            <a:miter lim="400000"/>
          </a:ln>
        </p:spPr>
      </p:pic>
      <p:sp>
        <p:nvSpPr>
          <p:cNvPr id="1164" name="Shape 1164"/>
          <p:cNvSpPr/>
          <p:nvPr/>
        </p:nvSpPr>
        <p:spPr>
          <a:xfrm rot="16214612">
            <a:off x="5899818" y="4819679"/>
            <a:ext cx="1672381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/>
              <a:t>Intensité [MeV</a:t>
            </a:r>
            <a:r>
              <a:rPr sz="1400" baseline="31999"/>
              <a:t>-1</a:t>
            </a:r>
            <a:r>
              <a:rPr sz="1400"/>
              <a:t>]</a:t>
            </a:r>
          </a:p>
        </p:txBody>
      </p:sp>
      <p:sp>
        <p:nvSpPr>
          <p:cNvPr id="1165" name="Shape 1165"/>
          <p:cNvSpPr/>
          <p:nvPr/>
        </p:nvSpPr>
        <p:spPr>
          <a:xfrm>
            <a:off x="9307476" y="6526665"/>
            <a:ext cx="1450910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Energie [MeV]</a:t>
            </a:r>
          </a:p>
        </p:txBody>
      </p:sp>
      <p:pic>
        <p:nvPicPr>
          <p:cNvPr id="1200" name="Image 1199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36312" y="4555203"/>
            <a:ext cx="1232643" cy="32664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201" name="Image 1200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83406" y="5305832"/>
            <a:ext cx="1232643" cy="326640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68" name="Shape 1168"/>
          <p:cNvSpPr/>
          <p:nvPr/>
        </p:nvSpPr>
        <p:spPr>
          <a:xfrm>
            <a:off x="9478495" y="4253421"/>
            <a:ext cx="2454454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spectre retardé :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d</a:t>
            </a:r>
          </a:p>
        </p:txBody>
      </p:sp>
      <p:sp>
        <p:nvSpPr>
          <p:cNvPr id="1169" name="Shape 1169"/>
          <p:cNvSpPr/>
          <p:nvPr/>
        </p:nvSpPr>
        <p:spPr>
          <a:xfrm>
            <a:off x="10112647" y="5068211"/>
            <a:ext cx="242124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spectre prompt :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p</a:t>
            </a:r>
          </a:p>
        </p:txBody>
      </p:sp>
      <p:sp>
        <p:nvSpPr>
          <p:cNvPr id="1170" name="Shape 1170"/>
          <p:cNvSpPr/>
          <p:nvPr/>
        </p:nvSpPr>
        <p:spPr>
          <a:xfrm>
            <a:off x="8069973" y="3568330"/>
            <a:ext cx="428085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Spectre d’émission des neutrons - </a:t>
            </a:r>
            <a:r>
              <a:rPr sz="1600" baseline="31999"/>
              <a:t>233</a:t>
            </a:r>
            <a:r>
              <a:rPr sz="1600"/>
              <a:t>U</a:t>
            </a:r>
          </a:p>
        </p:txBody>
      </p:sp>
      <p:sp>
        <p:nvSpPr>
          <p:cNvPr id="1171" name="Shape 1171"/>
          <p:cNvSpPr/>
          <p:nvPr/>
        </p:nvSpPr>
        <p:spPr>
          <a:xfrm>
            <a:off x="11314055" y="6528173"/>
            <a:ext cx="1433469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2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100"/>
              <a:t>[ENDF/B-VII.1 ]</a:t>
            </a:r>
          </a:p>
        </p:txBody>
      </p:sp>
      <p:sp>
        <p:nvSpPr>
          <p:cNvPr id="1172" name="Shape 1172"/>
          <p:cNvSpPr/>
          <p:nvPr/>
        </p:nvSpPr>
        <p:spPr>
          <a:xfrm>
            <a:off x="7196303" y="2709467"/>
            <a:ext cx="5271187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6391" indent="-226391" algn="l">
              <a:lnSpc>
                <a:spcPct val="120000"/>
              </a:lnSpc>
              <a:buSzPct val="30000"/>
              <a:buBlip>
                <a:blip r:embed="rId8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les énergies d’émission sont différentes </a:t>
            </a:r>
          </a:p>
        </p:txBody>
      </p:sp>
      <p:sp>
        <p:nvSpPr>
          <p:cNvPr id="1173" name="Shape 1173"/>
          <p:cNvSpPr/>
          <p:nvPr/>
        </p:nvSpPr>
        <p:spPr>
          <a:xfrm>
            <a:off x="237260" y="2719349"/>
            <a:ext cx="5970042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6391" indent="-226391" algn="l">
              <a:lnSpc>
                <a:spcPct val="120000"/>
              </a:lnSpc>
              <a:buSzPct val="30000"/>
              <a:buBlip>
                <a:blip r:embed="rId8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suivant leur position, l’effet sur la réaction en chaîne est différent</a:t>
            </a:r>
          </a:p>
        </p:txBody>
      </p:sp>
      <p:pic>
        <p:nvPicPr>
          <p:cNvPr id="1174" name="Image 1173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7260" y="3839054"/>
            <a:ext cx="2534148" cy="2247928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sp>
        <p:nvSpPr>
          <p:cNvPr id="1175" name="Shape 1175"/>
          <p:cNvSpPr/>
          <p:nvPr/>
        </p:nvSpPr>
        <p:spPr>
          <a:xfrm>
            <a:off x="500084" y="5406048"/>
            <a:ext cx="2008499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700" spc="136">
                <a:solidFill>
                  <a:srgbClr val="F6F5F4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coeur de réacteur</a:t>
            </a:r>
          </a:p>
        </p:txBody>
      </p:sp>
      <p:pic>
        <p:nvPicPr>
          <p:cNvPr id="1176" name="Image 1175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5400042">
            <a:off x="4340447" y="4868529"/>
            <a:ext cx="4342753" cy="38153"/>
          </a:xfrm>
          <a:prstGeom prst="rect">
            <a:avLst/>
          </a:prstGeom>
        </p:spPr>
      </p:pic>
      <p:sp>
        <p:nvSpPr>
          <p:cNvPr id="1178" name="Shape 1178"/>
          <p:cNvSpPr/>
          <p:nvPr/>
        </p:nvSpPr>
        <p:spPr>
          <a:xfrm rot="20957344">
            <a:off x="1249156" y="4740560"/>
            <a:ext cx="513203" cy="421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3" y="1693"/>
                </a:moveTo>
                <a:lnTo>
                  <a:pt x="11923" y="6190"/>
                </a:lnTo>
                <a:lnTo>
                  <a:pt x="8958" y="0"/>
                </a:lnTo>
                <a:lnTo>
                  <a:pt x="7543" y="7118"/>
                </a:lnTo>
                <a:lnTo>
                  <a:pt x="0" y="5648"/>
                </a:lnTo>
                <a:lnTo>
                  <a:pt x="4435" y="11767"/>
                </a:lnTo>
                <a:lnTo>
                  <a:pt x="1199" y="17356"/>
                </a:lnTo>
                <a:lnTo>
                  <a:pt x="5810" y="16246"/>
                </a:lnTo>
                <a:lnTo>
                  <a:pt x="8105" y="21600"/>
                </a:lnTo>
                <a:lnTo>
                  <a:pt x="11371" y="17166"/>
                </a:lnTo>
                <a:lnTo>
                  <a:pt x="15013" y="20072"/>
                </a:lnTo>
                <a:lnTo>
                  <a:pt x="16201" y="16128"/>
                </a:lnTo>
                <a:lnTo>
                  <a:pt x="21600" y="15166"/>
                </a:lnTo>
                <a:lnTo>
                  <a:pt x="17291" y="10865"/>
                </a:lnTo>
                <a:lnTo>
                  <a:pt x="17417" y="9840"/>
                </a:lnTo>
                <a:lnTo>
                  <a:pt x="19069" y="4757"/>
                </a:lnTo>
                <a:lnTo>
                  <a:pt x="15210" y="7831"/>
                </a:lnTo>
                <a:lnTo>
                  <a:pt x="15866" y="2152"/>
                </a:lnTo>
              </a:path>
            </a:pathLst>
          </a:custGeom>
          <a:gradFill>
            <a:gsLst>
              <a:gs pos="0">
                <a:srgbClr val="FE3300">
                  <a:alpha val="67004"/>
                </a:srgbClr>
              </a:gs>
              <a:gs pos="23690">
                <a:srgbClr val="FE8C3E">
                  <a:alpha val="67004"/>
                </a:srgbClr>
              </a:gs>
              <a:gs pos="41273">
                <a:srgbClr val="FEE57B">
                  <a:alpha val="67004"/>
                </a:srgbClr>
              </a:gs>
              <a:gs pos="61601">
                <a:srgbClr val="FEF2BD">
                  <a:alpha val="67004"/>
                </a:srgbClr>
              </a:gs>
              <a:gs pos="100000">
                <a:srgbClr val="FFFFFF">
                  <a:alpha val="67004"/>
                </a:srgbClr>
              </a:gs>
            </a:gsLst>
            <a:path>
              <a:fillToRect l="46607" t="54220" r="53392" b="45779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79" name="Shape 1179"/>
          <p:cNvSpPr/>
          <p:nvPr/>
        </p:nvSpPr>
        <p:spPr>
          <a:xfrm rot="20957344">
            <a:off x="2103320" y="3986770"/>
            <a:ext cx="513203" cy="421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3" y="1693"/>
                </a:moveTo>
                <a:lnTo>
                  <a:pt x="11923" y="6190"/>
                </a:lnTo>
                <a:lnTo>
                  <a:pt x="8958" y="0"/>
                </a:lnTo>
                <a:lnTo>
                  <a:pt x="7543" y="7118"/>
                </a:lnTo>
                <a:lnTo>
                  <a:pt x="0" y="5648"/>
                </a:lnTo>
                <a:lnTo>
                  <a:pt x="4435" y="11767"/>
                </a:lnTo>
                <a:lnTo>
                  <a:pt x="1199" y="17356"/>
                </a:lnTo>
                <a:lnTo>
                  <a:pt x="5810" y="16246"/>
                </a:lnTo>
                <a:lnTo>
                  <a:pt x="8105" y="21600"/>
                </a:lnTo>
                <a:lnTo>
                  <a:pt x="11371" y="17166"/>
                </a:lnTo>
                <a:lnTo>
                  <a:pt x="15013" y="20072"/>
                </a:lnTo>
                <a:lnTo>
                  <a:pt x="16201" y="16128"/>
                </a:lnTo>
                <a:lnTo>
                  <a:pt x="21600" y="15166"/>
                </a:lnTo>
                <a:lnTo>
                  <a:pt x="17291" y="10865"/>
                </a:lnTo>
                <a:lnTo>
                  <a:pt x="17417" y="9840"/>
                </a:lnTo>
                <a:lnTo>
                  <a:pt x="19069" y="4757"/>
                </a:lnTo>
                <a:lnTo>
                  <a:pt x="15210" y="7831"/>
                </a:lnTo>
                <a:lnTo>
                  <a:pt x="15866" y="2152"/>
                </a:lnTo>
              </a:path>
            </a:pathLst>
          </a:custGeom>
          <a:gradFill>
            <a:gsLst>
              <a:gs pos="0">
                <a:srgbClr val="FE3300">
                  <a:alpha val="67004"/>
                </a:srgbClr>
              </a:gs>
              <a:gs pos="23690">
                <a:srgbClr val="FE8C3E">
                  <a:alpha val="67004"/>
                </a:srgbClr>
              </a:gs>
              <a:gs pos="41273">
                <a:srgbClr val="FEE57B">
                  <a:alpha val="67004"/>
                </a:srgbClr>
              </a:gs>
              <a:gs pos="61601">
                <a:srgbClr val="FEF2BD">
                  <a:alpha val="67004"/>
                </a:srgbClr>
              </a:gs>
              <a:gs pos="100000">
                <a:srgbClr val="FFFFFF">
                  <a:alpha val="67004"/>
                </a:srgbClr>
              </a:gs>
            </a:gsLst>
            <a:path>
              <a:fillToRect l="46607" t="54220" r="53392" b="45779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202" name="Image 1201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47685" y="4956277"/>
            <a:ext cx="1546446" cy="45250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81" name="Shape 1181"/>
          <p:cNvSpPr/>
          <p:nvPr/>
        </p:nvSpPr>
        <p:spPr>
          <a:xfrm>
            <a:off x="2877914" y="5279928"/>
            <a:ext cx="3528638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émission au centre : </a:t>
            </a:r>
          </a:p>
          <a:p>
            <a:pPr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 u="sng"/>
              <a:t>forte</a:t>
            </a:r>
            <a:r>
              <a:rPr sz="1600"/>
              <a:t> probabilité de déclencher une nouvelle fission</a:t>
            </a:r>
          </a:p>
        </p:txBody>
      </p:sp>
      <p:sp>
        <p:nvSpPr>
          <p:cNvPr id="1182" name="Shape 1182"/>
          <p:cNvSpPr/>
          <p:nvPr/>
        </p:nvSpPr>
        <p:spPr>
          <a:xfrm>
            <a:off x="2877914" y="3868030"/>
            <a:ext cx="3528638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émission en périphérie : </a:t>
            </a:r>
          </a:p>
          <a:p>
            <a:pPr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 u="sng"/>
              <a:t>faible</a:t>
            </a:r>
            <a:r>
              <a:rPr sz="1600"/>
              <a:t> probabilité de déclencher une nouvelle fission</a:t>
            </a:r>
          </a:p>
        </p:txBody>
      </p:sp>
      <p:pic>
        <p:nvPicPr>
          <p:cNvPr id="1203" name="Image 1202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58336" y="4094131"/>
            <a:ext cx="941964" cy="1740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184" name="Image 1183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26601" y="6438962"/>
            <a:ext cx="660080" cy="396627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sp>
        <p:nvSpPr>
          <p:cNvPr id="1185" name="Shape 1185"/>
          <p:cNvSpPr/>
          <p:nvPr/>
        </p:nvSpPr>
        <p:spPr>
          <a:xfrm>
            <a:off x="1471196" y="6412353"/>
            <a:ext cx="442505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zones avec différentes </a:t>
            </a:r>
            <a:r>
              <a:rPr sz="1800" i="1"/>
              <a:t>importances</a:t>
            </a:r>
          </a:p>
        </p:txBody>
      </p:sp>
      <p:sp>
        <p:nvSpPr>
          <p:cNvPr id="1186" name="Shape 1186"/>
          <p:cNvSpPr/>
          <p:nvPr/>
        </p:nvSpPr>
        <p:spPr>
          <a:xfrm>
            <a:off x="2604401" y="7356249"/>
            <a:ext cx="7795998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on définit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β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  <a:r>
              <a:rPr sz="1800"/>
              <a:t>, la fraction effective de neutrons retardés, prenant en compte ces effets de zone et de spectre</a:t>
            </a:r>
          </a:p>
        </p:txBody>
      </p:sp>
      <p:pic>
        <p:nvPicPr>
          <p:cNvPr id="1187" name="pasted-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596605" y="8564867"/>
            <a:ext cx="12573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8" name="Shape 1188"/>
          <p:cNvSpPr/>
          <p:nvPr/>
        </p:nvSpPr>
        <p:spPr>
          <a:xfrm>
            <a:off x="3780955" y="9946337"/>
            <a:ext cx="1120304" cy="29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t>1=k_p+\beta</a:t>
            </a:r>
          </a:p>
        </p:txBody>
      </p:sp>
      <p:pic>
        <p:nvPicPr>
          <p:cNvPr id="1189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216642" y="8592846"/>
            <a:ext cx="16002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0" name="Shape 1190"/>
          <p:cNvSpPr/>
          <p:nvPr/>
        </p:nvSpPr>
        <p:spPr>
          <a:xfrm>
            <a:off x="7647989" y="9946337"/>
            <a:ext cx="1669034" cy="29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t>1=k_p+\beta_{eff}</a:t>
            </a:r>
          </a:p>
        </p:txBody>
      </p:sp>
      <p:pic>
        <p:nvPicPr>
          <p:cNvPr id="1191" name="Image 1190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20221410">
            <a:off x="4329486" y="8716744"/>
            <a:ext cx="1658220" cy="6350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204" name="Image 1203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5990173" y="8641212"/>
            <a:ext cx="1135024" cy="169833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193" name="Shape 1193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 (4/5)</a:t>
            </a:r>
          </a:p>
        </p:txBody>
      </p:sp>
      <p:sp>
        <p:nvSpPr>
          <p:cNvPr id="1194" name="Shape 1194"/>
          <p:cNvSpPr/>
          <p:nvPr/>
        </p:nvSpPr>
        <p:spPr>
          <a:xfrm rot="10800000" flipH="1">
            <a:off x="2688064" y="1704569"/>
            <a:ext cx="273889" cy="381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5" h="18990" extrusionOk="0">
                <a:moveTo>
                  <a:pt x="15596" y="1569"/>
                </a:moveTo>
                <a:cubicBezTo>
                  <a:pt x="11871" y="-1596"/>
                  <a:pt x="4382" y="278"/>
                  <a:pt x="1443" y="4949"/>
                </a:cubicBezTo>
                <a:cubicBezTo>
                  <a:pt x="-1323" y="9345"/>
                  <a:pt x="-134" y="14576"/>
                  <a:pt x="5191" y="17428"/>
                </a:cubicBezTo>
                <a:cubicBezTo>
                  <a:pt x="10001" y="20004"/>
                  <a:pt x="16809" y="19358"/>
                  <a:pt x="18792" y="15765"/>
                </a:cubicBezTo>
                <a:cubicBezTo>
                  <a:pt x="20277" y="13072"/>
                  <a:pt x="17911" y="10433"/>
                  <a:pt x="17412" y="7873"/>
                </a:cubicBezTo>
                <a:cubicBezTo>
                  <a:pt x="16998" y="5745"/>
                  <a:pt x="17688" y="3346"/>
                  <a:pt x="15596" y="1569"/>
                </a:cubicBezTo>
                <a:close/>
              </a:path>
            </a:pathLst>
          </a:custGeom>
          <a:solidFill>
            <a:srgbClr val="5386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195" name="Shape 1195"/>
          <p:cNvSpPr/>
          <p:nvPr/>
        </p:nvSpPr>
        <p:spPr>
          <a:xfrm flipH="1">
            <a:off x="2061903" y="1724432"/>
            <a:ext cx="359729" cy="345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09" h="19708" extrusionOk="0">
                <a:moveTo>
                  <a:pt x="16069" y="698"/>
                </a:moveTo>
                <a:cubicBezTo>
                  <a:pt x="13387" y="-1415"/>
                  <a:pt x="10822" y="1748"/>
                  <a:pt x="8008" y="3847"/>
                </a:cubicBezTo>
                <a:cubicBezTo>
                  <a:pt x="6299" y="5122"/>
                  <a:pt x="3857" y="5588"/>
                  <a:pt x="2129" y="7401"/>
                </a:cubicBezTo>
                <a:cubicBezTo>
                  <a:pt x="-1358" y="11059"/>
                  <a:pt x="-436" y="17321"/>
                  <a:pt x="3975" y="19204"/>
                </a:cubicBezTo>
                <a:cubicBezTo>
                  <a:pt x="6274" y="20185"/>
                  <a:pt x="8661" y="19440"/>
                  <a:pt x="10856" y="19388"/>
                </a:cubicBezTo>
                <a:cubicBezTo>
                  <a:pt x="13648" y="19322"/>
                  <a:pt x="16856" y="19903"/>
                  <a:pt x="18481" y="17263"/>
                </a:cubicBezTo>
                <a:cubicBezTo>
                  <a:pt x="20242" y="14402"/>
                  <a:pt x="17775" y="11177"/>
                  <a:pt x="17440" y="8054"/>
                </a:cubicBezTo>
                <a:cubicBezTo>
                  <a:pt x="17162" y="5456"/>
                  <a:pt x="18140" y="2329"/>
                  <a:pt x="16069" y="698"/>
                </a:cubicBezTo>
                <a:close/>
              </a:path>
            </a:pathLst>
          </a:custGeom>
          <a:solidFill>
            <a:schemeClr val="accent3">
              <a:hueOff val="198700"/>
              <a:satOff val="21248"/>
              <a:lumOff val="19305"/>
              <a:alpha val="387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pic>
        <p:nvPicPr>
          <p:cNvPr id="1196" name="pasted-image.pdf"/>
          <p:cNvPicPr>
            <a:picLocks noChangeAspect="1"/>
          </p:cNvPicPr>
          <p:nvPr/>
        </p:nvPicPr>
        <p:blipFill>
          <a:blip r:embed="rId18">
            <a:extLst/>
          </a:blip>
          <a:srcRect r="7706"/>
          <a:stretch>
            <a:fillRect/>
          </a:stretch>
        </p:blipFill>
        <p:spPr>
          <a:xfrm>
            <a:off x="1114348" y="1763105"/>
            <a:ext cx="1793350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7" name="Shape 1197"/>
          <p:cNvSpPr/>
          <p:nvPr/>
        </p:nvSpPr>
        <p:spPr>
          <a:xfrm>
            <a:off x="9899995" y="4520613"/>
            <a:ext cx="1048364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0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~0.4 MeV</a:t>
            </a:r>
          </a:p>
        </p:txBody>
      </p:sp>
      <p:sp>
        <p:nvSpPr>
          <p:cNvPr id="1198" name="Shape 1198"/>
          <p:cNvSpPr/>
          <p:nvPr/>
        </p:nvSpPr>
        <p:spPr>
          <a:xfrm>
            <a:off x="10656271" y="5366115"/>
            <a:ext cx="87524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0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~2 MeV</a:t>
            </a:r>
          </a:p>
        </p:txBody>
      </p:sp>
      <p:sp>
        <p:nvSpPr>
          <p:cNvPr id="1199" name="Shape 1199"/>
          <p:cNvSpPr/>
          <p:nvPr/>
        </p:nvSpPr>
        <p:spPr>
          <a:xfrm>
            <a:off x="2605176" y="8493422"/>
            <a:ext cx="172932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A l’équilibre 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1" grpId="14" animBg="1" advAuto="0"/>
      <p:bldP spid="1163" grpId="2" animBg="1" advAuto="0"/>
      <p:bldP spid="1164" grpId="6" animBg="1" advAuto="0"/>
      <p:bldP spid="1165" grpId="10" animBg="1" advAuto="0"/>
      <p:bldP spid="1200" grpId="5" animBg="1" advAuto="0"/>
      <p:bldP spid="1201" grpId="8" animBg="1" advAuto="0"/>
      <p:bldP spid="1168" grpId="4" animBg="1" advAuto="0"/>
      <p:bldP spid="1169" grpId="7" animBg="1" advAuto="0"/>
      <p:bldP spid="1170" grpId="3" animBg="1" advAuto="0"/>
      <p:bldP spid="1171" grpId="9" animBg="1" advAuto="0"/>
      <p:bldP spid="1172" grpId="1" animBg="1" advAuto="0"/>
      <p:bldP spid="1186" grpId="13" animBg="1" advAuto="0"/>
      <p:bldP spid="1187" grpId="15" animBg="1" advAuto="0"/>
      <p:bldP spid="1189" grpId="16" animBg="1" advAuto="0"/>
      <p:bldP spid="1191" grpId="18" animBg="1" advAuto="0"/>
      <p:bldP spid="1204" grpId="17" animBg="1" advAuto="0"/>
      <p:bldP spid="1197" grpId="11" animBg="1" advAuto="0"/>
      <p:bldP spid="1198" grpId="12" animBg="1" advAuto="0"/>
      <p:bldP spid="1199" grpId="19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roup 1208"/>
          <p:cNvGrpSpPr/>
          <p:nvPr/>
        </p:nvGrpSpPr>
        <p:grpSpPr>
          <a:xfrm>
            <a:off x="7826643" y="4615903"/>
            <a:ext cx="5002641" cy="1901142"/>
            <a:chOff x="0" y="0"/>
            <a:chExt cx="5002640" cy="1901140"/>
          </a:xfrm>
        </p:grpSpPr>
        <p:sp>
          <p:nvSpPr>
            <p:cNvPr id="1207" name="Shape 1207"/>
            <p:cNvSpPr/>
            <p:nvPr/>
          </p:nvSpPr>
          <p:spPr>
            <a:xfrm>
              <a:off x="63500" y="38100"/>
              <a:ext cx="4875641" cy="1736041"/>
            </a:xfrm>
            <a:prstGeom prst="rect">
              <a:avLst/>
            </a:prstGeom>
            <a:solidFill>
              <a:srgbClr val="DADA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2800"/>
            </a:p>
          </p:txBody>
        </p:sp>
        <p:pic>
          <p:nvPicPr>
            <p:cNvPr id="1206" name="Image 1205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5002641" cy="1901142"/>
            </a:xfrm>
            <a:prstGeom prst="rect">
              <a:avLst/>
            </a:prstGeom>
            <a:effectLst/>
          </p:spPr>
        </p:pic>
      </p:grpSp>
      <p:sp>
        <p:nvSpPr>
          <p:cNvPr id="1209" name="Shape 1209"/>
          <p:cNvSpPr/>
          <p:nvPr/>
        </p:nvSpPr>
        <p:spPr>
          <a:xfrm rot="10800000" flipH="1">
            <a:off x="937036" y="3419215"/>
            <a:ext cx="2928045" cy="38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4" h="18685" extrusionOk="0">
                <a:moveTo>
                  <a:pt x="19153" y="283"/>
                </a:moveTo>
                <a:cubicBezTo>
                  <a:pt x="17906" y="-367"/>
                  <a:pt x="16628" y="234"/>
                  <a:pt x="15371" y="760"/>
                </a:cubicBezTo>
                <a:cubicBezTo>
                  <a:pt x="12361" y="2021"/>
                  <a:pt x="9330" y="2670"/>
                  <a:pt x="6312" y="1886"/>
                </a:cubicBezTo>
                <a:cubicBezTo>
                  <a:pt x="4993" y="1544"/>
                  <a:pt x="3679" y="832"/>
                  <a:pt x="2374" y="989"/>
                </a:cubicBezTo>
                <a:cubicBezTo>
                  <a:pt x="1659" y="1076"/>
                  <a:pt x="912" y="1633"/>
                  <a:pt x="427" y="4293"/>
                </a:cubicBezTo>
                <a:cubicBezTo>
                  <a:pt x="-320" y="8383"/>
                  <a:pt x="-49" y="14826"/>
                  <a:pt x="942" y="16490"/>
                </a:cubicBezTo>
                <a:cubicBezTo>
                  <a:pt x="1577" y="17555"/>
                  <a:pt x="2183" y="15833"/>
                  <a:pt x="2814" y="14864"/>
                </a:cubicBezTo>
                <a:cubicBezTo>
                  <a:pt x="4536" y="12219"/>
                  <a:pt x="6375" y="16016"/>
                  <a:pt x="8174" y="16836"/>
                </a:cubicBezTo>
                <a:cubicBezTo>
                  <a:pt x="10844" y="18052"/>
                  <a:pt x="13495" y="13341"/>
                  <a:pt x="16145" y="16189"/>
                </a:cubicBezTo>
                <a:cubicBezTo>
                  <a:pt x="17712" y="17873"/>
                  <a:pt x="19425" y="21233"/>
                  <a:pt x="20544" y="15369"/>
                </a:cubicBezTo>
                <a:cubicBezTo>
                  <a:pt x="21280" y="11509"/>
                  <a:pt x="21252" y="5692"/>
                  <a:pt x="20446" y="2535"/>
                </a:cubicBezTo>
                <a:cubicBezTo>
                  <a:pt x="20067" y="1050"/>
                  <a:pt x="19603" y="516"/>
                  <a:pt x="19153" y="283"/>
                </a:cubicBezTo>
                <a:close/>
              </a:path>
            </a:pathLst>
          </a:custGeom>
          <a:solidFill>
            <a:srgbClr val="3440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210" name="Shape 1210"/>
          <p:cNvSpPr>
            <a:spLocks noGrp="1"/>
          </p:cNvSpPr>
          <p:nvPr>
            <p:ph type="sldNum" sz="quarter" idx="2"/>
          </p:nvPr>
        </p:nvSpPr>
        <p:spPr>
          <a:xfrm>
            <a:off x="6345367" y="9271000"/>
            <a:ext cx="301365" cy="3180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400"/>
              <a:t>17</a:t>
            </a:fld>
            <a:endParaRPr sz="1400"/>
          </a:p>
        </p:txBody>
      </p:sp>
      <p:pic>
        <p:nvPicPr>
          <p:cNvPr id="1211" name="Image 121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1213" name="Image 12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42">
            <a:off x="7771064" y="969368"/>
            <a:ext cx="871272" cy="38111"/>
          </a:xfrm>
          <a:prstGeom prst="rect">
            <a:avLst/>
          </a:prstGeom>
        </p:spPr>
      </p:pic>
      <p:pic>
        <p:nvPicPr>
          <p:cNvPr id="1215" name="Image 121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5105405" y="1250186"/>
            <a:ext cx="2812837" cy="38135"/>
          </a:xfrm>
          <a:prstGeom prst="rect">
            <a:avLst/>
          </a:prstGeom>
        </p:spPr>
      </p:pic>
      <p:sp>
        <p:nvSpPr>
          <p:cNvPr id="1217" name="Shape 1217"/>
          <p:cNvSpPr/>
          <p:nvPr/>
        </p:nvSpPr>
        <p:spPr>
          <a:xfrm>
            <a:off x="4978940" y="785223"/>
            <a:ext cx="30657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méthode de résolution</a:t>
            </a:r>
          </a:p>
        </p:txBody>
      </p:sp>
      <p:pic>
        <p:nvPicPr>
          <p:cNvPr id="1218" name="Image 121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699958" flipH="1">
            <a:off x="4335037" y="973101"/>
            <a:ext cx="871272" cy="38111"/>
          </a:xfrm>
          <a:prstGeom prst="rect">
            <a:avLst/>
          </a:prstGeom>
        </p:spPr>
      </p:pic>
      <p:grpSp>
        <p:nvGrpSpPr>
          <p:cNvPr id="1244" name="Group 1244"/>
          <p:cNvGrpSpPr/>
          <p:nvPr/>
        </p:nvGrpSpPr>
        <p:grpSpPr>
          <a:xfrm>
            <a:off x="1114175" y="5112528"/>
            <a:ext cx="5498441" cy="1780665"/>
            <a:chOff x="0" y="-1"/>
            <a:chExt cx="5498439" cy="1780664"/>
          </a:xfrm>
        </p:grpSpPr>
        <p:sp>
          <p:nvSpPr>
            <p:cNvPr id="1220" name="Shape 1220"/>
            <p:cNvSpPr/>
            <p:nvPr/>
          </p:nvSpPr>
          <p:spPr>
            <a:xfrm>
              <a:off x="873730" y="849109"/>
              <a:ext cx="132376" cy="132376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1" name="Shape 1221"/>
            <p:cNvSpPr/>
            <p:nvPr/>
          </p:nvSpPr>
          <p:spPr>
            <a:xfrm>
              <a:off x="1173260" y="915297"/>
              <a:ext cx="714829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2" name="Shape 1222"/>
            <p:cNvSpPr/>
            <p:nvPr/>
          </p:nvSpPr>
          <p:spPr>
            <a:xfrm>
              <a:off x="2055243" y="877197"/>
              <a:ext cx="132376" cy="132376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3" name="Shape 1223"/>
            <p:cNvSpPr/>
            <p:nvPr/>
          </p:nvSpPr>
          <p:spPr>
            <a:xfrm flipV="1">
              <a:off x="2239028" y="633038"/>
              <a:ext cx="406733" cy="24202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4" name="Shape 1224"/>
            <p:cNvSpPr/>
            <p:nvPr/>
          </p:nvSpPr>
          <p:spPr>
            <a:xfrm>
              <a:off x="2822001" y="653379"/>
              <a:ext cx="528328" cy="52832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5" name="Shape 1225"/>
            <p:cNvSpPr/>
            <p:nvPr/>
          </p:nvSpPr>
          <p:spPr>
            <a:xfrm>
              <a:off x="2678449" y="454347"/>
              <a:ext cx="132376" cy="132376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3422354" y="1263989"/>
              <a:ext cx="132376" cy="132377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7" name="Shape 1227"/>
            <p:cNvSpPr/>
            <p:nvPr/>
          </p:nvSpPr>
          <p:spPr>
            <a:xfrm flipH="1" flipV="1">
              <a:off x="2908042" y="1135934"/>
              <a:ext cx="376235" cy="167474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8" name="Shape 1228"/>
            <p:cNvSpPr/>
            <p:nvPr/>
          </p:nvSpPr>
          <p:spPr>
            <a:xfrm>
              <a:off x="2678449" y="997087"/>
              <a:ext cx="132376" cy="132376"/>
            </a:xfrm>
            <a:prstGeom prst="ellipse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29" name="Shape 1229"/>
            <p:cNvSpPr/>
            <p:nvPr/>
          </p:nvSpPr>
          <p:spPr>
            <a:xfrm flipV="1">
              <a:off x="2907159" y="432213"/>
              <a:ext cx="1401927" cy="576875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0" name="Shape 1230"/>
            <p:cNvSpPr/>
            <p:nvPr/>
          </p:nvSpPr>
          <p:spPr>
            <a:xfrm>
              <a:off x="0" y="765513"/>
              <a:ext cx="719556" cy="299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2000" b="1" spc="159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600"/>
                <a:t>2MeV</a:t>
              </a:r>
            </a:p>
          </p:txBody>
        </p:sp>
        <p:sp>
          <p:nvSpPr>
            <p:cNvPr id="1231" name="Shape 1231"/>
            <p:cNvSpPr/>
            <p:nvPr/>
          </p:nvSpPr>
          <p:spPr>
            <a:xfrm>
              <a:off x="1392687" y="1094175"/>
              <a:ext cx="730072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600" b="1" spc="128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200"/>
                <a:t>1.5MeV</a:t>
              </a:r>
            </a:p>
          </p:txBody>
        </p:sp>
        <p:sp>
          <p:nvSpPr>
            <p:cNvPr id="1232" name="Shape 1232"/>
            <p:cNvSpPr/>
            <p:nvPr/>
          </p:nvSpPr>
          <p:spPr>
            <a:xfrm>
              <a:off x="2534713" y="169528"/>
              <a:ext cx="730072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600" b="1" spc="128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200"/>
                <a:t>0.3MeV</a:t>
              </a:r>
            </a:p>
          </p:txBody>
        </p:sp>
        <p:sp>
          <p:nvSpPr>
            <p:cNvPr id="1233" name="Shape 1233"/>
            <p:cNvSpPr/>
            <p:nvPr/>
          </p:nvSpPr>
          <p:spPr>
            <a:xfrm>
              <a:off x="3292029" y="1530338"/>
              <a:ext cx="652743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600" b="1" spc="128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200"/>
                <a:t>50KeV</a:t>
              </a:r>
            </a:p>
          </p:txBody>
        </p:sp>
        <p:sp>
          <p:nvSpPr>
            <p:cNvPr id="1234" name="Shape 1234"/>
            <p:cNvSpPr/>
            <p:nvPr/>
          </p:nvSpPr>
          <p:spPr>
            <a:xfrm>
              <a:off x="4288222" y="231266"/>
              <a:ext cx="316852" cy="301344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E8D60F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5" name="Shape 1235"/>
            <p:cNvSpPr/>
            <p:nvPr/>
          </p:nvSpPr>
          <p:spPr>
            <a:xfrm>
              <a:off x="4637837" y="381938"/>
              <a:ext cx="132376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6" name="Shape 1236"/>
            <p:cNvSpPr/>
            <p:nvPr/>
          </p:nvSpPr>
          <p:spPr>
            <a:xfrm>
              <a:off x="4811547" y="157760"/>
              <a:ext cx="132376" cy="132376"/>
            </a:xfrm>
            <a:prstGeom prst="ellipse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7" name="Shape 1237"/>
            <p:cNvSpPr/>
            <p:nvPr/>
          </p:nvSpPr>
          <p:spPr>
            <a:xfrm>
              <a:off x="4811547" y="311336"/>
              <a:ext cx="132376" cy="132376"/>
            </a:xfrm>
            <a:prstGeom prst="ellipse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8" name="Shape 1238"/>
            <p:cNvSpPr/>
            <p:nvPr/>
          </p:nvSpPr>
          <p:spPr>
            <a:xfrm>
              <a:off x="4811547" y="462976"/>
              <a:ext cx="132376" cy="132376"/>
            </a:xfrm>
            <a:prstGeom prst="ellipse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39" name="Shape 1239"/>
            <p:cNvSpPr/>
            <p:nvPr/>
          </p:nvSpPr>
          <p:spPr>
            <a:xfrm flipH="1" flipV="1">
              <a:off x="4406449" y="-1"/>
              <a:ext cx="376235" cy="167474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40" name="Shape 1240"/>
            <p:cNvSpPr/>
            <p:nvPr/>
          </p:nvSpPr>
          <p:spPr>
            <a:xfrm flipV="1">
              <a:off x="4974694" y="220646"/>
              <a:ext cx="164965" cy="164965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41" name="Shape 1241"/>
            <p:cNvSpPr/>
            <p:nvPr/>
          </p:nvSpPr>
          <p:spPr>
            <a:xfrm>
              <a:off x="4969977" y="518250"/>
              <a:ext cx="528462" cy="18841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400"/>
            </a:p>
          </p:txBody>
        </p:sp>
        <p:sp>
          <p:nvSpPr>
            <p:cNvPr id="1242" name="Shape 1242"/>
            <p:cNvSpPr/>
            <p:nvPr/>
          </p:nvSpPr>
          <p:spPr>
            <a:xfrm>
              <a:off x="4579975" y="116866"/>
              <a:ext cx="239553" cy="324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2100" spc="168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pPr>
                <a:defRPr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sz="1800">
                  <a:latin typeface="Athelas"/>
                  <a:ea typeface="Athelas"/>
                  <a:cs typeface="Athelas"/>
                  <a:sym typeface="Athelas"/>
                </a:rPr>
                <a:t>ν</a:t>
              </a:r>
            </a:p>
          </p:txBody>
        </p:sp>
        <p:sp>
          <p:nvSpPr>
            <p:cNvPr id="1243" name="Shape 1243"/>
            <p:cNvSpPr/>
            <p:nvPr/>
          </p:nvSpPr>
          <p:spPr>
            <a:xfrm>
              <a:off x="4058377" y="610560"/>
              <a:ext cx="800155" cy="274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just">
                <a:lnSpc>
                  <a:spcPct val="80000"/>
                </a:lnSpc>
                <a:defRPr sz="1700" b="1" spc="136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fission</a:t>
              </a:r>
            </a:p>
          </p:txBody>
        </p:sp>
      </p:grpSp>
      <p:sp>
        <p:nvSpPr>
          <p:cNvPr id="1245" name="Shape 1245"/>
          <p:cNvSpPr/>
          <p:nvPr/>
        </p:nvSpPr>
        <p:spPr>
          <a:xfrm>
            <a:off x="4755353" y="7127013"/>
            <a:ext cx="3946030" cy="89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on recommence un nombre suffisant de fois pour en déduire un comportement global et estimer le flux de neutrons</a:t>
            </a:r>
          </a:p>
        </p:txBody>
      </p:sp>
      <p:sp>
        <p:nvSpPr>
          <p:cNvPr id="1246" name="Shape 1246"/>
          <p:cNvSpPr/>
          <p:nvPr/>
        </p:nvSpPr>
        <p:spPr>
          <a:xfrm>
            <a:off x="1508632" y="8197445"/>
            <a:ext cx="10554168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i="1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/>
              <a:t>Notre problématique : </a:t>
            </a:r>
          </a:p>
          <a:p>
            <a:pPr>
              <a:lnSpc>
                <a:spcPct val="120000"/>
              </a:lnSpc>
              <a:defRPr sz="2000" i="1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Les précurseurs bougent … Comment obtenir une image correcte du flux neutronique ?</a:t>
            </a:r>
          </a:p>
        </p:txBody>
      </p:sp>
      <p:pic>
        <p:nvPicPr>
          <p:cNvPr id="1253" name="Image 1252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0076" y="3772612"/>
            <a:ext cx="4525522" cy="457199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248" name="Shape 1248"/>
          <p:cNvSpPr/>
          <p:nvPr/>
        </p:nvSpPr>
        <p:spPr>
          <a:xfrm>
            <a:off x="8048841" y="5166469"/>
            <a:ext cx="1799611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MCNP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référence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bien connu</a:t>
            </a:r>
          </a:p>
        </p:txBody>
      </p:sp>
      <p:sp>
        <p:nvSpPr>
          <p:cNvPr id="1249" name="Shape 1249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neutronique (5/5)</a:t>
            </a:r>
          </a:p>
        </p:txBody>
      </p:sp>
      <p:sp>
        <p:nvSpPr>
          <p:cNvPr id="1250" name="Shape 1250"/>
          <p:cNvSpPr/>
          <p:nvPr/>
        </p:nvSpPr>
        <p:spPr>
          <a:xfrm>
            <a:off x="8906324" y="4684037"/>
            <a:ext cx="2843278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codes de calcul utilisés :</a:t>
            </a:r>
          </a:p>
        </p:txBody>
      </p:sp>
      <p:sp>
        <p:nvSpPr>
          <p:cNvPr id="1251" name="Shape 1251"/>
          <p:cNvSpPr/>
          <p:nvPr/>
        </p:nvSpPr>
        <p:spPr>
          <a:xfrm>
            <a:off x="10028859" y="5166469"/>
            <a:ext cx="2812836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SERPENT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récent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sources accessibles</a:t>
            </a:r>
          </a:p>
        </p:txBody>
      </p:sp>
      <p:sp>
        <p:nvSpPr>
          <p:cNvPr id="1252" name="Shape 1252"/>
          <p:cNvSpPr/>
          <p:nvPr/>
        </p:nvSpPr>
        <p:spPr>
          <a:xfrm>
            <a:off x="714916" y="1664717"/>
            <a:ext cx="11574967" cy="3063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26391" indent="-226391" algn="l">
              <a:lnSpc>
                <a:spcPct val="120000"/>
              </a:lnSpc>
              <a:buSzPct val="30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 smtClean="0"/>
              <a:t>Méthode</a:t>
            </a:r>
            <a:r>
              <a:rPr lang="fr-FR" sz="1800" dirty="0" smtClean="0"/>
              <a:t> </a:t>
            </a:r>
            <a:r>
              <a:rPr sz="1800" dirty="0" err="1" smtClean="0"/>
              <a:t>déterministe</a:t>
            </a:r>
            <a:r>
              <a:rPr sz="1800" dirty="0" smtClean="0"/>
              <a:t> </a:t>
            </a:r>
            <a:r>
              <a:rPr sz="1800" dirty="0"/>
              <a:t>: </a:t>
            </a:r>
            <a:br>
              <a:rPr sz="1800" dirty="0"/>
            </a:br>
            <a:r>
              <a:rPr sz="1800" dirty="0" err="1"/>
              <a:t>Comportement</a:t>
            </a:r>
            <a:r>
              <a:rPr sz="1800" dirty="0"/>
              <a:t> des neutrons </a:t>
            </a:r>
            <a:r>
              <a:rPr sz="1800" dirty="0" err="1"/>
              <a:t>modélisable</a:t>
            </a:r>
            <a:r>
              <a:rPr sz="1800" dirty="0"/>
              <a:t> avec </a:t>
            </a:r>
            <a:r>
              <a:rPr sz="1800" dirty="0" err="1"/>
              <a:t>une</a:t>
            </a:r>
            <a:r>
              <a:rPr sz="1800" dirty="0"/>
              <a:t> </a:t>
            </a:r>
            <a:r>
              <a:rPr sz="1800" dirty="0" err="1"/>
              <a:t>équation</a:t>
            </a:r>
            <a:r>
              <a:rPr sz="1800" dirty="0"/>
              <a:t> de transport (Boltzmann) </a:t>
            </a:r>
            <a:r>
              <a:rPr sz="1800" dirty="0" err="1"/>
              <a:t>en</a:t>
            </a:r>
            <a:r>
              <a:rPr sz="1800" dirty="0"/>
              <a:t> </a:t>
            </a:r>
            <a:r>
              <a:rPr sz="1800" dirty="0" err="1"/>
              <a:t>posant</a:t>
            </a:r>
            <a:r>
              <a:rPr sz="1800" dirty="0"/>
              <a:t> la </a:t>
            </a:r>
            <a:r>
              <a:rPr sz="1800" dirty="0" err="1"/>
              <a:t>densité</a:t>
            </a:r>
            <a:r>
              <a:rPr sz="1800" dirty="0"/>
              <a:t> </a:t>
            </a:r>
            <a:r>
              <a:rPr sz="1800" dirty="0" err="1"/>
              <a:t>angulaire</a:t>
            </a:r>
            <a:r>
              <a:rPr sz="1800" dirty="0"/>
              <a:t> de neutrons : φ(</a:t>
            </a:r>
            <a:r>
              <a:rPr sz="1800" dirty="0" err="1"/>
              <a:t>x,y,z,E,Ω</a:t>
            </a:r>
            <a:r>
              <a:rPr sz="1800" dirty="0"/>
              <a:t>) </a:t>
            </a:r>
            <a:r>
              <a:rPr sz="1800" dirty="0" err="1"/>
              <a:t>en</a:t>
            </a:r>
            <a:r>
              <a:rPr sz="1800" dirty="0"/>
              <a:t> neutrons/cm</a:t>
            </a:r>
            <a:r>
              <a:rPr sz="1800" baseline="31999" dirty="0"/>
              <a:t>2</a:t>
            </a:r>
            <a:r>
              <a:rPr sz="1800" dirty="0"/>
              <a:t>/s/eV/</a:t>
            </a:r>
            <a:r>
              <a:rPr sz="1800" dirty="0" err="1"/>
              <a:t>sr</a:t>
            </a:r>
            <a:r>
              <a:rPr sz="1800" dirty="0"/>
              <a:t/>
            </a:r>
            <a:br>
              <a:rPr sz="1800" dirty="0"/>
            </a:br>
            <a:r>
              <a:rPr sz="1800" i="1" dirty="0" err="1">
                <a:solidFill>
                  <a:srgbClr val="5A5F5E"/>
                </a:solidFill>
              </a:rPr>
              <a:t>rapide</a:t>
            </a:r>
            <a:r>
              <a:rPr sz="1800" i="1" dirty="0">
                <a:solidFill>
                  <a:srgbClr val="5A5F5E"/>
                </a:solidFill>
              </a:rPr>
              <a:t> / </a:t>
            </a:r>
            <a:r>
              <a:rPr sz="1800" i="1" dirty="0" err="1">
                <a:solidFill>
                  <a:srgbClr val="5A5F5E"/>
                </a:solidFill>
              </a:rPr>
              <a:t>biais</a:t>
            </a:r>
            <a:r>
              <a:rPr sz="1800" i="1" dirty="0">
                <a:solidFill>
                  <a:srgbClr val="5A5F5E"/>
                </a:solidFill>
              </a:rPr>
              <a:t> </a:t>
            </a:r>
            <a:r>
              <a:rPr sz="1800" i="1" dirty="0" err="1">
                <a:solidFill>
                  <a:srgbClr val="5A5F5E"/>
                </a:solidFill>
              </a:rPr>
              <a:t>numérique</a:t>
            </a:r>
            <a:endParaRPr sz="1800" i="1" dirty="0">
              <a:solidFill>
                <a:srgbClr val="5A5F5E"/>
              </a:solidFill>
            </a:endParaRPr>
          </a:p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 i="1" dirty="0">
              <a:solidFill>
                <a:srgbClr val="5A5F5E"/>
              </a:solidFill>
            </a:endParaRP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Méthode</a:t>
            </a:r>
            <a:r>
              <a:rPr sz="1800" dirty="0"/>
              <a:t> </a:t>
            </a:r>
            <a:r>
              <a:rPr sz="1800" dirty="0" err="1"/>
              <a:t>stochastique</a:t>
            </a:r>
            <a:r>
              <a:rPr sz="1800" dirty="0"/>
              <a:t> :</a:t>
            </a:r>
            <a:br>
              <a:rPr sz="1800" dirty="0"/>
            </a:br>
            <a:r>
              <a:rPr sz="1800" dirty="0" err="1"/>
              <a:t>Approche</a:t>
            </a:r>
            <a:r>
              <a:rPr sz="1800" dirty="0"/>
              <a:t> Monte Carlo : on suit des </a:t>
            </a:r>
            <a:r>
              <a:rPr sz="1800" dirty="0" err="1"/>
              <a:t>particules</a:t>
            </a:r>
            <a:r>
              <a:rPr sz="1800" dirty="0"/>
              <a:t> </a:t>
            </a:r>
            <a:r>
              <a:rPr sz="1800" dirty="0" err="1"/>
              <a:t>ponctuelles</a:t>
            </a:r>
            <a:r>
              <a:rPr sz="1800" dirty="0"/>
              <a:t> (</a:t>
            </a:r>
            <a:r>
              <a:rPr sz="1800" dirty="0" err="1"/>
              <a:t>position,énergie,angle</a:t>
            </a:r>
            <a:r>
              <a:rPr sz="1800" dirty="0"/>
              <a:t>), on </a:t>
            </a:r>
            <a:r>
              <a:rPr sz="1800" dirty="0" err="1"/>
              <a:t>réalise</a:t>
            </a:r>
            <a:r>
              <a:rPr sz="1800" dirty="0"/>
              <a:t> un </a:t>
            </a:r>
            <a:r>
              <a:rPr sz="1800" dirty="0" err="1"/>
              <a:t>calcul</a:t>
            </a:r>
            <a:r>
              <a:rPr sz="1800" dirty="0"/>
              <a:t> « </a:t>
            </a:r>
            <a:r>
              <a:rPr sz="1800" dirty="0" err="1"/>
              <a:t>balistique</a:t>
            </a:r>
            <a:r>
              <a:rPr sz="1800" dirty="0"/>
              <a:t> » avec les </a:t>
            </a:r>
            <a:r>
              <a:rPr sz="1800" dirty="0" err="1"/>
              <a:t>lois</a:t>
            </a:r>
            <a:r>
              <a:rPr sz="1800" dirty="0"/>
              <a:t> </a:t>
            </a:r>
            <a:r>
              <a:rPr sz="1800" dirty="0" err="1"/>
              <a:t>associées</a:t>
            </a:r>
            <a:r>
              <a:rPr sz="1800" dirty="0"/>
              <a:t> (sections </a:t>
            </a:r>
            <a:r>
              <a:rPr sz="1800" dirty="0" err="1"/>
              <a:t>efficaces</a:t>
            </a:r>
            <a:r>
              <a:rPr sz="1800" dirty="0"/>
              <a:t>)</a:t>
            </a:r>
            <a:br>
              <a:rPr sz="1800" dirty="0"/>
            </a:br>
            <a:r>
              <a:rPr sz="1800" i="1" dirty="0">
                <a:solidFill>
                  <a:srgbClr val="5A5F5E"/>
                </a:solidFill>
              </a:rPr>
              <a:t>long / </a:t>
            </a:r>
            <a:r>
              <a:rPr sz="1800" i="1" dirty="0" err="1">
                <a:solidFill>
                  <a:srgbClr val="5A5F5E"/>
                </a:solidFill>
              </a:rPr>
              <a:t>résultat</a:t>
            </a:r>
            <a:r>
              <a:rPr sz="1800" i="1" dirty="0">
                <a:solidFill>
                  <a:srgbClr val="5A5F5E"/>
                </a:solidFill>
              </a:rPr>
              <a:t> de </a:t>
            </a:r>
            <a:r>
              <a:rPr sz="1800" i="1" dirty="0" err="1">
                <a:solidFill>
                  <a:srgbClr val="5A5F5E"/>
                </a:solidFill>
              </a:rPr>
              <a:t>référence</a:t>
            </a:r>
            <a:endParaRPr sz="1800" i="1" dirty="0">
              <a:solidFill>
                <a:srgbClr val="5A5F5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" grpId="1" animBg="1" advAuto="0"/>
      <p:bldP spid="1209" grpId="5" animBg="1" advAuto="0"/>
      <p:bldP spid="1246" grpId="7" animBg="1" advAuto="0"/>
      <p:bldP spid="1253" grpId="6" animBg="1" advAuto="0"/>
      <p:bldP spid="1248" grpId="3" animBg="1" advAuto="0"/>
      <p:bldP spid="1250" grpId="2" animBg="1" advAuto="0"/>
      <p:bldP spid="1251" grpId="4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" name="Image 125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1028559"/>
            <a:ext cx="11658114" cy="50941"/>
          </a:xfrm>
          <a:prstGeom prst="rect">
            <a:avLst/>
          </a:prstGeom>
        </p:spPr>
      </p:pic>
      <p:sp>
        <p:nvSpPr>
          <p:cNvPr id="1257" name="Shape 1257"/>
          <p:cNvSpPr/>
          <p:nvPr/>
        </p:nvSpPr>
        <p:spPr>
          <a:xfrm>
            <a:off x="2972711" y="28132"/>
            <a:ext cx="7059378" cy="99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t>Sommaire</a:t>
            </a:r>
          </a:p>
        </p:txBody>
      </p:sp>
      <p:sp>
        <p:nvSpPr>
          <p:cNvPr id="1258" name="Shape 12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259" name="Shape 1259"/>
          <p:cNvSpPr/>
          <p:nvPr/>
        </p:nvSpPr>
        <p:spPr>
          <a:xfrm>
            <a:off x="2562052" y="2324040"/>
            <a:ext cx="6766228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/>
              <a:t>Cadre</a:t>
            </a:r>
            <a:br>
              <a:rPr sz="2400"/>
            </a:br>
            <a:r>
              <a:rPr sz="2000"/>
              <a:t>- Les réacteurs nucléaires</a:t>
            </a:r>
            <a:br>
              <a:rPr sz="2000"/>
            </a:br>
            <a:r>
              <a:rPr sz="2000"/>
              <a:t>- Objectifs de ce travail</a:t>
            </a:r>
            <a:br>
              <a:rPr sz="2000"/>
            </a:br>
            <a:endParaRPr sz="20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/>
              <a:t>Elements de physique</a:t>
            </a:r>
            <a:r>
              <a:rPr sz="2000"/>
              <a:t/>
            </a:r>
            <a:br>
              <a:rPr sz="2000"/>
            </a:br>
            <a:r>
              <a:rPr sz="2000"/>
              <a:t>- thermohydraulique</a:t>
            </a:r>
            <a:br>
              <a:rPr sz="2000"/>
            </a:br>
            <a:r>
              <a:rPr sz="2000"/>
              <a:t>- neutronique</a:t>
            </a:r>
            <a:br>
              <a:rPr sz="2000"/>
            </a:br>
            <a:endParaRPr sz="20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000000"/>
                </a:solidFill>
              </a:defRPr>
            </a:pPr>
            <a:r>
              <a:rPr sz="2400"/>
              <a:t>Considérations neutroniques</a:t>
            </a:r>
            <a:r>
              <a:rPr sz="2000"/>
              <a:t/>
            </a:r>
            <a:br>
              <a:rPr sz="2000"/>
            </a:br>
            <a:r>
              <a:rPr sz="2000"/>
              <a:t>- Décomposition du flux neutronique</a:t>
            </a:r>
            <a:br>
              <a:rPr sz="2000"/>
            </a:br>
            <a:r>
              <a:rPr sz="2000"/>
              <a:t>- Approche Transient Fission Matrix</a:t>
            </a:r>
            <a:r>
              <a:rPr sz="2400"/>
              <a:t> </a:t>
            </a:r>
            <a:r>
              <a:rPr sz="2000"/>
              <a:t/>
            </a:r>
            <a:br>
              <a:rPr sz="2000"/>
            </a:br>
            <a:r>
              <a:rPr sz="2000"/>
              <a:t>- Validation : experience Flattop</a:t>
            </a:r>
          </a:p>
          <a:p>
            <a:pPr algn="l">
              <a:defRPr sz="2700" cap="small">
                <a:solidFill>
                  <a:srgbClr val="000000"/>
                </a:solidFill>
              </a:defRPr>
            </a:pPr>
            <a:endParaRPr sz="2000"/>
          </a:p>
          <a:p>
            <a:pPr marL="477078" indent="-477078" algn="l">
              <a:buSzPct val="100000"/>
              <a:buAutoNum type="romanUcPeriod" startAt="4"/>
              <a:defRPr sz="2700" cap="small">
                <a:solidFill>
                  <a:srgbClr val="5A5F5E"/>
                </a:solidFill>
              </a:defRPr>
            </a:pPr>
            <a:r>
              <a:rPr sz="2400"/>
              <a:t>Application au couplage - MSFR</a:t>
            </a:r>
            <a:r>
              <a:rPr sz="2000"/>
              <a:t/>
            </a:r>
            <a:br>
              <a:rPr sz="2000"/>
            </a:br>
            <a:r>
              <a:rPr sz="2000"/>
              <a:t>- Interpolation des matrices de fission</a:t>
            </a:r>
            <a:br>
              <a:rPr sz="2000"/>
            </a:br>
            <a:r>
              <a:rPr sz="2000"/>
              <a:t>- Strategie générale du couplage</a:t>
            </a:r>
            <a:br>
              <a:rPr sz="2000"/>
            </a:br>
            <a:r>
              <a:rPr sz="2000"/>
              <a:t>- Etude de transitoires du MSFR</a:t>
            </a:r>
          </a:p>
        </p:txBody>
      </p:sp>
      <p:sp>
        <p:nvSpPr>
          <p:cNvPr id="1260" name="Shape 1260"/>
          <p:cNvSpPr/>
          <p:nvPr/>
        </p:nvSpPr>
        <p:spPr>
          <a:xfrm rot="20315859">
            <a:off x="9283886" y="24431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5A5F5E"/>
                </a:solidFill>
              </a:defRPr>
            </a:lvl1pPr>
          </a:lstStyle>
          <a:p>
            <a:r>
              <a:rPr sz="2000"/>
              <a:t>Introduction</a:t>
            </a:r>
          </a:p>
        </p:txBody>
      </p:sp>
      <p:sp>
        <p:nvSpPr>
          <p:cNvPr id="1261" name="Shape 1261"/>
          <p:cNvSpPr/>
          <p:nvPr/>
        </p:nvSpPr>
        <p:spPr>
          <a:xfrm rot="20315859">
            <a:off x="9108031" y="4840917"/>
            <a:ext cx="277530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000000"/>
                </a:solidFill>
              </a:defRPr>
            </a:lvl1pPr>
          </a:lstStyle>
          <a:p>
            <a:pPr>
              <a:defRPr sz="2700"/>
            </a:pPr>
            <a:r>
              <a:rPr sz="2000"/>
              <a:t>Développement de modèles neutroniques</a:t>
            </a:r>
          </a:p>
        </p:txBody>
      </p:sp>
      <p:sp>
        <p:nvSpPr>
          <p:cNvPr id="1262" name="Shape 1262"/>
          <p:cNvSpPr/>
          <p:nvPr/>
        </p:nvSpPr>
        <p:spPr>
          <a:xfrm rot="20315859">
            <a:off x="9246006" y="6692751"/>
            <a:ext cx="277530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/>
              <a:t>Application dans le cadre de couplage à la thermohydraulique</a:t>
            </a:r>
          </a:p>
        </p:txBody>
      </p:sp>
      <p:sp>
        <p:nvSpPr>
          <p:cNvPr id="1263" name="Shape 1263"/>
          <p:cNvSpPr/>
          <p:nvPr/>
        </p:nvSpPr>
        <p:spPr>
          <a:xfrm rot="20315859">
            <a:off x="9283886" y="37660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/>
              <a:t>Boîte à outils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roup 1357"/>
          <p:cNvGrpSpPr/>
          <p:nvPr/>
        </p:nvGrpSpPr>
        <p:grpSpPr>
          <a:xfrm>
            <a:off x="6378054" y="3523127"/>
            <a:ext cx="1025495" cy="390193"/>
            <a:chOff x="0" y="0"/>
            <a:chExt cx="1025493" cy="390192"/>
          </a:xfrm>
        </p:grpSpPr>
        <p:sp>
          <p:nvSpPr>
            <p:cNvPr id="1356" name="Shape 1356"/>
            <p:cNvSpPr/>
            <p:nvPr/>
          </p:nvSpPr>
          <p:spPr>
            <a:xfrm>
              <a:off x="19050" y="19050"/>
              <a:ext cx="987394" cy="352093"/>
            </a:xfrm>
            <a:prstGeom prst="rect">
              <a:avLst/>
            </a:prstGeom>
            <a:solidFill>
              <a:srgbClr val="FFFFFF">
                <a:alpha val="53089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1355" name="Image 1354"/>
            <p:cNvPicPr>
              <a:picLocks/>
            </p:cNvPicPr>
            <p:nvPr/>
          </p:nvPicPr>
          <p:blipFill>
            <a:blip r:embed="rId2">
              <a:alphaModFix amt="53089"/>
              <a:extLst/>
            </a:blip>
            <a:stretch>
              <a:fillRect/>
            </a:stretch>
          </p:blipFill>
          <p:spPr>
            <a:xfrm>
              <a:off x="0" y="0"/>
              <a:ext cx="1025494" cy="390193"/>
            </a:xfrm>
            <a:prstGeom prst="rect">
              <a:avLst/>
            </a:prstGeom>
            <a:effectLst/>
          </p:spPr>
        </p:pic>
      </p:grpSp>
      <p:sp>
        <p:nvSpPr>
          <p:cNvPr id="1358" name="Shape 13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19</a:t>
            </a:fld>
            <a:endParaRPr sz="1600"/>
          </a:p>
        </p:txBody>
      </p:sp>
      <p:pic>
        <p:nvPicPr>
          <p:cNvPr id="1359" name="Image 135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1361" name="Shape 1361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Décomposition du flux neutronique</a:t>
            </a:r>
          </a:p>
        </p:txBody>
      </p:sp>
      <p:sp>
        <p:nvSpPr>
          <p:cNvPr id="1362" name="Shape 1362"/>
          <p:cNvSpPr/>
          <p:nvPr/>
        </p:nvSpPr>
        <p:spPr>
          <a:xfrm>
            <a:off x="1418166" y="902743"/>
            <a:ext cx="1016846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Problématique : comment obtenir une image correcte du flux neutronique ?</a:t>
            </a:r>
          </a:p>
        </p:txBody>
      </p:sp>
      <p:sp>
        <p:nvSpPr>
          <p:cNvPr id="1364" name="Shape 1364"/>
          <p:cNvSpPr/>
          <p:nvPr/>
        </p:nvSpPr>
        <p:spPr>
          <a:xfrm>
            <a:off x="8663516" y="1997010"/>
            <a:ext cx="3745893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Dans un réacteur critique, tous les neutrons descendent d’un neutron retardé</a:t>
            </a:r>
          </a:p>
        </p:txBody>
      </p:sp>
      <p:grpSp>
        <p:nvGrpSpPr>
          <p:cNvPr id="1368" name="Group 1368"/>
          <p:cNvGrpSpPr/>
          <p:nvPr/>
        </p:nvGrpSpPr>
        <p:grpSpPr>
          <a:xfrm>
            <a:off x="7887467" y="1489924"/>
            <a:ext cx="660081" cy="2202238"/>
            <a:chOff x="-42207" y="-19050"/>
            <a:chExt cx="660079" cy="2202237"/>
          </a:xfrm>
        </p:grpSpPr>
        <p:pic>
          <p:nvPicPr>
            <p:cNvPr id="1365" name="Image 136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2208" y="863627"/>
              <a:ext cx="660081" cy="396627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1366" name="Image 1365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5400042">
              <a:off x="-1101093" y="1063005"/>
              <a:ext cx="2202238" cy="38127"/>
            </a:xfrm>
            <a:prstGeom prst="rect">
              <a:avLst/>
            </a:prstGeom>
            <a:effectLst/>
          </p:spPr>
        </p:pic>
      </p:grpSp>
      <p:sp>
        <p:nvSpPr>
          <p:cNvPr id="1370" name="Shape 1370"/>
          <p:cNvSpPr/>
          <p:nvPr/>
        </p:nvSpPr>
        <p:spPr>
          <a:xfrm>
            <a:off x="610725" y="9783587"/>
            <a:ext cx="3745894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100"/>
              <a:t>k=k_p+\beta_{eff}=1</a:t>
            </a:r>
          </a:p>
        </p:txBody>
      </p:sp>
      <p:pic>
        <p:nvPicPr>
          <p:cNvPr id="137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997084" y="-1166334"/>
            <a:ext cx="736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3" name="pasted-image.pdf"/>
          <p:cNvPicPr>
            <a:picLocks noChangeAspect="1"/>
          </p:cNvPicPr>
          <p:nvPr/>
        </p:nvPicPr>
        <p:blipFill>
          <a:blip r:embed="rId7">
            <a:extLst/>
          </a:blip>
          <a:srcRect t="37039"/>
          <a:stretch>
            <a:fillRect/>
          </a:stretch>
        </p:blipFill>
        <p:spPr>
          <a:xfrm>
            <a:off x="2875952" y="9839556"/>
            <a:ext cx="8293101" cy="9355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0" name="Group 1380"/>
          <p:cNvGrpSpPr/>
          <p:nvPr/>
        </p:nvGrpSpPr>
        <p:grpSpPr>
          <a:xfrm>
            <a:off x="1569777" y="1582847"/>
            <a:ext cx="279055" cy="1920720"/>
            <a:chOff x="0" y="0"/>
            <a:chExt cx="279054" cy="1920719"/>
          </a:xfrm>
        </p:grpSpPr>
        <p:sp>
          <p:nvSpPr>
            <p:cNvPr id="1374" name="Shape 1374"/>
            <p:cNvSpPr/>
            <p:nvPr/>
          </p:nvSpPr>
          <p:spPr>
            <a:xfrm>
              <a:off x="0" y="1641665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75" name="Shape 1375"/>
            <p:cNvSpPr/>
            <p:nvPr/>
          </p:nvSpPr>
          <p:spPr>
            <a:xfrm>
              <a:off x="0" y="1316447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76" name="Shape 1376"/>
            <p:cNvSpPr/>
            <p:nvPr/>
          </p:nvSpPr>
          <p:spPr>
            <a:xfrm>
              <a:off x="0" y="99123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77" name="Shape 1377"/>
            <p:cNvSpPr/>
            <p:nvPr/>
          </p:nvSpPr>
          <p:spPr>
            <a:xfrm>
              <a:off x="0" y="666013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78" name="Shape 1378"/>
            <p:cNvSpPr/>
            <p:nvPr/>
          </p:nvSpPr>
          <p:spPr>
            <a:xfrm>
              <a:off x="0" y="340796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79" name="Shape 1379"/>
            <p:cNvSpPr/>
            <p:nvPr/>
          </p:nvSpPr>
          <p:spPr>
            <a:xfrm>
              <a:off x="0" y="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</p:grpSp>
      <p:grpSp>
        <p:nvGrpSpPr>
          <p:cNvPr id="1414" name="Group 1414"/>
          <p:cNvGrpSpPr/>
          <p:nvPr/>
        </p:nvGrpSpPr>
        <p:grpSpPr>
          <a:xfrm>
            <a:off x="1511656" y="1504727"/>
            <a:ext cx="1011531" cy="1996824"/>
            <a:chOff x="-35897" y="-35897"/>
            <a:chExt cx="1011530" cy="1996823"/>
          </a:xfrm>
        </p:grpSpPr>
        <p:sp>
          <p:nvSpPr>
            <p:cNvPr id="1381" name="Shape 1381"/>
            <p:cNvSpPr/>
            <p:nvPr/>
          </p:nvSpPr>
          <p:spPr>
            <a:xfrm>
              <a:off x="688362" y="39056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82" name="Shape 1382"/>
            <p:cNvSpPr/>
            <p:nvPr/>
          </p:nvSpPr>
          <p:spPr>
            <a:xfrm>
              <a:off x="680145" y="341205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83" name="Shape 1383"/>
            <p:cNvSpPr/>
            <p:nvPr/>
          </p:nvSpPr>
          <p:spPr>
            <a:xfrm>
              <a:off x="688362" y="71116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680145" y="102523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85" name="Shape 1385"/>
            <p:cNvSpPr/>
            <p:nvPr/>
          </p:nvSpPr>
          <p:spPr>
            <a:xfrm>
              <a:off x="688362" y="1351361"/>
              <a:ext cx="279055" cy="279056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386" name="Shape 1386"/>
            <p:cNvSpPr/>
            <p:nvPr/>
          </p:nvSpPr>
          <p:spPr>
            <a:xfrm>
              <a:off x="680145" y="1665438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grpSp>
          <p:nvGrpSpPr>
            <p:cNvPr id="1391" name="Group 1391"/>
            <p:cNvGrpSpPr/>
            <p:nvPr/>
          </p:nvGrpSpPr>
          <p:grpSpPr>
            <a:xfrm>
              <a:off x="-30709" y="-35898"/>
              <a:ext cx="408005" cy="408675"/>
              <a:chOff x="-35897" y="-35897"/>
              <a:chExt cx="408004" cy="408674"/>
            </a:xfrm>
          </p:grpSpPr>
          <p:pic>
            <p:nvPicPr>
              <p:cNvPr id="1387" name="Image 1386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389" name="Image 1388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396" name="Group 1396"/>
            <p:cNvGrpSpPr/>
            <p:nvPr/>
          </p:nvGrpSpPr>
          <p:grpSpPr>
            <a:xfrm>
              <a:off x="-35898" y="965524"/>
              <a:ext cx="408006" cy="408676"/>
              <a:chOff x="-35897" y="-35897"/>
              <a:chExt cx="408004" cy="408674"/>
            </a:xfrm>
          </p:grpSpPr>
          <p:pic>
            <p:nvPicPr>
              <p:cNvPr id="1392" name="Image 1391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394" name="Image 1393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01" name="Group 1401"/>
            <p:cNvGrpSpPr/>
            <p:nvPr/>
          </p:nvGrpSpPr>
          <p:grpSpPr>
            <a:xfrm>
              <a:off x="-15143" y="1297602"/>
              <a:ext cx="408005" cy="408676"/>
              <a:chOff x="-35897" y="-35897"/>
              <a:chExt cx="408004" cy="408674"/>
            </a:xfrm>
          </p:grpSpPr>
          <p:pic>
            <p:nvPicPr>
              <p:cNvPr id="1397" name="Image 1396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399" name="Image 1398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pic>
          <p:nvPicPr>
            <p:cNvPr id="1402" name="Image 1401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9847452">
              <a:off x="276518" y="345134"/>
              <a:ext cx="463698" cy="38101"/>
            </a:xfrm>
            <a:prstGeom prst="rect">
              <a:avLst/>
            </a:prstGeom>
            <a:effectLst/>
          </p:spPr>
        </p:pic>
        <p:pic>
          <p:nvPicPr>
            <p:cNvPr id="1404" name="Image 1403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312299" y="490985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06" name="Image 1405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351331" y="829493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08" name="Image 1407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311110" y="981262"/>
              <a:ext cx="415888" cy="38101"/>
            </a:xfrm>
            <a:prstGeom prst="rect">
              <a:avLst/>
            </a:prstGeom>
            <a:effectLst/>
          </p:spPr>
        </p:pic>
        <p:pic>
          <p:nvPicPr>
            <p:cNvPr id="1410" name="Image 1409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851">
              <a:off x="320200" y="1794594"/>
              <a:ext cx="329383" cy="38101"/>
            </a:xfrm>
            <a:prstGeom prst="rect">
              <a:avLst/>
            </a:prstGeom>
            <a:effectLst/>
          </p:spPr>
        </p:pic>
        <p:pic>
          <p:nvPicPr>
            <p:cNvPr id="1412" name="Image 1411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916257">
              <a:off x="292959" y="1644375"/>
              <a:ext cx="414490" cy="38101"/>
            </a:xfrm>
            <a:prstGeom prst="rect">
              <a:avLst/>
            </a:prstGeom>
            <a:effectLst/>
          </p:spPr>
        </p:pic>
      </p:grpSp>
      <p:grpSp>
        <p:nvGrpSpPr>
          <p:cNvPr id="1448" name="Group 1448"/>
          <p:cNvGrpSpPr/>
          <p:nvPr/>
        </p:nvGrpSpPr>
        <p:grpSpPr>
          <a:xfrm>
            <a:off x="2160861" y="1484555"/>
            <a:ext cx="1637158" cy="2024233"/>
            <a:chOff x="-35897" y="-35897"/>
            <a:chExt cx="1637156" cy="2024232"/>
          </a:xfrm>
        </p:grpSpPr>
        <p:sp>
          <p:nvSpPr>
            <p:cNvPr id="1415" name="Shape 1415"/>
            <p:cNvSpPr/>
            <p:nvPr/>
          </p:nvSpPr>
          <p:spPr>
            <a:xfrm>
              <a:off x="612582" y="74556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16" name="Shape 1416"/>
            <p:cNvSpPr/>
            <p:nvPr/>
          </p:nvSpPr>
          <p:spPr>
            <a:xfrm>
              <a:off x="604366" y="1059637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17" name="Shape 1417"/>
            <p:cNvSpPr/>
            <p:nvPr/>
          </p:nvSpPr>
          <p:spPr>
            <a:xfrm>
              <a:off x="623542" y="137877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18" name="Shape 1418"/>
            <p:cNvSpPr/>
            <p:nvPr/>
          </p:nvSpPr>
          <p:spPr>
            <a:xfrm>
              <a:off x="615326" y="1692847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19" name="Shape 1419"/>
            <p:cNvSpPr/>
            <p:nvPr/>
          </p:nvSpPr>
          <p:spPr>
            <a:xfrm>
              <a:off x="1244442" y="751434"/>
              <a:ext cx="279055" cy="279056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20" name="Shape 1420"/>
            <p:cNvSpPr/>
            <p:nvPr/>
          </p:nvSpPr>
          <p:spPr>
            <a:xfrm>
              <a:off x="1236225" y="1065511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1421" name="Image 1420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291118" y="884648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23" name="Image 1422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250897" y="1036418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425" name="Image 1424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923840">
              <a:off x="284253" y="1658200"/>
              <a:ext cx="348212" cy="38101"/>
            </a:xfrm>
            <a:prstGeom prst="rect">
              <a:avLst/>
            </a:prstGeom>
            <a:effectLst/>
          </p:spPr>
        </p:pic>
        <p:pic>
          <p:nvPicPr>
            <p:cNvPr id="1427" name="Image 1426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49900">
              <a:off x="303855" y="1496013"/>
              <a:ext cx="313072" cy="38101"/>
            </a:xfrm>
            <a:prstGeom prst="rect">
              <a:avLst/>
            </a:prstGeom>
            <a:effectLst/>
          </p:spPr>
        </p:pic>
        <p:pic>
          <p:nvPicPr>
            <p:cNvPr id="1429" name="Image 1428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903387" y="875882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31" name="Image 1430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863165" y="1027652"/>
              <a:ext cx="415888" cy="38101"/>
            </a:xfrm>
            <a:prstGeom prst="rect">
              <a:avLst/>
            </a:prstGeom>
            <a:effectLst/>
          </p:spPr>
        </p:pic>
        <p:grpSp>
          <p:nvGrpSpPr>
            <p:cNvPr id="1437" name="Group 1437"/>
            <p:cNvGrpSpPr/>
            <p:nvPr/>
          </p:nvGrpSpPr>
          <p:grpSpPr>
            <a:xfrm>
              <a:off x="-35898" y="-35898"/>
              <a:ext cx="408006" cy="443269"/>
              <a:chOff x="-35897" y="-35897"/>
              <a:chExt cx="408004" cy="443267"/>
            </a:xfrm>
          </p:grpSpPr>
          <p:pic>
            <p:nvPicPr>
              <p:cNvPr id="1433" name="Image 1432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80345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35" name="Image 1434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42" name="Group 1442"/>
            <p:cNvGrpSpPr/>
            <p:nvPr/>
          </p:nvGrpSpPr>
          <p:grpSpPr>
            <a:xfrm>
              <a:off x="560804" y="1287007"/>
              <a:ext cx="408006" cy="408675"/>
              <a:chOff x="-35897" y="-35897"/>
              <a:chExt cx="408004" cy="408674"/>
            </a:xfrm>
          </p:grpSpPr>
          <p:pic>
            <p:nvPicPr>
              <p:cNvPr id="1438" name="Image 1437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40" name="Image 1439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47" name="Group 1447"/>
            <p:cNvGrpSpPr/>
            <p:nvPr/>
          </p:nvGrpSpPr>
          <p:grpSpPr>
            <a:xfrm>
              <a:off x="1193254" y="687093"/>
              <a:ext cx="408006" cy="408675"/>
              <a:chOff x="-35897" y="-35897"/>
              <a:chExt cx="408004" cy="408674"/>
            </a:xfrm>
          </p:grpSpPr>
          <p:pic>
            <p:nvPicPr>
              <p:cNvPr id="1443" name="Image 1442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45" name="Image 1444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1515" name="Group 1515"/>
          <p:cNvGrpSpPr/>
          <p:nvPr/>
        </p:nvGrpSpPr>
        <p:grpSpPr>
          <a:xfrm>
            <a:off x="2183924" y="1590802"/>
            <a:ext cx="2176810" cy="2038219"/>
            <a:chOff x="-35897" y="13769"/>
            <a:chExt cx="2176808" cy="2038217"/>
          </a:xfrm>
        </p:grpSpPr>
        <p:grpSp>
          <p:nvGrpSpPr>
            <p:cNvPr id="1453" name="Group 1453"/>
            <p:cNvGrpSpPr/>
            <p:nvPr/>
          </p:nvGrpSpPr>
          <p:grpSpPr>
            <a:xfrm>
              <a:off x="-35898" y="1571155"/>
              <a:ext cx="408006" cy="408675"/>
              <a:chOff x="-35897" y="-35897"/>
              <a:chExt cx="408004" cy="408674"/>
            </a:xfrm>
          </p:grpSpPr>
          <p:pic>
            <p:nvPicPr>
              <p:cNvPr id="1449" name="Image 1448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51" name="Image 1450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58" name="Group 1458"/>
            <p:cNvGrpSpPr/>
            <p:nvPr/>
          </p:nvGrpSpPr>
          <p:grpSpPr>
            <a:xfrm>
              <a:off x="-35898" y="944157"/>
              <a:ext cx="408006" cy="408675"/>
              <a:chOff x="-35897" y="-35897"/>
              <a:chExt cx="408004" cy="408674"/>
            </a:xfrm>
          </p:grpSpPr>
          <p:pic>
            <p:nvPicPr>
              <p:cNvPr id="1454" name="Image 1453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56" name="Image 1455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63" name="Group 1463"/>
            <p:cNvGrpSpPr/>
            <p:nvPr/>
          </p:nvGrpSpPr>
          <p:grpSpPr>
            <a:xfrm>
              <a:off x="560804" y="964318"/>
              <a:ext cx="408006" cy="408676"/>
              <a:chOff x="-35897" y="-35897"/>
              <a:chExt cx="408004" cy="408674"/>
            </a:xfrm>
          </p:grpSpPr>
          <p:pic>
            <p:nvPicPr>
              <p:cNvPr id="1459" name="Image 1458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61" name="Image 1460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sp>
          <p:nvSpPr>
            <p:cNvPr id="1464" name="Shape 1464"/>
            <p:cNvSpPr/>
            <p:nvPr/>
          </p:nvSpPr>
          <p:spPr>
            <a:xfrm>
              <a:off x="577551" y="13769"/>
              <a:ext cx="279055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65" name="Shape 1465"/>
            <p:cNvSpPr/>
            <p:nvPr/>
          </p:nvSpPr>
          <p:spPr>
            <a:xfrm>
              <a:off x="569334" y="32784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66" name="Shape 1466"/>
            <p:cNvSpPr/>
            <p:nvPr/>
          </p:nvSpPr>
          <p:spPr>
            <a:xfrm>
              <a:off x="1213001" y="13769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67" name="Shape 1467"/>
            <p:cNvSpPr/>
            <p:nvPr/>
          </p:nvSpPr>
          <p:spPr>
            <a:xfrm>
              <a:off x="1204784" y="327846"/>
              <a:ext cx="295489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68" name="Shape 1468"/>
            <p:cNvSpPr/>
            <p:nvPr/>
          </p:nvSpPr>
          <p:spPr>
            <a:xfrm>
              <a:off x="1848452" y="13769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69" name="Shape 1469"/>
            <p:cNvSpPr/>
            <p:nvPr/>
          </p:nvSpPr>
          <p:spPr>
            <a:xfrm>
              <a:off x="1840235" y="32784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0" name="Shape 1470"/>
            <p:cNvSpPr/>
            <p:nvPr/>
          </p:nvSpPr>
          <p:spPr>
            <a:xfrm>
              <a:off x="1848452" y="722444"/>
              <a:ext cx="279055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1" name="Shape 1471"/>
            <p:cNvSpPr/>
            <p:nvPr/>
          </p:nvSpPr>
          <p:spPr>
            <a:xfrm>
              <a:off x="1840235" y="1036521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2" name="Shape 1472"/>
            <p:cNvSpPr/>
            <p:nvPr/>
          </p:nvSpPr>
          <p:spPr>
            <a:xfrm>
              <a:off x="1853640" y="1379826"/>
              <a:ext cx="279056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3" name="Shape 1473"/>
            <p:cNvSpPr/>
            <p:nvPr/>
          </p:nvSpPr>
          <p:spPr>
            <a:xfrm>
              <a:off x="1845424" y="1693903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4" name="Shape 1474"/>
            <p:cNvSpPr/>
            <p:nvPr/>
          </p:nvSpPr>
          <p:spPr>
            <a:xfrm>
              <a:off x="1216395" y="1379827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475" name="Shape 1475"/>
            <p:cNvSpPr/>
            <p:nvPr/>
          </p:nvSpPr>
          <p:spPr>
            <a:xfrm>
              <a:off x="1208178" y="1693903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grpSp>
          <p:nvGrpSpPr>
            <p:cNvPr id="1480" name="Group 1480"/>
            <p:cNvGrpSpPr/>
            <p:nvPr/>
          </p:nvGrpSpPr>
          <p:grpSpPr>
            <a:xfrm>
              <a:off x="529677" y="275953"/>
              <a:ext cx="408006" cy="408675"/>
              <a:chOff x="-35897" y="-35897"/>
              <a:chExt cx="408004" cy="408674"/>
            </a:xfrm>
          </p:grpSpPr>
          <p:pic>
            <p:nvPicPr>
              <p:cNvPr id="1476" name="Image 1475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78" name="Image 1477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85" name="Group 1485"/>
            <p:cNvGrpSpPr/>
            <p:nvPr/>
          </p:nvGrpSpPr>
          <p:grpSpPr>
            <a:xfrm>
              <a:off x="1155710" y="256277"/>
              <a:ext cx="408006" cy="408676"/>
              <a:chOff x="-35897" y="-35897"/>
              <a:chExt cx="408004" cy="408674"/>
            </a:xfrm>
          </p:grpSpPr>
          <p:pic>
            <p:nvPicPr>
              <p:cNvPr id="1481" name="Image 1480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83" name="Image 1482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90" name="Group 1490"/>
            <p:cNvGrpSpPr/>
            <p:nvPr/>
          </p:nvGrpSpPr>
          <p:grpSpPr>
            <a:xfrm>
              <a:off x="1153213" y="1643312"/>
              <a:ext cx="408006" cy="408676"/>
              <a:chOff x="-35897" y="-35897"/>
              <a:chExt cx="408004" cy="408674"/>
            </a:xfrm>
          </p:grpSpPr>
          <p:pic>
            <p:nvPicPr>
              <p:cNvPr id="1486" name="Image 1485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488" name="Image 1487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pic>
          <p:nvPicPr>
            <p:cNvPr id="1491" name="Image 1490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1497788" y="125660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93" name="Image 1492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1457566" y="277430"/>
              <a:ext cx="415888" cy="38101"/>
            </a:xfrm>
            <a:prstGeom prst="rect">
              <a:avLst/>
            </a:prstGeom>
            <a:effectLst/>
          </p:spPr>
        </p:pic>
        <p:pic>
          <p:nvPicPr>
            <p:cNvPr id="1495" name="Image 1494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864764" y="115283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497" name="Image 1496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824543" y="267053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499" name="Image 1498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9722">
              <a:off x="1508165" y="1511048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501" name="Image 1500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29808">
              <a:off x="1467944" y="1662818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503" name="Image 1502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851">
              <a:off x="245800" y="445418"/>
              <a:ext cx="329384" cy="38101"/>
            </a:xfrm>
            <a:prstGeom prst="rect">
              <a:avLst/>
            </a:prstGeom>
            <a:effectLst/>
          </p:spPr>
        </p:pic>
        <p:pic>
          <p:nvPicPr>
            <p:cNvPr id="1505" name="Image 1504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916257">
              <a:off x="218560" y="295199"/>
              <a:ext cx="414490" cy="38101"/>
            </a:xfrm>
            <a:prstGeom prst="rect">
              <a:avLst/>
            </a:prstGeom>
            <a:effectLst/>
          </p:spPr>
        </p:pic>
        <p:pic>
          <p:nvPicPr>
            <p:cNvPr id="1507" name="Image 1506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851">
              <a:off x="872378" y="1801654"/>
              <a:ext cx="329383" cy="38101"/>
            </a:xfrm>
            <a:prstGeom prst="rect">
              <a:avLst/>
            </a:prstGeom>
            <a:effectLst/>
          </p:spPr>
        </p:pic>
        <p:pic>
          <p:nvPicPr>
            <p:cNvPr id="1509" name="Image 1508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916257">
              <a:off x="845137" y="1636747"/>
              <a:ext cx="414490" cy="38101"/>
            </a:xfrm>
            <a:prstGeom prst="rect">
              <a:avLst/>
            </a:prstGeom>
            <a:effectLst/>
          </p:spPr>
        </p:pic>
        <p:pic>
          <p:nvPicPr>
            <p:cNvPr id="1511" name="Image 1510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851">
              <a:off x="1500212" y="1158253"/>
              <a:ext cx="329384" cy="38101"/>
            </a:xfrm>
            <a:prstGeom prst="rect">
              <a:avLst/>
            </a:prstGeom>
            <a:effectLst/>
          </p:spPr>
        </p:pic>
        <p:pic>
          <p:nvPicPr>
            <p:cNvPr id="1513" name="Image 1512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916257">
              <a:off x="1472972" y="993347"/>
              <a:ext cx="414490" cy="38101"/>
            </a:xfrm>
            <a:prstGeom prst="rect">
              <a:avLst/>
            </a:prstGeom>
            <a:effectLst/>
          </p:spPr>
        </p:pic>
      </p:grpSp>
      <p:grpSp>
        <p:nvGrpSpPr>
          <p:cNvPr id="1523" name="Group 1523"/>
          <p:cNvGrpSpPr/>
          <p:nvPr/>
        </p:nvGrpSpPr>
        <p:grpSpPr>
          <a:xfrm>
            <a:off x="1115583" y="2056119"/>
            <a:ext cx="3190500" cy="2080644"/>
            <a:chOff x="36981" y="151640"/>
            <a:chExt cx="3190498" cy="2080642"/>
          </a:xfrm>
        </p:grpSpPr>
        <p:sp>
          <p:nvSpPr>
            <p:cNvPr id="1516" name="Shape 1516"/>
            <p:cNvSpPr/>
            <p:nvPr/>
          </p:nvSpPr>
          <p:spPr>
            <a:xfrm rot="16214612">
              <a:off x="-382038" y="570659"/>
              <a:ext cx="1112986" cy="274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400"/>
                <a:t>Neutrons</a:t>
              </a:r>
            </a:p>
          </p:txBody>
        </p:sp>
        <p:sp>
          <p:nvSpPr>
            <p:cNvPr id="1517" name="Shape 1517"/>
            <p:cNvSpPr/>
            <p:nvPr/>
          </p:nvSpPr>
          <p:spPr>
            <a:xfrm>
              <a:off x="1300136" y="1957335"/>
              <a:ext cx="1151596" cy="274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400"/>
                <a:t>Génération</a:t>
              </a:r>
            </a:p>
          </p:txBody>
        </p:sp>
        <p:sp>
          <p:nvSpPr>
            <p:cNvPr id="1518" name="Shape 1518"/>
            <p:cNvSpPr/>
            <p:nvPr/>
          </p:nvSpPr>
          <p:spPr>
            <a:xfrm>
              <a:off x="524390" y="1706294"/>
              <a:ext cx="193899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/>
                <a:t>1</a:t>
              </a:r>
            </a:p>
          </p:txBody>
        </p:sp>
        <p:sp>
          <p:nvSpPr>
            <p:cNvPr id="1519" name="Shape 1519"/>
            <p:cNvSpPr/>
            <p:nvPr/>
          </p:nvSpPr>
          <p:spPr>
            <a:xfrm>
              <a:off x="1154105" y="1706294"/>
              <a:ext cx="193899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/>
                <a:t>2</a:t>
              </a:r>
            </a:p>
          </p:txBody>
        </p:sp>
        <p:sp>
          <p:nvSpPr>
            <p:cNvPr id="1520" name="Shape 1520"/>
            <p:cNvSpPr/>
            <p:nvPr/>
          </p:nvSpPr>
          <p:spPr>
            <a:xfrm>
              <a:off x="1780190" y="1706294"/>
              <a:ext cx="193899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/>
                <a:t>3</a:t>
              </a:r>
            </a:p>
          </p:txBody>
        </p:sp>
        <p:sp>
          <p:nvSpPr>
            <p:cNvPr id="1521" name="Shape 1521"/>
            <p:cNvSpPr/>
            <p:nvPr/>
          </p:nvSpPr>
          <p:spPr>
            <a:xfrm>
              <a:off x="2406274" y="1706294"/>
              <a:ext cx="193899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/>
                <a:t>4</a:t>
              </a:r>
            </a:p>
          </p:txBody>
        </p:sp>
        <p:sp>
          <p:nvSpPr>
            <p:cNvPr id="1522" name="Shape 1522"/>
            <p:cNvSpPr/>
            <p:nvPr/>
          </p:nvSpPr>
          <p:spPr>
            <a:xfrm>
              <a:off x="3033580" y="1706294"/>
              <a:ext cx="193899" cy="25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200"/>
                <a:t>5</a:t>
              </a:r>
            </a:p>
          </p:txBody>
        </p:sp>
      </p:grpSp>
      <p:sp>
        <p:nvSpPr>
          <p:cNvPr id="1524" name="Shape 1524"/>
          <p:cNvSpPr/>
          <p:nvPr/>
        </p:nvSpPr>
        <p:spPr>
          <a:xfrm>
            <a:off x="2563920" y="5687285"/>
            <a:ext cx="1179067" cy="618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38" h="20431" extrusionOk="0">
                <a:moveTo>
                  <a:pt x="18820" y="16594"/>
                </a:moveTo>
                <a:cubicBezTo>
                  <a:pt x="21161" y="10300"/>
                  <a:pt x="18271" y="3187"/>
                  <a:pt x="12763" y="905"/>
                </a:cubicBezTo>
                <a:cubicBezTo>
                  <a:pt x="8289" y="-948"/>
                  <a:pt x="3400" y="-411"/>
                  <a:pt x="972" y="6866"/>
                </a:cubicBezTo>
                <a:cubicBezTo>
                  <a:pt x="-321" y="10742"/>
                  <a:pt x="-439" y="15974"/>
                  <a:pt x="1318" y="18644"/>
                </a:cubicBezTo>
                <a:cubicBezTo>
                  <a:pt x="2640" y="20652"/>
                  <a:pt x="4133" y="20386"/>
                  <a:pt x="5652" y="20257"/>
                </a:cubicBezTo>
                <a:cubicBezTo>
                  <a:pt x="8076" y="20050"/>
                  <a:pt x="10701" y="20448"/>
                  <a:pt x="13101" y="20430"/>
                </a:cubicBezTo>
                <a:cubicBezTo>
                  <a:pt x="15255" y="20415"/>
                  <a:pt x="17587" y="19908"/>
                  <a:pt x="18820" y="16594"/>
                </a:cubicBezTo>
                <a:close/>
              </a:path>
            </a:pathLst>
          </a:custGeom>
          <a:solidFill>
            <a:srgbClr val="3440FF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25" name="Shape 1525"/>
          <p:cNvSpPr/>
          <p:nvPr/>
        </p:nvSpPr>
        <p:spPr>
          <a:xfrm>
            <a:off x="4869048" y="7215082"/>
            <a:ext cx="443496" cy="372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0" h="18485" extrusionOk="0">
                <a:moveTo>
                  <a:pt x="18784" y="13591"/>
                </a:moveTo>
                <a:cubicBezTo>
                  <a:pt x="21290" y="8668"/>
                  <a:pt x="18384" y="2762"/>
                  <a:pt x="12671" y="822"/>
                </a:cubicBezTo>
                <a:cubicBezTo>
                  <a:pt x="8058" y="-744"/>
                  <a:pt x="2964" y="-546"/>
                  <a:pt x="770" y="5673"/>
                </a:cubicBezTo>
                <a:cubicBezTo>
                  <a:pt x="-310" y="8736"/>
                  <a:pt x="-308" y="12645"/>
                  <a:pt x="1120" y="15259"/>
                </a:cubicBezTo>
                <a:cubicBezTo>
                  <a:pt x="4177" y="20856"/>
                  <a:pt x="8937" y="17675"/>
                  <a:pt x="13012" y="16713"/>
                </a:cubicBezTo>
                <a:cubicBezTo>
                  <a:pt x="15100" y="16220"/>
                  <a:pt x="17476" y="16160"/>
                  <a:pt x="18784" y="13591"/>
                </a:cubicBezTo>
                <a:close/>
              </a:path>
            </a:pathLst>
          </a:custGeom>
          <a:solidFill>
            <a:srgbClr val="3440FF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26" name="Shape 1526"/>
          <p:cNvSpPr/>
          <p:nvPr/>
        </p:nvSpPr>
        <p:spPr>
          <a:xfrm>
            <a:off x="2643775" y="5730147"/>
            <a:ext cx="1027589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neutron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retardé</a:t>
            </a:r>
          </a:p>
        </p:txBody>
      </p:sp>
      <p:sp>
        <p:nvSpPr>
          <p:cNvPr id="1527" name="Shape 1527"/>
          <p:cNvSpPr/>
          <p:nvPr/>
        </p:nvSpPr>
        <p:spPr>
          <a:xfrm>
            <a:off x="2253368" y="4582489"/>
            <a:ext cx="1831338" cy="617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58" h="15757" extrusionOk="0">
                <a:moveTo>
                  <a:pt x="20224" y="13323"/>
                </a:moveTo>
                <a:cubicBezTo>
                  <a:pt x="21248" y="10745"/>
                  <a:pt x="21186" y="6845"/>
                  <a:pt x="20132" y="4294"/>
                </a:cubicBezTo>
                <a:cubicBezTo>
                  <a:pt x="18525" y="406"/>
                  <a:pt x="15883" y="1836"/>
                  <a:pt x="13519" y="1825"/>
                </a:cubicBezTo>
                <a:cubicBezTo>
                  <a:pt x="8977" y="1805"/>
                  <a:pt x="3779" y="-3656"/>
                  <a:pt x="860" y="4409"/>
                </a:cubicBezTo>
                <a:cubicBezTo>
                  <a:pt x="-125" y="7129"/>
                  <a:pt x="-352" y="10817"/>
                  <a:pt x="645" y="13215"/>
                </a:cubicBezTo>
                <a:cubicBezTo>
                  <a:pt x="1281" y="14743"/>
                  <a:pt x="2291" y="15192"/>
                  <a:pt x="3285" y="15248"/>
                </a:cubicBezTo>
                <a:cubicBezTo>
                  <a:pt x="6418" y="15424"/>
                  <a:pt x="9499" y="12670"/>
                  <a:pt x="12603" y="13770"/>
                </a:cubicBezTo>
                <a:cubicBezTo>
                  <a:pt x="15346" y="14741"/>
                  <a:pt x="18389" y="17944"/>
                  <a:pt x="20224" y="13323"/>
                </a:cubicBezTo>
                <a:close/>
              </a:path>
            </a:pathLst>
          </a:custGeom>
          <a:solidFill>
            <a:srgbClr val="00F7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28" name="Shape 1528"/>
          <p:cNvSpPr/>
          <p:nvPr/>
        </p:nvSpPr>
        <p:spPr>
          <a:xfrm>
            <a:off x="4434949" y="6258640"/>
            <a:ext cx="5603066" cy="38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14579" extrusionOk="0">
                <a:moveTo>
                  <a:pt x="21241" y="10712"/>
                </a:moveTo>
                <a:cubicBezTo>
                  <a:pt x="21313" y="10406"/>
                  <a:pt x="21381" y="9958"/>
                  <a:pt x="21431" y="9399"/>
                </a:cubicBezTo>
                <a:cubicBezTo>
                  <a:pt x="21480" y="8840"/>
                  <a:pt x="21511" y="8170"/>
                  <a:pt x="21508" y="7421"/>
                </a:cubicBezTo>
                <a:cubicBezTo>
                  <a:pt x="21500" y="5797"/>
                  <a:pt x="21334" y="4896"/>
                  <a:pt x="21172" y="4303"/>
                </a:cubicBezTo>
                <a:cubicBezTo>
                  <a:pt x="19028" y="-3559"/>
                  <a:pt x="16519" y="1664"/>
                  <a:pt x="14169" y="2130"/>
                </a:cubicBezTo>
                <a:cubicBezTo>
                  <a:pt x="12154" y="2530"/>
                  <a:pt x="10097" y="894"/>
                  <a:pt x="8055" y="1522"/>
                </a:cubicBezTo>
                <a:cubicBezTo>
                  <a:pt x="5796" y="2217"/>
                  <a:pt x="3541" y="5652"/>
                  <a:pt x="1352" y="1254"/>
                </a:cubicBezTo>
                <a:cubicBezTo>
                  <a:pt x="698" y="-59"/>
                  <a:pt x="148" y="1084"/>
                  <a:pt x="30" y="5892"/>
                </a:cubicBezTo>
                <a:cubicBezTo>
                  <a:pt x="-89" y="10690"/>
                  <a:pt x="151" y="12441"/>
                  <a:pt x="808" y="11833"/>
                </a:cubicBezTo>
                <a:cubicBezTo>
                  <a:pt x="1545" y="11152"/>
                  <a:pt x="2397" y="13291"/>
                  <a:pt x="3274" y="13818"/>
                </a:cubicBezTo>
                <a:cubicBezTo>
                  <a:pt x="4149" y="14344"/>
                  <a:pt x="5049" y="13098"/>
                  <a:pt x="5868" y="12715"/>
                </a:cubicBezTo>
                <a:cubicBezTo>
                  <a:pt x="8635" y="11424"/>
                  <a:pt x="11823" y="12986"/>
                  <a:pt x="14565" y="12810"/>
                </a:cubicBezTo>
                <a:cubicBezTo>
                  <a:pt x="16694" y="12674"/>
                  <a:pt x="19514" y="18041"/>
                  <a:pt x="21241" y="10712"/>
                </a:cubicBezTo>
                <a:close/>
              </a:path>
            </a:pathLst>
          </a:custGeom>
          <a:solidFill>
            <a:srgbClr val="00F7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29" name="Shape 1529"/>
          <p:cNvSpPr/>
          <p:nvPr/>
        </p:nvSpPr>
        <p:spPr>
          <a:xfrm>
            <a:off x="5512781" y="7197487"/>
            <a:ext cx="593643" cy="433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6" h="19475" extrusionOk="0">
                <a:moveTo>
                  <a:pt x="21087" y="11523"/>
                </a:moveTo>
                <a:cubicBezTo>
                  <a:pt x="21336" y="6604"/>
                  <a:pt x="19088" y="4198"/>
                  <a:pt x="16544" y="2716"/>
                </a:cubicBezTo>
                <a:cubicBezTo>
                  <a:pt x="13513" y="949"/>
                  <a:pt x="9327" y="-936"/>
                  <a:pt x="5250" y="520"/>
                </a:cubicBezTo>
                <a:cubicBezTo>
                  <a:pt x="2730" y="1419"/>
                  <a:pt x="561" y="3672"/>
                  <a:pt x="114" y="7793"/>
                </a:cubicBezTo>
                <a:cubicBezTo>
                  <a:pt x="-264" y="11273"/>
                  <a:pt x="280" y="15095"/>
                  <a:pt x="2089" y="17127"/>
                </a:cubicBezTo>
                <a:cubicBezTo>
                  <a:pt x="5238" y="20664"/>
                  <a:pt x="9507" y="19325"/>
                  <a:pt x="13455" y="18702"/>
                </a:cubicBezTo>
                <a:cubicBezTo>
                  <a:pt x="16794" y="18175"/>
                  <a:pt x="20807" y="17064"/>
                  <a:pt x="21087" y="11523"/>
                </a:cubicBezTo>
                <a:close/>
              </a:path>
            </a:pathLst>
          </a:custGeom>
          <a:solidFill>
            <a:srgbClr val="E82C05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30" name="Shape 1530"/>
          <p:cNvSpPr/>
          <p:nvPr/>
        </p:nvSpPr>
        <p:spPr>
          <a:xfrm>
            <a:off x="6399751" y="7180031"/>
            <a:ext cx="888357" cy="448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3" h="18672" extrusionOk="0">
                <a:moveTo>
                  <a:pt x="17532" y="3502"/>
                </a:moveTo>
                <a:cubicBezTo>
                  <a:pt x="15869" y="1971"/>
                  <a:pt x="14005" y="1395"/>
                  <a:pt x="12165" y="804"/>
                </a:cubicBezTo>
                <a:cubicBezTo>
                  <a:pt x="7331" y="-752"/>
                  <a:pt x="1887" y="-671"/>
                  <a:pt x="300" y="6809"/>
                </a:cubicBezTo>
                <a:cubicBezTo>
                  <a:pt x="-437" y="10282"/>
                  <a:pt x="213" y="14210"/>
                  <a:pt x="1924" y="16313"/>
                </a:cubicBezTo>
                <a:cubicBezTo>
                  <a:pt x="3868" y="18704"/>
                  <a:pt x="6387" y="17755"/>
                  <a:pt x="8727" y="17975"/>
                </a:cubicBezTo>
                <a:cubicBezTo>
                  <a:pt x="13752" y="18446"/>
                  <a:pt x="19740" y="20848"/>
                  <a:pt x="20702" y="12761"/>
                </a:cubicBezTo>
                <a:cubicBezTo>
                  <a:pt x="21163" y="8892"/>
                  <a:pt x="19586" y="5393"/>
                  <a:pt x="17532" y="3502"/>
                </a:cubicBezTo>
                <a:close/>
              </a:path>
            </a:pathLst>
          </a:custGeom>
          <a:solidFill>
            <a:srgbClr val="E779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31" name="Shape 1531"/>
          <p:cNvSpPr/>
          <p:nvPr/>
        </p:nvSpPr>
        <p:spPr>
          <a:xfrm>
            <a:off x="4562174" y="5778087"/>
            <a:ext cx="1078297" cy="461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14" h="18328" extrusionOk="0">
                <a:moveTo>
                  <a:pt x="19340" y="10340"/>
                </a:moveTo>
                <a:cubicBezTo>
                  <a:pt x="20877" y="-2532"/>
                  <a:pt x="11943" y="-1336"/>
                  <a:pt x="3796" y="2986"/>
                </a:cubicBezTo>
                <a:cubicBezTo>
                  <a:pt x="2453" y="3699"/>
                  <a:pt x="930" y="4139"/>
                  <a:pt x="286" y="6807"/>
                </a:cubicBezTo>
                <a:cubicBezTo>
                  <a:pt x="-723" y="10987"/>
                  <a:pt x="1074" y="15628"/>
                  <a:pt x="3529" y="17194"/>
                </a:cubicBezTo>
                <a:cubicBezTo>
                  <a:pt x="6468" y="19068"/>
                  <a:pt x="9470" y="18152"/>
                  <a:pt x="12406" y="17718"/>
                </a:cubicBezTo>
                <a:cubicBezTo>
                  <a:pt x="15350" y="17284"/>
                  <a:pt x="18639" y="16209"/>
                  <a:pt x="19340" y="10340"/>
                </a:cubicBezTo>
                <a:close/>
              </a:path>
            </a:pathLst>
          </a:custGeom>
          <a:solidFill>
            <a:srgbClr val="E82C05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32" name="Shape 1532"/>
          <p:cNvSpPr/>
          <p:nvPr/>
        </p:nvSpPr>
        <p:spPr>
          <a:xfrm>
            <a:off x="6616340" y="5765003"/>
            <a:ext cx="1078297" cy="461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14" h="18328" extrusionOk="0">
                <a:moveTo>
                  <a:pt x="19340" y="10340"/>
                </a:moveTo>
                <a:cubicBezTo>
                  <a:pt x="20877" y="-2532"/>
                  <a:pt x="11943" y="-1336"/>
                  <a:pt x="3796" y="2986"/>
                </a:cubicBezTo>
                <a:cubicBezTo>
                  <a:pt x="2453" y="3699"/>
                  <a:pt x="930" y="4139"/>
                  <a:pt x="286" y="6807"/>
                </a:cubicBezTo>
                <a:cubicBezTo>
                  <a:pt x="-723" y="10987"/>
                  <a:pt x="1074" y="15628"/>
                  <a:pt x="3529" y="17194"/>
                </a:cubicBezTo>
                <a:cubicBezTo>
                  <a:pt x="6468" y="19068"/>
                  <a:pt x="9470" y="18152"/>
                  <a:pt x="12406" y="17718"/>
                </a:cubicBezTo>
                <a:cubicBezTo>
                  <a:pt x="15350" y="17284"/>
                  <a:pt x="18639" y="16209"/>
                  <a:pt x="19340" y="10340"/>
                </a:cubicBezTo>
                <a:close/>
              </a:path>
            </a:pathLst>
          </a:custGeom>
          <a:solidFill>
            <a:srgbClr val="E779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grpSp>
        <p:nvGrpSpPr>
          <p:cNvPr id="1540" name="Group 1540"/>
          <p:cNvGrpSpPr/>
          <p:nvPr/>
        </p:nvGrpSpPr>
        <p:grpSpPr>
          <a:xfrm>
            <a:off x="2520077" y="8201984"/>
            <a:ext cx="7964645" cy="1101839"/>
            <a:chOff x="-19050" y="-19050"/>
            <a:chExt cx="7964644" cy="1101837"/>
          </a:xfrm>
        </p:grpSpPr>
        <p:sp>
          <p:nvSpPr>
            <p:cNvPr id="1533" name="Shape 1533"/>
            <p:cNvSpPr/>
            <p:nvPr/>
          </p:nvSpPr>
          <p:spPr>
            <a:xfrm>
              <a:off x="147432" y="207226"/>
              <a:ext cx="1323504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Réacteur</a:t>
              </a:r>
            </a:p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critique</a:t>
              </a:r>
            </a:p>
          </p:txBody>
        </p:sp>
        <p:sp>
          <p:nvSpPr>
            <p:cNvPr id="1534" name="Shape 1534"/>
            <p:cNvSpPr/>
            <p:nvPr/>
          </p:nvSpPr>
          <p:spPr>
            <a:xfrm>
              <a:off x="1716993" y="111241"/>
              <a:ext cx="2200063" cy="8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Système</a:t>
              </a:r>
            </a:p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sous - critique </a:t>
              </a:r>
              <a:r>
                <a:rPr sz="2000" i="0"/>
                <a:t>prompt</a:t>
              </a:r>
            </a:p>
          </p:txBody>
        </p:sp>
        <p:sp>
          <p:nvSpPr>
            <p:cNvPr id="1535" name="Shape 1535"/>
            <p:cNvSpPr/>
            <p:nvPr/>
          </p:nvSpPr>
          <p:spPr>
            <a:xfrm>
              <a:off x="1463953" y="348204"/>
              <a:ext cx="274242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2000"/>
                <a:t>=</a:t>
              </a:r>
            </a:p>
          </p:txBody>
        </p:sp>
        <p:sp>
          <p:nvSpPr>
            <p:cNvPr id="1536" name="Shape 1536"/>
            <p:cNvSpPr/>
            <p:nvPr/>
          </p:nvSpPr>
          <p:spPr>
            <a:xfrm>
              <a:off x="4344997" y="88280"/>
              <a:ext cx="3426250" cy="865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Source</a:t>
              </a:r>
            </a:p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extérieure de neutrons :</a:t>
              </a:r>
            </a:p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2000"/>
                <a:t>les neutrons retardés</a:t>
              </a:r>
            </a:p>
          </p:txBody>
        </p:sp>
        <p:sp>
          <p:nvSpPr>
            <p:cNvPr id="1537" name="Shape 1537"/>
            <p:cNvSpPr/>
            <p:nvPr/>
          </p:nvSpPr>
          <p:spPr>
            <a:xfrm>
              <a:off x="3946880" y="357462"/>
              <a:ext cx="274242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2000"/>
                <a:t>+</a:t>
              </a:r>
            </a:p>
          </p:txBody>
        </p:sp>
        <p:pic>
          <p:nvPicPr>
            <p:cNvPr id="1538" name="Image 1537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9050" y="-19050"/>
              <a:ext cx="7964644" cy="1101837"/>
            </a:xfrm>
            <a:prstGeom prst="rect">
              <a:avLst/>
            </a:prstGeom>
            <a:effectLst/>
          </p:spPr>
        </p:pic>
      </p:grpSp>
      <p:grpSp>
        <p:nvGrpSpPr>
          <p:cNvPr id="1544" name="Group 1544"/>
          <p:cNvGrpSpPr/>
          <p:nvPr/>
        </p:nvGrpSpPr>
        <p:grpSpPr>
          <a:xfrm>
            <a:off x="10834590" y="5943914"/>
            <a:ext cx="526797" cy="118258"/>
            <a:chOff x="0" y="0"/>
            <a:chExt cx="526796" cy="118256"/>
          </a:xfrm>
        </p:grpSpPr>
        <p:sp>
          <p:nvSpPr>
            <p:cNvPr id="1541" name="Shape 1541"/>
            <p:cNvSpPr/>
            <p:nvPr/>
          </p:nvSpPr>
          <p:spPr>
            <a:xfrm>
              <a:off x="0" y="0"/>
              <a:ext cx="118257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1542" name="Shape 1542"/>
            <p:cNvSpPr/>
            <p:nvPr/>
          </p:nvSpPr>
          <p:spPr>
            <a:xfrm>
              <a:off x="204269" y="0"/>
              <a:ext cx="118258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1543" name="Shape 1543"/>
            <p:cNvSpPr/>
            <p:nvPr/>
          </p:nvSpPr>
          <p:spPr>
            <a:xfrm>
              <a:off x="408539" y="0"/>
              <a:ext cx="118258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</p:grpSp>
      <p:sp>
        <p:nvSpPr>
          <p:cNvPr id="1545" name="Shape 1545"/>
          <p:cNvSpPr/>
          <p:nvPr/>
        </p:nvSpPr>
        <p:spPr>
          <a:xfrm>
            <a:off x="2258673" y="4588819"/>
            <a:ext cx="179113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décroissance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de précurseur</a:t>
            </a:r>
          </a:p>
        </p:txBody>
      </p:sp>
      <p:sp>
        <p:nvSpPr>
          <p:cNvPr id="1546" name="Shape 1546"/>
          <p:cNvSpPr/>
          <p:nvPr/>
        </p:nvSpPr>
        <p:spPr>
          <a:xfrm>
            <a:off x="4147163" y="4976094"/>
            <a:ext cx="1" cy="1733968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2800"/>
          </a:p>
        </p:txBody>
      </p:sp>
      <p:pic>
        <p:nvPicPr>
          <p:cNvPr id="1585" name="Image 1584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047493" y="5192392"/>
            <a:ext cx="169863" cy="50397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86" name="Image 1585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683742" y="5918104"/>
            <a:ext cx="779967" cy="16987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87" name="Image 1586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655972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88" name="Image 1587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5720952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89" name="Image 1588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5693182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90" name="Image 1589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785932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91" name="Image 1590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7758161" y="6029092"/>
            <a:ext cx="727608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92" name="Image 1591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850911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93" name="Image 1592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9823141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556" name="Shape 1556"/>
          <p:cNvSpPr/>
          <p:nvPr/>
        </p:nvSpPr>
        <p:spPr>
          <a:xfrm>
            <a:off x="874852" y="4181982"/>
            <a:ext cx="2677656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Approche par gerbe :</a:t>
            </a:r>
          </a:p>
        </p:txBody>
      </p:sp>
      <p:pic>
        <p:nvPicPr>
          <p:cNvPr id="1557" name="pasted-image.pdf"/>
          <p:cNvPicPr>
            <a:picLocks noChangeAspect="1"/>
          </p:cNvPicPr>
          <p:nvPr/>
        </p:nvPicPr>
        <p:blipFill>
          <a:blip r:embed="rId21">
            <a:extLst/>
          </a:blip>
          <a:srcRect r="54219"/>
          <a:stretch>
            <a:fillRect/>
          </a:stretch>
        </p:blipFill>
        <p:spPr>
          <a:xfrm>
            <a:off x="4401252" y="6947439"/>
            <a:ext cx="3523369" cy="927101"/>
          </a:xfrm>
          <a:prstGeom prst="rect">
            <a:avLst/>
          </a:prstGeom>
          <a:ln w="12700"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94" name="Image 1593"/>
          <p:cNvPicPr>
            <a:picLocks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212675" y="5146984"/>
            <a:ext cx="2209698" cy="1588282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559" name="Shape 1559"/>
          <p:cNvSpPr/>
          <p:nvPr/>
        </p:nvSpPr>
        <p:spPr>
          <a:xfrm>
            <a:off x="1510007" y="5782036"/>
            <a:ext cx="69987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2000" spc="159">
                <a:solidFill>
                  <a:srgbClr val="00CF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1=1 !</a:t>
            </a:r>
          </a:p>
        </p:txBody>
      </p:sp>
      <p:pic>
        <p:nvPicPr>
          <p:cNvPr id="1560" name="pasted-image.pdf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4401252" y="6946578"/>
            <a:ext cx="7696201" cy="927101"/>
          </a:xfrm>
          <a:prstGeom prst="rect">
            <a:avLst/>
          </a:prstGeom>
          <a:ln w="12700"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561" name="Shape 1561"/>
          <p:cNvSpPr/>
          <p:nvPr/>
        </p:nvSpPr>
        <p:spPr>
          <a:xfrm>
            <a:off x="4308039" y="5143398"/>
            <a:ext cx="1639360" cy="139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génération 0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prompt</a:t>
            </a:r>
            <a:r>
              <a:rPr sz="1800" baseline="-5999"/>
              <a:t>0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précurseur</a:t>
            </a:r>
            <a:r>
              <a:rPr sz="1800" baseline="-5999"/>
              <a:t>0</a:t>
            </a:r>
          </a:p>
        </p:txBody>
      </p:sp>
      <p:sp>
        <p:nvSpPr>
          <p:cNvPr id="1562" name="Shape 1562"/>
          <p:cNvSpPr/>
          <p:nvPr/>
        </p:nvSpPr>
        <p:spPr>
          <a:xfrm>
            <a:off x="6345248" y="5143398"/>
            <a:ext cx="1639360" cy="139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génération 1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prompt</a:t>
            </a:r>
            <a:r>
              <a:rPr sz="1800" baseline="-5999"/>
              <a:t>1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précurseur</a:t>
            </a:r>
            <a:r>
              <a:rPr sz="1800" baseline="-5999"/>
              <a:t>1</a:t>
            </a:r>
          </a:p>
        </p:txBody>
      </p:sp>
      <p:sp>
        <p:nvSpPr>
          <p:cNvPr id="1563" name="Shape 1563"/>
          <p:cNvSpPr/>
          <p:nvPr/>
        </p:nvSpPr>
        <p:spPr>
          <a:xfrm>
            <a:off x="6184373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2800"/>
          </a:p>
        </p:txBody>
      </p:sp>
      <p:sp>
        <p:nvSpPr>
          <p:cNvPr id="1564" name="Shape 1564"/>
          <p:cNvSpPr/>
          <p:nvPr/>
        </p:nvSpPr>
        <p:spPr>
          <a:xfrm>
            <a:off x="8249352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2800"/>
          </a:p>
        </p:txBody>
      </p:sp>
      <p:sp>
        <p:nvSpPr>
          <p:cNvPr id="1565" name="Shape 1565"/>
          <p:cNvSpPr/>
          <p:nvPr/>
        </p:nvSpPr>
        <p:spPr>
          <a:xfrm>
            <a:off x="10314332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2800"/>
          </a:p>
        </p:txBody>
      </p:sp>
      <p:sp>
        <p:nvSpPr>
          <p:cNvPr id="1566" name="Shape 1566"/>
          <p:cNvSpPr/>
          <p:nvPr/>
        </p:nvSpPr>
        <p:spPr>
          <a:xfrm>
            <a:off x="1308949" y="6996152"/>
            <a:ext cx="2603116" cy="661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6" extrusionOk="0">
                <a:moveTo>
                  <a:pt x="0" y="21328"/>
                </a:moveTo>
                <a:cubicBezTo>
                  <a:pt x="1549" y="21266"/>
                  <a:pt x="3098" y="20994"/>
                  <a:pt x="4642" y="20511"/>
                </a:cubicBezTo>
                <a:cubicBezTo>
                  <a:pt x="6222" y="20017"/>
                  <a:pt x="7859" y="19185"/>
                  <a:pt x="9071" y="15192"/>
                </a:cubicBezTo>
                <a:cubicBezTo>
                  <a:pt x="10022" y="12057"/>
                  <a:pt x="10549" y="7360"/>
                  <a:pt x="11512" y="4276"/>
                </a:cubicBezTo>
                <a:cubicBezTo>
                  <a:pt x="12617" y="734"/>
                  <a:pt x="14086" y="-184"/>
                  <a:pt x="15517" y="29"/>
                </a:cubicBezTo>
                <a:cubicBezTo>
                  <a:pt x="16675" y="202"/>
                  <a:pt x="17865" y="1180"/>
                  <a:pt x="18643" y="4510"/>
                </a:cubicBezTo>
                <a:cubicBezTo>
                  <a:pt x="19202" y="6899"/>
                  <a:pt x="19429" y="10110"/>
                  <a:pt x="19799" y="12990"/>
                </a:cubicBezTo>
                <a:cubicBezTo>
                  <a:pt x="20224" y="16304"/>
                  <a:pt x="20841" y="19188"/>
                  <a:pt x="21600" y="21416"/>
                </a:cubicBezTo>
              </a:path>
            </a:pathLst>
          </a:custGeom>
          <a:ln w="25400">
            <a:solidFill>
              <a:srgbClr val="E87064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67" name="Shape 1567"/>
          <p:cNvSpPr/>
          <p:nvPr/>
        </p:nvSpPr>
        <p:spPr>
          <a:xfrm>
            <a:off x="1082099" y="7657099"/>
            <a:ext cx="3043645" cy="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68" name="Shape 1568"/>
          <p:cNvSpPr/>
          <p:nvPr/>
        </p:nvSpPr>
        <p:spPr>
          <a:xfrm flipV="1">
            <a:off x="1088222" y="6206611"/>
            <a:ext cx="1" cy="1455367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69" name="Shape 1569"/>
          <p:cNvSpPr/>
          <p:nvPr/>
        </p:nvSpPr>
        <p:spPr>
          <a:xfrm>
            <a:off x="1234233" y="6698143"/>
            <a:ext cx="2765080" cy="962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37"/>
                </a:moveTo>
                <a:lnTo>
                  <a:pt x="12399" y="21516"/>
                </a:lnTo>
                <a:lnTo>
                  <a:pt x="12433" y="188"/>
                </a:lnTo>
                <a:lnTo>
                  <a:pt x="17789" y="0"/>
                </a:lnTo>
                <a:lnTo>
                  <a:pt x="17747" y="21529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DABFA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70" name="Shape 1570"/>
          <p:cNvSpPr/>
          <p:nvPr/>
        </p:nvSpPr>
        <p:spPr>
          <a:xfrm>
            <a:off x="1232749" y="7110634"/>
            <a:ext cx="2699606" cy="54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48" extrusionOk="0">
                <a:moveTo>
                  <a:pt x="0" y="20248"/>
                </a:moveTo>
                <a:cubicBezTo>
                  <a:pt x="1992" y="19304"/>
                  <a:pt x="3945" y="17056"/>
                  <a:pt x="5802" y="13570"/>
                </a:cubicBezTo>
                <a:cubicBezTo>
                  <a:pt x="7116" y="11102"/>
                  <a:pt x="8371" y="8032"/>
                  <a:pt x="9631" y="5017"/>
                </a:cubicBezTo>
                <a:cubicBezTo>
                  <a:pt x="10233" y="3577"/>
                  <a:pt x="10838" y="2144"/>
                  <a:pt x="11486" y="1232"/>
                </a:cubicBezTo>
                <a:cubicBezTo>
                  <a:pt x="13321" y="-1352"/>
                  <a:pt x="15280" y="331"/>
                  <a:pt x="16987" y="4410"/>
                </a:cubicBezTo>
                <a:cubicBezTo>
                  <a:pt x="17763" y="6264"/>
                  <a:pt x="18481" y="8589"/>
                  <a:pt x="19180" y="11018"/>
                </a:cubicBezTo>
                <a:cubicBezTo>
                  <a:pt x="20012" y="13913"/>
                  <a:pt x="20820" y="16961"/>
                  <a:pt x="21600" y="20156"/>
                </a:cubicBezTo>
              </a:path>
            </a:pathLst>
          </a:custGeom>
          <a:ln w="25400">
            <a:solidFill>
              <a:srgbClr val="E78153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71" name="Shape 1571"/>
          <p:cNvSpPr/>
          <p:nvPr/>
        </p:nvSpPr>
        <p:spPr>
          <a:xfrm>
            <a:off x="1270849" y="7198294"/>
            <a:ext cx="2699606" cy="450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0" y="21587"/>
                </a:moveTo>
                <a:cubicBezTo>
                  <a:pt x="900" y="18107"/>
                  <a:pt x="1841" y="14962"/>
                  <a:pt x="2815" y="12176"/>
                </a:cubicBezTo>
                <a:cubicBezTo>
                  <a:pt x="3899" y="9079"/>
                  <a:pt x="5022" y="6438"/>
                  <a:pt x="6182" y="4403"/>
                </a:cubicBezTo>
                <a:cubicBezTo>
                  <a:pt x="7759" y="1634"/>
                  <a:pt x="9388" y="14"/>
                  <a:pt x="11032" y="0"/>
                </a:cubicBezTo>
                <a:cubicBezTo>
                  <a:pt x="12572" y="-13"/>
                  <a:pt x="14100" y="1388"/>
                  <a:pt x="15578" y="3820"/>
                </a:cubicBezTo>
                <a:cubicBezTo>
                  <a:pt x="16833" y="5887"/>
                  <a:pt x="18041" y="8685"/>
                  <a:pt x="19177" y="12240"/>
                </a:cubicBezTo>
                <a:cubicBezTo>
                  <a:pt x="20033" y="14917"/>
                  <a:pt x="20843" y="18009"/>
                  <a:pt x="21600" y="21479"/>
                </a:cubicBezTo>
              </a:path>
            </a:pathLst>
          </a:custGeom>
          <a:ln w="25400">
            <a:solidFill>
              <a:srgbClr val="E799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1572" name="Shape 1572"/>
          <p:cNvSpPr/>
          <p:nvPr/>
        </p:nvSpPr>
        <p:spPr>
          <a:xfrm>
            <a:off x="2183952" y="7734142"/>
            <a:ext cx="862672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Position</a:t>
            </a:r>
          </a:p>
        </p:txBody>
      </p:sp>
      <p:sp>
        <p:nvSpPr>
          <p:cNvPr id="1573" name="Shape 1573"/>
          <p:cNvSpPr/>
          <p:nvPr/>
        </p:nvSpPr>
        <p:spPr>
          <a:xfrm rot="16214612">
            <a:off x="7650" y="6746642"/>
            <a:ext cx="141482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Nombre de sources</a:t>
            </a:r>
          </a:p>
        </p:txBody>
      </p:sp>
      <p:sp>
        <p:nvSpPr>
          <p:cNvPr id="1574" name="Shape 1574"/>
          <p:cNvSpPr/>
          <p:nvPr/>
        </p:nvSpPr>
        <p:spPr>
          <a:xfrm>
            <a:off x="8410228" y="5143398"/>
            <a:ext cx="1639360" cy="139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génération 2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prompt</a:t>
            </a:r>
            <a:r>
              <a:rPr sz="1800" baseline="-5999"/>
              <a:t>2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sz="1800"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précurseur</a:t>
            </a:r>
            <a:r>
              <a:rPr sz="1800" baseline="-5999"/>
              <a:t>2</a:t>
            </a:r>
          </a:p>
        </p:txBody>
      </p:sp>
      <p:sp>
        <p:nvSpPr>
          <p:cNvPr id="1575" name="Shape 1575"/>
          <p:cNvSpPr/>
          <p:nvPr/>
        </p:nvSpPr>
        <p:spPr>
          <a:xfrm>
            <a:off x="2688372" y="6353983"/>
            <a:ext cx="97629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retardé</a:t>
            </a:r>
          </a:p>
        </p:txBody>
      </p:sp>
      <p:grpSp>
        <p:nvGrpSpPr>
          <p:cNvPr id="1584" name="Group 1584"/>
          <p:cNvGrpSpPr/>
          <p:nvPr/>
        </p:nvGrpSpPr>
        <p:grpSpPr>
          <a:xfrm>
            <a:off x="4624088" y="1366714"/>
            <a:ext cx="3452228" cy="2970111"/>
            <a:chOff x="11593" y="-26995"/>
            <a:chExt cx="3452227" cy="2970109"/>
          </a:xfrm>
        </p:grpSpPr>
        <p:sp>
          <p:nvSpPr>
            <p:cNvPr id="1576" name="Shape 1576"/>
            <p:cNvSpPr/>
            <p:nvPr/>
          </p:nvSpPr>
          <p:spPr>
            <a:xfrm>
              <a:off x="488678" y="1698781"/>
              <a:ext cx="2217786" cy="84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20000"/>
                </a:lnSpc>
                <a:defRPr sz="2200" b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000" i="1"/>
                <a:t>k</a:t>
              </a:r>
              <a:r>
                <a:rPr sz="2000"/>
                <a:t>=1</a:t>
              </a:r>
            </a:p>
            <a:p>
              <a:pPr>
                <a:lnSpc>
                  <a:spcPct val="120000"/>
                </a:lnSpc>
                <a:defRPr sz="2200" b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2000" i="1"/>
                <a:t>k</a:t>
              </a:r>
              <a:r>
                <a:rPr sz="2000" i="1" baseline="-5999"/>
                <a:t>p</a:t>
              </a:r>
              <a:r>
                <a:rPr sz="2000"/>
                <a:t>=0.5 et </a:t>
              </a:r>
              <a:r>
                <a:rPr sz="2000" i="1"/>
                <a:t>β</a:t>
              </a:r>
              <a:r>
                <a:rPr sz="2000"/>
                <a:t>=0.5</a:t>
              </a:r>
            </a:p>
          </p:txBody>
        </p:sp>
        <p:sp>
          <p:nvSpPr>
            <p:cNvPr id="1577" name="Shape 1577"/>
            <p:cNvSpPr/>
            <p:nvPr/>
          </p:nvSpPr>
          <p:spPr>
            <a:xfrm>
              <a:off x="776697" y="-26995"/>
              <a:ext cx="1940017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neutron prompt</a:t>
              </a:r>
            </a:p>
          </p:txBody>
        </p:sp>
        <p:sp>
          <p:nvSpPr>
            <p:cNvPr id="1578" name="Shape 1578"/>
            <p:cNvSpPr/>
            <p:nvPr/>
          </p:nvSpPr>
          <p:spPr>
            <a:xfrm>
              <a:off x="446156" y="59037"/>
              <a:ext cx="279055" cy="27905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579" name="Shape 1579"/>
            <p:cNvSpPr/>
            <p:nvPr/>
          </p:nvSpPr>
          <p:spPr>
            <a:xfrm>
              <a:off x="793898" y="414801"/>
              <a:ext cx="1972334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neutron retardé</a:t>
              </a:r>
            </a:p>
          </p:txBody>
        </p:sp>
        <p:sp>
          <p:nvSpPr>
            <p:cNvPr id="1580" name="Shape 1580"/>
            <p:cNvSpPr/>
            <p:nvPr/>
          </p:nvSpPr>
          <p:spPr>
            <a:xfrm>
              <a:off x="437939" y="484552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793898" y="857213"/>
              <a:ext cx="1856405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E82C05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gerbe prompte</a:t>
              </a:r>
            </a:p>
          </p:txBody>
        </p:sp>
        <p:sp>
          <p:nvSpPr>
            <p:cNvPr id="1582" name="Shape 1582"/>
            <p:cNvSpPr/>
            <p:nvPr/>
          </p:nvSpPr>
          <p:spPr>
            <a:xfrm>
              <a:off x="403913" y="1261786"/>
              <a:ext cx="2839751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3440FF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gerbe issue de retardé</a:t>
              </a:r>
            </a:p>
          </p:txBody>
        </p:sp>
        <p:sp>
          <p:nvSpPr>
            <p:cNvPr id="1583" name="Shape 1583"/>
            <p:cNvSpPr/>
            <p:nvPr/>
          </p:nvSpPr>
          <p:spPr>
            <a:xfrm>
              <a:off x="11593" y="2545056"/>
              <a:ext cx="3452227" cy="398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1800" i="1" spc="144">
                  <a:solidFill>
                    <a:srgbClr val="5A5F5E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600"/>
                <a:t>non réaliste / pour comprendre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00144 -0.000072" pathEditMode="relative">
                                      <p:cBhvr>
                                        <p:cTn id="30" dur="5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144 -0.000072 L -0.051268 -0.039397" pathEditMode="relative">
                                      <p:cBhvr>
                                        <p:cTn id="39" dur="5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3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3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fill="hold" grpId="44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00"/>
                            </p:stCondLst>
                            <p:childTnLst>
                              <p:par>
                                <p:cTn id="150" presetID="9" presetClass="entr" fill="hold" grpId="45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400"/>
                            </p:stCondLst>
                            <p:childTnLst>
                              <p:par>
                                <p:cTn id="154" presetID="9" presetClass="entr" fill="hold" grpId="46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4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fill="hold"/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4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5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5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5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5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5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5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5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5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5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5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6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6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6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6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6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6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6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6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6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7" grpId="5" animBg="1" advAuto="0"/>
      <p:bldP spid="1368" grpId="10" animBg="1" advAuto="0"/>
      <p:bldP spid="1380" grpId="2" animBg="1" advAuto="0"/>
      <p:bldP spid="1414" grpId="4" animBg="1" advAuto="0"/>
      <p:bldP spid="1448" grpId="6" animBg="1" advAuto="0"/>
      <p:bldP spid="1515" grpId="8" animBg="1" advAuto="0"/>
      <p:bldP spid="1523" grpId="1" animBg="1" advAuto="0"/>
      <p:bldP spid="1524" grpId="33" animBg="1" advAuto="0"/>
      <p:bldP spid="1524" grpId="54" animBg="1" advAuto="0"/>
      <p:bldP spid="1525" grpId="36" animBg="1" advAuto="0"/>
      <p:bldP spid="1525" grpId="59" animBg="1" advAuto="0"/>
      <p:bldP spid="1526" grpId="26" animBg="1" advAuto="0"/>
      <p:bldP spid="1527" grpId="51" animBg="1" advAuto="0"/>
      <p:bldP spid="1528" grpId="50" animBg="1" advAuto="0"/>
      <p:bldP spid="1529" grpId="31" animBg="1" advAuto="0"/>
      <p:bldP spid="1529" grpId="58" animBg="1" advAuto="0"/>
      <p:bldP spid="1530" grpId="32" animBg="1" advAuto="0"/>
      <p:bldP spid="1530" grpId="57" animBg="1" advAuto="0"/>
      <p:bldP spid="1531" grpId="35" animBg="1" advAuto="0"/>
      <p:bldP spid="1531" grpId="56" animBg="1" advAuto="0"/>
      <p:bldP spid="1532" grpId="34" animBg="1" advAuto="0"/>
      <p:bldP spid="1532" grpId="55" animBg="1" advAuto="0"/>
      <p:bldP spid="1540" grpId="49" animBg="1" advAuto="0"/>
      <p:bldP spid="1544" grpId="21" animBg="1" advAuto="0"/>
      <p:bldP spid="1545" grpId="12" animBg="1" advAuto="0"/>
      <p:bldP spid="1546" grpId="20" animBg="1" advAuto="0"/>
      <p:bldP spid="1585" grpId="13" animBg="1" advAuto="0"/>
      <p:bldP spid="1586" grpId="22" animBg="1" advAuto="0"/>
      <p:bldP spid="1587" grpId="30" animBg="1" advAuto="0"/>
      <p:bldP spid="1588" grpId="23" animBg="1" advAuto="0"/>
      <p:bldP spid="1589" grpId="27" animBg="1" advAuto="0"/>
      <p:bldP spid="1590" grpId="24" animBg="1" advAuto="0"/>
      <p:bldP spid="1591" grpId="28" animBg="1" advAuto="0"/>
      <p:bldP spid="1592" grpId="25" animBg="1" advAuto="0"/>
      <p:bldP spid="1593" grpId="29" animBg="1" advAuto="0"/>
      <p:bldP spid="1556" grpId="11" animBg="1" advAuto="0"/>
      <p:bldP spid="1557" grpId="37" animBg="1" advAuto="0"/>
      <p:bldP spid="1557" grpId="48" animBg="1" advAuto="0"/>
      <p:bldP spid="1594" grpId="52" animBg="1" advAuto="0"/>
      <p:bldP spid="1559" grpId="53" animBg="1" advAuto="0"/>
      <p:bldP spid="1560" grpId="47" animBg="1" advAuto="0"/>
      <p:bldP spid="1561" grpId="19" animBg="1" advAuto="0"/>
      <p:bldP spid="1562" grpId="15" animBg="1" advAuto="0"/>
      <p:bldP spid="1563" grpId="14" animBg="1" advAuto="0"/>
      <p:bldP spid="1564" grpId="16" animBg="1" advAuto="0"/>
      <p:bldP spid="1565" grpId="18" animBg="1" advAuto="0"/>
      <p:bldP spid="1566" grpId="44" animBg="1" advAuto="0"/>
      <p:bldP spid="1566" grpId="62" animBg="1" advAuto="0"/>
      <p:bldP spid="1567" grpId="42" animBg="1" advAuto="0"/>
      <p:bldP spid="1567" grpId="65" animBg="1" advAuto="0"/>
      <p:bldP spid="1568" grpId="43" animBg="1" advAuto="0"/>
      <p:bldP spid="1568" grpId="61" animBg="1" advAuto="0"/>
      <p:bldP spid="1569" grpId="39" animBg="1" advAuto="0"/>
      <p:bldP spid="1569" grpId="60" animBg="1" advAuto="0"/>
      <p:bldP spid="1570" grpId="45" animBg="1" advAuto="0"/>
      <p:bldP spid="1570" grpId="63" animBg="1" advAuto="0"/>
      <p:bldP spid="1571" grpId="46" animBg="1" advAuto="0"/>
      <p:bldP spid="1571" grpId="64" animBg="1" advAuto="0"/>
      <p:bldP spid="1572" grpId="41" animBg="1" advAuto="0"/>
      <p:bldP spid="1572" grpId="67" animBg="1" advAuto="0"/>
      <p:bldP spid="1573" grpId="40" animBg="1" advAuto="0"/>
      <p:bldP spid="1573" grpId="66" animBg="1" advAuto="0"/>
      <p:bldP spid="1574" grpId="17" animBg="1" advAuto="0"/>
      <p:bldP spid="1575" grpId="38" animBg="1" advAuto="0"/>
      <p:bldP spid="1575" grpId="68" animBg="1" advAuto="0"/>
      <p:bldP spid="1584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 14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1028559"/>
            <a:ext cx="11658114" cy="50941"/>
          </a:xfrm>
          <a:prstGeom prst="rect">
            <a:avLst/>
          </a:prstGeom>
        </p:spPr>
      </p:pic>
      <p:sp>
        <p:nvSpPr>
          <p:cNvPr id="146" name="Shape 146"/>
          <p:cNvSpPr/>
          <p:nvPr/>
        </p:nvSpPr>
        <p:spPr>
          <a:xfrm>
            <a:off x="2972711" y="28132"/>
            <a:ext cx="7059378" cy="99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t>Sommaire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2562052" y="2237025"/>
            <a:ext cx="6766228" cy="581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7078" indent="-477078" algn="l">
              <a:buSzPct val="100000"/>
              <a:buAutoNum type="romanUcPeriod"/>
              <a:defRPr sz="2700" cap="small">
                <a:solidFill>
                  <a:srgbClr val="000000"/>
                </a:solidFill>
              </a:defRPr>
            </a:pPr>
            <a:r>
              <a:t>Cadre</a:t>
            </a:r>
            <a:br/>
            <a:r>
              <a:rPr sz="2200"/>
              <a:t>- Les réacteurs nucléaires</a:t>
            </a:r>
            <a:br>
              <a:rPr sz="2200"/>
            </a:br>
            <a:r>
              <a:rPr sz="2200"/>
              <a:t>- Objectifs de ce travail</a:t>
            </a:r>
            <a:br>
              <a:rPr sz="2200"/>
            </a:br>
            <a:endParaRPr sz="22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808785"/>
                </a:solidFill>
              </a:defRPr>
            </a:pPr>
            <a:r>
              <a:t>Elements de physique</a:t>
            </a:r>
            <a:r>
              <a:rPr sz="2200"/>
              <a:t/>
            </a:r>
            <a:br>
              <a:rPr sz="2200"/>
            </a:br>
            <a:r>
              <a:rPr sz="2200"/>
              <a:t>- thermohydraulique</a:t>
            </a:r>
            <a:br>
              <a:rPr sz="2200"/>
            </a:br>
            <a:r>
              <a:rPr sz="2200"/>
              <a:t>- neutronique</a:t>
            </a:r>
            <a:br>
              <a:rPr sz="2200"/>
            </a:br>
            <a:endParaRPr sz="22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808785"/>
                </a:solidFill>
              </a:defRPr>
            </a:pPr>
            <a:r>
              <a:t>Considérations neutroniques</a:t>
            </a:r>
            <a:r>
              <a:rPr sz="2200"/>
              <a:t/>
            </a:r>
            <a:br>
              <a:rPr sz="2200"/>
            </a:br>
            <a:r>
              <a:rPr sz="2200"/>
              <a:t>- Décomposition du flux neutronique</a:t>
            </a:r>
            <a:br>
              <a:rPr sz="2200"/>
            </a:br>
            <a:r>
              <a:rPr sz="2200"/>
              <a:t>- Approche Transient Fission Matrix</a:t>
            </a:r>
            <a:r>
              <a:t> </a:t>
            </a:r>
            <a:r>
              <a:rPr sz="2200"/>
              <a:t/>
            </a:r>
            <a:br>
              <a:rPr sz="2200"/>
            </a:br>
            <a:r>
              <a:rPr sz="2200"/>
              <a:t>- Validation : experience Flattop</a:t>
            </a:r>
          </a:p>
          <a:p>
            <a:pPr algn="l">
              <a:defRPr sz="2700" cap="small">
                <a:solidFill>
                  <a:srgbClr val="808785"/>
                </a:solidFill>
              </a:defRPr>
            </a:pPr>
            <a:endParaRPr sz="2200"/>
          </a:p>
          <a:p>
            <a:pPr marL="477078" indent="-477078" algn="l">
              <a:buSzPct val="100000"/>
              <a:buAutoNum type="romanUcPeriod" startAt="4"/>
              <a:defRPr sz="2700" cap="small">
                <a:solidFill>
                  <a:srgbClr val="808785"/>
                </a:solidFill>
              </a:defRPr>
            </a:pPr>
            <a:r>
              <a:t>Application au couplage - MSFR</a:t>
            </a:r>
            <a:r>
              <a:rPr sz="2200"/>
              <a:t/>
            </a:r>
            <a:br>
              <a:rPr sz="2200"/>
            </a:br>
            <a:r>
              <a:rPr sz="2200"/>
              <a:t>- Interpolation des matrices de fission</a:t>
            </a:r>
            <a:br>
              <a:rPr sz="2200"/>
            </a:br>
            <a:r>
              <a:rPr sz="2200"/>
              <a:t>- Strategie générale du couplage</a:t>
            </a:r>
            <a:br>
              <a:rPr sz="2200"/>
            </a:br>
            <a:r>
              <a:rPr sz="2200"/>
              <a:t>- Etude de transitoires du MSFR</a:t>
            </a:r>
          </a:p>
        </p:txBody>
      </p:sp>
      <p:sp>
        <p:nvSpPr>
          <p:cNvPr id="149" name="Shape 149"/>
          <p:cNvSpPr/>
          <p:nvPr/>
        </p:nvSpPr>
        <p:spPr>
          <a:xfrm rot="20315859">
            <a:off x="9283886" y="24431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000000"/>
                </a:solidFill>
              </a:defRPr>
            </a:lvl1pPr>
          </a:lstStyle>
          <a:p>
            <a:r>
              <a:t>Introduction</a:t>
            </a:r>
          </a:p>
        </p:txBody>
      </p:sp>
      <p:sp>
        <p:nvSpPr>
          <p:cNvPr id="150" name="Shape 150"/>
          <p:cNvSpPr/>
          <p:nvPr/>
        </p:nvSpPr>
        <p:spPr>
          <a:xfrm rot="20315859">
            <a:off x="9108031" y="4985577"/>
            <a:ext cx="27753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200" dirty="0" err="1"/>
              <a:t>Développement</a:t>
            </a:r>
            <a:r>
              <a:rPr sz="2200" dirty="0"/>
              <a:t> de </a:t>
            </a:r>
            <a:r>
              <a:rPr sz="2200" dirty="0" err="1"/>
              <a:t>modèles</a:t>
            </a:r>
            <a:r>
              <a:rPr sz="2200" dirty="0"/>
              <a:t> </a:t>
            </a:r>
            <a:r>
              <a:rPr sz="2200" dirty="0" err="1"/>
              <a:t>neutroniques</a:t>
            </a:r>
            <a:endParaRPr sz="2200" dirty="0"/>
          </a:p>
        </p:txBody>
      </p:sp>
      <p:sp>
        <p:nvSpPr>
          <p:cNvPr id="151" name="Shape 151"/>
          <p:cNvSpPr/>
          <p:nvPr/>
        </p:nvSpPr>
        <p:spPr>
          <a:xfrm rot="20315859">
            <a:off x="9246006" y="6710411"/>
            <a:ext cx="277530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200"/>
              <a:t>Application dans le cadre de couplage à la thermohydraulique</a:t>
            </a:r>
          </a:p>
        </p:txBody>
      </p:sp>
      <p:sp>
        <p:nvSpPr>
          <p:cNvPr id="152" name="Shape 152"/>
          <p:cNvSpPr/>
          <p:nvPr/>
        </p:nvSpPr>
        <p:spPr>
          <a:xfrm rot="20315859">
            <a:off x="9283886" y="37660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200"/>
              <a:t>Boîte à outils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roup 1598"/>
          <p:cNvGrpSpPr/>
          <p:nvPr/>
        </p:nvGrpSpPr>
        <p:grpSpPr>
          <a:xfrm>
            <a:off x="6378054" y="3675885"/>
            <a:ext cx="1025495" cy="390193"/>
            <a:chOff x="0" y="0"/>
            <a:chExt cx="1025493" cy="390192"/>
          </a:xfrm>
        </p:grpSpPr>
        <p:sp>
          <p:nvSpPr>
            <p:cNvPr id="1597" name="Shape 1597"/>
            <p:cNvSpPr/>
            <p:nvPr/>
          </p:nvSpPr>
          <p:spPr>
            <a:xfrm>
              <a:off x="19050" y="19050"/>
              <a:ext cx="987394" cy="352093"/>
            </a:xfrm>
            <a:prstGeom prst="rect">
              <a:avLst/>
            </a:prstGeom>
            <a:solidFill>
              <a:srgbClr val="FFFFFF">
                <a:alpha val="53089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596" name="Image 1595"/>
            <p:cNvPicPr>
              <a:picLocks/>
            </p:cNvPicPr>
            <p:nvPr/>
          </p:nvPicPr>
          <p:blipFill>
            <a:blip r:embed="rId2">
              <a:alphaModFix amt="53089"/>
              <a:extLst/>
            </a:blip>
            <a:stretch>
              <a:fillRect/>
            </a:stretch>
          </p:blipFill>
          <p:spPr>
            <a:xfrm>
              <a:off x="0" y="0"/>
              <a:ext cx="1025494" cy="390193"/>
            </a:xfrm>
            <a:prstGeom prst="rect">
              <a:avLst/>
            </a:prstGeom>
            <a:effectLst/>
          </p:spPr>
        </p:pic>
      </p:grpSp>
      <p:pic>
        <p:nvPicPr>
          <p:cNvPr id="1600" name="Image 159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1602" name="Shape 1602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 dirty="0" err="1"/>
              <a:t>Considérations</a:t>
            </a:r>
            <a:r>
              <a:rPr sz="2800" dirty="0"/>
              <a:t> </a:t>
            </a:r>
            <a:r>
              <a:rPr sz="2800" dirty="0" err="1"/>
              <a:t>neutroniques</a:t>
            </a:r>
            <a:r>
              <a:rPr sz="2800" dirty="0"/>
              <a:t> - </a:t>
            </a:r>
            <a:r>
              <a:rPr sz="2800" dirty="0" err="1">
                <a:solidFill>
                  <a:srgbClr val="5A5F5E"/>
                </a:solidFill>
              </a:rPr>
              <a:t>Décomposition</a:t>
            </a:r>
            <a:r>
              <a:rPr sz="2800" dirty="0">
                <a:solidFill>
                  <a:srgbClr val="5A5F5E"/>
                </a:solidFill>
              </a:rPr>
              <a:t> du flux </a:t>
            </a:r>
            <a:r>
              <a:rPr sz="2800" dirty="0" err="1">
                <a:solidFill>
                  <a:srgbClr val="5A5F5E"/>
                </a:solidFill>
              </a:rPr>
              <a:t>neutronique</a:t>
            </a:r>
            <a:endParaRPr sz="2800" dirty="0">
              <a:solidFill>
                <a:srgbClr val="5A5F5E"/>
              </a:solidFill>
            </a:endParaRPr>
          </a:p>
        </p:txBody>
      </p:sp>
      <p:sp>
        <p:nvSpPr>
          <p:cNvPr id="1603" name="Shape 1603"/>
          <p:cNvSpPr/>
          <p:nvPr/>
        </p:nvSpPr>
        <p:spPr>
          <a:xfrm>
            <a:off x="1418166" y="917038"/>
            <a:ext cx="1016846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Problématique : comment obtenir une image correcte du flux neutronique ?</a:t>
            </a:r>
          </a:p>
        </p:txBody>
      </p:sp>
      <p:sp>
        <p:nvSpPr>
          <p:cNvPr id="1605" name="Shape 1605"/>
          <p:cNvSpPr/>
          <p:nvPr/>
        </p:nvSpPr>
        <p:spPr>
          <a:xfrm>
            <a:off x="8538532" y="2038672"/>
            <a:ext cx="3745893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t>Dans un réacteur critique, tous les neutrons descendent d’un neutron retardé</a:t>
            </a:r>
          </a:p>
        </p:txBody>
      </p:sp>
      <p:grpSp>
        <p:nvGrpSpPr>
          <p:cNvPr id="1609" name="Group 1609"/>
          <p:cNvGrpSpPr/>
          <p:nvPr/>
        </p:nvGrpSpPr>
        <p:grpSpPr>
          <a:xfrm>
            <a:off x="7887467" y="1489924"/>
            <a:ext cx="660081" cy="2202238"/>
            <a:chOff x="-42207" y="-19050"/>
            <a:chExt cx="660079" cy="2202237"/>
          </a:xfrm>
        </p:grpSpPr>
        <p:pic>
          <p:nvPicPr>
            <p:cNvPr id="1606" name="Image 1605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2208" y="863627"/>
              <a:ext cx="660081" cy="396627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1607" name="Image 1606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5400042">
              <a:off x="-1101093" y="1063005"/>
              <a:ext cx="2202238" cy="38127"/>
            </a:xfrm>
            <a:prstGeom prst="rect">
              <a:avLst/>
            </a:prstGeom>
            <a:effectLst/>
          </p:spPr>
        </p:pic>
      </p:grpSp>
      <p:pic>
        <p:nvPicPr>
          <p:cNvPr id="161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997084" y="-1166334"/>
            <a:ext cx="736601" cy="279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1" name="Group 1621"/>
          <p:cNvGrpSpPr/>
          <p:nvPr/>
        </p:nvGrpSpPr>
        <p:grpSpPr>
          <a:xfrm>
            <a:off x="1569777" y="1582847"/>
            <a:ext cx="279055" cy="1920720"/>
            <a:chOff x="0" y="0"/>
            <a:chExt cx="279054" cy="1920719"/>
          </a:xfrm>
        </p:grpSpPr>
        <p:sp>
          <p:nvSpPr>
            <p:cNvPr id="1615" name="Shape 1615"/>
            <p:cNvSpPr/>
            <p:nvPr/>
          </p:nvSpPr>
          <p:spPr>
            <a:xfrm>
              <a:off x="0" y="1641665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6" name="Shape 1616"/>
            <p:cNvSpPr/>
            <p:nvPr/>
          </p:nvSpPr>
          <p:spPr>
            <a:xfrm>
              <a:off x="0" y="1316447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7" name="Shape 1617"/>
            <p:cNvSpPr/>
            <p:nvPr/>
          </p:nvSpPr>
          <p:spPr>
            <a:xfrm>
              <a:off x="0" y="99123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0" y="666013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9" name="Shape 1619"/>
            <p:cNvSpPr/>
            <p:nvPr/>
          </p:nvSpPr>
          <p:spPr>
            <a:xfrm>
              <a:off x="0" y="340796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0" name="Shape 1620"/>
            <p:cNvSpPr/>
            <p:nvPr/>
          </p:nvSpPr>
          <p:spPr>
            <a:xfrm>
              <a:off x="0" y="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55" name="Group 1655"/>
          <p:cNvGrpSpPr/>
          <p:nvPr/>
        </p:nvGrpSpPr>
        <p:grpSpPr>
          <a:xfrm>
            <a:off x="1511656" y="1504727"/>
            <a:ext cx="1011531" cy="1996824"/>
            <a:chOff x="-35897" y="-35897"/>
            <a:chExt cx="1011530" cy="1996823"/>
          </a:xfrm>
        </p:grpSpPr>
        <p:sp>
          <p:nvSpPr>
            <p:cNvPr id="1622" name="Shape 1622"/>
            <p:cNvSpPr/>
            <p:nvPr/>
          </p:nvSpPr>
          <p:spPr>
            <a:xfrm>
              <a:off x="688362" y="39056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3" name="Shape 1623"/>
            <p:cNvSpPr/>
            <p:nvPr/>
          </p:nvSpPr>
          <p:spPr>
            <a:xfrm>
              <a:off x="680145" y="341205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688362" y="71116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5" name="Shape 1625"/>
            <p:cNvSpPr/>
            <p:nvPr/>
          </p:nvSpPr>
          <p:spPr>
            <a:xfrm>
              <a:off x="680145" y="102523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6" name="Shape 1626"/>
            <p:cNvSpPr/>
            <p:nvPr/>
          </p:nvSpPr>
          <p:spPr>
            <a:xfrm>
              <a:off x="688362" y="1351361"/>
              <a:ext cx="279055" cy="279056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680145" y="1665438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632" name="Group 1632"/>
            <p:cNvGrpSpPr/>
            <p:nvPr/>
          </p:nvGrpSpPr>
          <p:grpSpPr>
            <a:xfrm>
              <a:off x="-30709" y="-35898"/>
              <a:ext cx="408005" cy="408675"/>
              <a:chOff x="-35897" y="-35897"/>
              <a:chExt cx="408004" cy="408674"/>
            </a:xfrm>
          </p:grpSpPr>
          <p:pic>
            <p:nvPicPr>
              <p:cNvPr id="1628" name="Image 1627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30" name="Image 1629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37" name="Group 1637"/>
            <p:cNvGrpSpPr/>
            <p:nvPr/>
          </p:nvGrpSpPr>
          <p:grpSpPr>
            <a:xfrm>
              <a:off x="-35898" y="965524"/>
              <a:ext cx="408006" cy="408676"/>
              <a:chOff x="-35897" y="-35897"/>
              <a:chExt cx="408004" cy="408674"/>
            </a:xfrm>
          </p:grpSpPr>
          <p:pic>
            <p:nvPicPr>
              <p:cNvPr id="1633" name="Image 1632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35" name="Image 1634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42" name="Group 1642"/>
            <p:cNvGrpSpPr/>
            <p:nvPr/>
          </p:nvGrpSpPr>
          <p:grpSpPr>
            <a:xfrm>
              <a:off x="-15143" y="1297602"/>
              <a:ext cx="408005" cy="408676"/>
              <a:chOff x="-35897" y="-35897"/>
              <a:chExt cx="408004" cy="408674"/>
            </a:xfrm>
          </p:grpSpPr>
          <p:pic>
            <p:nvPicPr>
              <p:cNvPr id="1638" name="Image 1637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40" name="Image 1639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pic>
          <p:nvPicPr>
            <p:cNvPr id="1643" name="Image 1642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9847452">
              <a:off x="276518" y="345134"/>
              <a:ext cx="463698" cy="38101"/>
            </a:xfrm>
            <a:prstGeom prst="rect">
              <a:avLst/>
            </a:prstGeom>
            <a:effectLst/>
          </p:spPr>
        </p:pic>
        <p:pic>
          <p:nvPicPr>
            <p:cNvPr id="1645" name="Image 1644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312299" y="490985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647" name="Image 1646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351331" y="829493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649" name="Image 1648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311110" y="981262"/>
              <a:ext cx="415888" cy="38101"/>
            </a:xfrm>
            <a:prstGeom prst="rect">
              <a:avLst/>
            </a:prstGeom>
            <a:effectLst/>
          </p:spPr>
        </p:pic>
        <p:pic>
          <p:nvPicPr>
            <p:cNvPr id="1651" name="Image 1650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851">
              <a:off x="320200" y="1794594"/>
              <a:ext cx="329383" cy="38101"/>
            </a:xfrm>
            <a:prstGeom prst="rect">
              <a:avLst/>
            </a:prstGeom>
            <a:effectLst/>
          </p:spPr>
        </p:pic>
        <p:pic>
          <p:nvPicPr>
            <p:cNvPr id="1653" name="Image 1652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9916257">
              <a:off x="292959" y="1644375"/>
              <a:ext cx="414490" cy="38101"/>
            </a:xfrm>
            <a:prstGeom prst="rect">
              <a:avLst/>
            </a:prstGeom>
            <a:effectLst/>
          </p:spPr>
        </p:pic>
      </p:grpSp>
      <p:grpSp>
        <p:nvGrpSpPr>
          <p:cNvPr id="1689" name="Group 1689"/>
          <p:cNvGrpSpPr/>
          <p:nvPr/>
        </p:nvGrpSpPr>
        <p:grpSpPr>
          <a:xfrm>
            <a:off x="2160861" y="1484555"/>
            <a:ext cx="1637158" cy="2024233"/>
            <a:chOff x="-35897" y="-35897"/>
            <a:chExt cx="1637156" cy="2024232"/>
          </a:xfrm>
        </p:grpSpPr>
        <p:sp>
          <p:nvSpPr>
            <p:cNvPr id="1656" name="Shape 1656"/>
            <p:cNvSpPr/>
            <p:nvPr/>
          </p:nvSpPr>
          <p:spPr>
            <a:xfrm>
              <a:off x="612582" y="74556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7" name="Shape 1657"/>
            <p:cNvSpPr/>
            <p:nvPr/>
          </p:nvSpPr>
          <p:spPr>
            <a:xfrm>
              <a:off x="604366" y="1059637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8" name="Shape 1658"/>
            <p:cNvSpPr/>
            <p:nvPr/>
          </p:nvSpPr>
          <p:spPr>
            <a:xfrm>
              <a:off x="623542" y="1378770"/>
              <a:ext cx="279055" cy="279055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9" name="Shape 1659"/>
            <p:cNvSpPr/>
            <p:nvPr/>
          </p:nvSpPr>
          <p:spPr>
            <a:xfrm>
              <a:off x="615326" y="1692847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1244442" y="751434"/>
              <a:ext cx="279055" cy="279056"/>
            </a:xfrm>
            <a:prstGeom prst="ellipse">
              <a:avLst/>
            </a:prstGeom>
            <a:solidFill>
              <a:srgbClr val="E82C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1236225" y="1065511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E82C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662" name="Image 1661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291118" y="884648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664" name="Image 1663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250897" y="1036418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666" name="Image 1665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923840">
              <a:off x="284253" y="1658200"/>
              <a:ext cx="348212" cy="38101"/>
            </a:xfrm>
            <a:prstGeom prst="rect">
              <a:avLst/>
            </a:prstGeom>
            <a:effectLst/>
          </p:spPr>
        </p:pic>
        <p:pic>
          <p:nvPicPr>
            <p:cNvPr id="1668" name="Image 1667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49900">
              <a:off x="303855" y="1496013"/>
              <a:ext cx="313072" cy="38101"/>
            </a:xfrm>
            <a:prstGeom prst="rect">
              <a:avLst/>
            </a:prstGeom>
            <a:effectLst/>
          </p:spPr>
        </p:pic>
        <p:pic>
          <p:nvPicPr>
            <p:cNvPr id="1670" name="Image 1669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903387" y="875882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672" name="Image 1671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863165" y="1027652"/>
              <a:ext cx="415888" cy="38101"/>
            </a:xfrm>
            <a:prstGeom prst="rect">
              <a:avLst/>
            </a:prstGeom>
            <a:effectLst/>
          </p:spPr>
        </p:pic>
        <p:grpSp>
          <p:nvGrpSpPr>
            <p:cNvPr id="1678" name="Group 1678"/>
            <p:cNvGrpSpPr/>
            <p:nvPr/>
          </p:nvGrpSpPr>
          <p:grpSpPr>
            <a:xfrm>
              <a:off x="-35898" y="-35898"/>
              <a:ext cx="408006" cy="443269"/>
              <a:chOff x="-35897" y="-35897"/>
              <a:chExt cx="408004" cy="443267"/>
            </a:xfrm>
          </p:grpSpPr>
          <p:pic>
            <p:nvPicPr>
              <p:cNvPr id="1674" name="Image 1673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80345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76" name="Image 1675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83" name="Group 1683"/>
            <p:cNvGrpSpPr/>
            <p:nvPr/>
          </p:nvGrpSpPr>
          <p:grpSpPr>
            <a:xfrm>
              <a:off x="560804" y="1287007"/>
              <a:ext cx="408006" cy="408675"/>
              <a:chOff x="-35897" y="-35897"/>
              <a:chExt cx="408004" cy="408674"/>
            </a:xfrm>
          </p:grpSpPr>
          <p:pic>
            <p:nvPicPr>
              <p:cNvPr id="1679" name="Image 1678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81" name="Image 1680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88" name="Group 1688"/>
            <p:cNvGrpSpPr/>
            <p:nvPr/>
          </p:nvGrpSpPr>
          <p:grpSpPr>
            <a:xfrm>
              <a:off x="1193254" y="687093"/>
              <a:ext cx="408006" cy="408675"/>
              <a:chOff x="-35897" y="-35897"/>
              <a:chExt cx="408004" cy="408674"/>
            </a:xfrm>
          </p:grpSpPr>
          <p:pic>
            <p:nvPicPr>
              <p:cNvPr id="1684" name="Image 1683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86" name="Image 1685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1756" name="Group 1756"/>
          <p:cNvGrpSpPr/>
          <p:nvPr/>
        </p:nvGrpSpPr>
        <p:grpSpPr>
          <a:xfrm>
            <a:off x="2183924" y="1590802"/>
            <a:ext cx="2176810" cy="2038219"/>
            <a:chOff x="-35897" y="13769"/>
            <a:chExt cx="2176808" cy="2038217"/>
          </a:xfrm>
        </p:grpSpPr>
        <p:grpSp>
          <p:nvGrpSpPr>
            <p:cNvPr id="1694" name="Group 1694"/>
            <p:cNvGrpSpPr/>
            <p:nvPr/>
          </p:nvGrpSpPr>
          <p:grpSpPr>
            <a:xfrm>
              <a:off x="-35898" y="1571155"/>
              <a:ext cx="408006" cy="408675"/>
              <a:chOff x="-35897" y="-35897"/>
              <a:chExt cx="408004" cy="408674"/>
            </a:xfrm>
          </p:grpSpPr>
          <p:pic>
            <p:nvPicPr>
              <p:cNvPr id="1690" name="Image 1689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92" name="Image 1691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99" name="Group 1699"/>
            <p:cNvGrpSpPr/>
            <p:nvPr/>
          </p:nvGrpSpPr>
          <p:grpSpPr>
            <a:xfrm>
              <a:off x="-35898" y="944157"/>
              <a:ext cx="408006" cy="408675"/>
              <a:chOff x="-35897" y="-35897"/>
              <a:chExt cx="408004" cy="408674"/>
            </a:xfrm>
          </p:grpSpPr>
          <p:pic>
            <p:nvPicPr>
              <p:cNvPr id="1695" name="Image 1694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697" name="Image 1696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04" name="Group 1704"/>
            <p:cNvGrpSpPr/>
            <p:nvPr/>
          </p:nvGrpSpPr>
          <p:grpSpPr>
            <a:xfrm>
              <a:off x="560804" y="964318"/>
              <a:ext cx="408006" cy="408676"/>
              <a:chOff x="-35897" y="-35897"/>
              <a:chExt cx="408004" cy="408674"/>
            </a:xfrm>
          </p:grpSpPr>
          <p:pic>
            <p:nvPicPr>
              <p:cNvPr id="1700" name="Image 1699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702" name="Image 1701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sp>
          <p:nvSpPr>
            <p:cNvPr id="1705" name="Shape 1705"/>
            <p:cNvSpPr/>
            <p:nvPr/>
          </p:nvSpPr>
          <p:spPr>
            <a:xfrm>
              <a:off x="577551" y="13769"/>
              <a:ext cx="279055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6" name="Shape 1706"/>
            <p:cNvSpPr/>
            <p:nvPr/>
          </p:nvSpPr>
          <p:spPr>
            <a:xfrm>
              <a:off x="569334" y="32784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7" name="Shape 1707"/>
            <p:cNvSpPr/>
            <p:nvPr/>
          </p:nvSpPr>
          <p:spPr>
            <a:xfrm>
              <a:off x="1213001" y="13769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8" name="Shape 1708"/>
            <p:cNvSpPr/>
            <p:nvPr/>
          </p:nvSpPr>
          <p:spPr>
            <a:xfrm>
              <a:off x="1204784" y="327846"/>
              <a:ext cx="295489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9" name="Shape 1709"/>
            <p:cNvSpPr/>
            <p:nvPr/>
          </p:nvSpPr>
          <p:spPr>
            <a:xfrm>
              <a:off x="1848452" y="13769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0" name="Shape 1710"/>
            <p:cNvSpPr/>
            <p:nvPr/>
          </p:nvSpPr>
          <p:spPr>
            <a:xfrm>
              <a:off x="1840235" y="327846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1" name="Shape 1711"/>
            <p:cNvSpPr/>
            <p:nvPr/>
          </p:nvSpPr>
          <p:spPr>
            <a:xfrm>
              <a:off x="1848452" y="722444"/>
              <a:ext cx="279055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2" name="Shape 1712"/>
            <p:cNvSpPr/>
            <p:nvPr/>
          </p:nvSpPr>
          <p:spPr>
            <a:xfrm>
              <a:off x="1840235" y="1036521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3" name="Shape 1713"/>
            <p:cNvSpPr/>
            <p:nvPr/>
          </p:nvSpPr>
          <p:spPr>
            <a:xfrm>
              <a:off x="1853640" y="1379826"/>
              <a:ext cx="279056" cy="279056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4" name="Shape 1714"/>
            <p:cNvSpPr/>
            <p:nvPr/>
          </p:nvSpPr>
          <p:spPr>
            <a:xfrm>
              <a:off x="1845424" y="1693903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5" name="Shape 1715"/>
            <p:cNvSpPr/>
            <p:nvPr/>
          </p:nvSpPr>
          <p:spPr>
            <a:xfrm>
              <a:off x="1216395" y="1379827"/>
              <a:ext cx="279055" cy="279055"/>
            </a:xfrm>
            <a:prstGeom prst="ellipse">
              <a:avLst/>
            </a:prstGeom>
            <a:solidFill>
              <a:srgbClr val="3440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6" name="Shape 1716"/>
            <p:cNvSpPr/>
            <p:nvPr/>
          </p:nvSpPr>
          <p:spPr>
            <a:xfrm>
              <a:off x="1208178" y="1693903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440FF"/>
            </a:solidFill>
            <a:ln w="38100" cap="flat">
              <a:solidFill>
                <a:srgbClr val="344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721" name="Group 1721"/>
            <p:cNvGrpSpPr/>
            <p:nvPr/>
          </p:nvGrpSpPr>
          <p:grpSpPr>
            <a:xfrm>
              <a:off x="529677" y="275953"/>
              <a:ext cx="408006" cy="408675"/>
              <a:chOff x="-35897" y="-35897"/>
              <a:chExt cx="408004" cy="408674"/>
            </a:xfrm>
          </p:grpSpPr>
          <p:pic>
            <p:nvPicPr>
              <p:cNvPr id="1717" name="Image 1716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719" name="Image 1718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26" name="Group 1726"/>
            <p:cNvGrpSpPr/>
            <p:nvPr/>
          </p:nvGrpSpPr>
          <p:grpSpPr>
            <a:xfrm>
              <a:off x="1155710" y="256277"/>
              <a:ext cx="408006" cy="408676"/>
              <a:chOff x="-35897" y="-35897"/>
              <a:chExt cx="408004" cy="408674"/>
            </a:xfrm>
          </p:grpSpPr>
          <p:pic>
            <p:nvPicPr>
              <p:cNvPr id="1722" name="Image 1721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724" name="Image 1723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31" name="Group 1731"/>
            <p:cNvGrpSpPr/>
            <p:nvPr/>
          </p:nvGrpSpPr>
          <p:grpSpPr>
            <a:xfrm>
              <a:off x="1153213" y="1643312"/>
              <a:ext cx="408006" cy="408676"/>
              <a:chOff x="-35897" y="-35897"/>
              <a:chExt cx="408004" cy="408674"/>
            </a:xfrm>
          </p:grpSpPr>
          <p:pic>
            <p:nvPicPr>
              <p:cNvPr id="1727" name="Image 1726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900000">
                <a:off x="-89259" y="145751"/>
                <a:ext cx="519482" cy="50801"/>
              </a:xfrm>
              <a:prstGeom prst="rect">
                <a:avLst/>
              </a:prstGeom>
              <a:effectLst/>
            </p:spPr>
          </p:pic>
          <p:pic>
            <p:nvPicPr>
              <p:cNvPr id="1729" name="Image 1728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624351">
                <a:off x="-97760" y="140727"/>
                <a:ext cx="504567" cy="50801"/>
              </a:xfrm>
              <a:prstGeom prst="rect">
                <a:avLst/>
              </a:prstGeom>
              <a:effectLst/>
            </p:spPr>
          </p:pic>
        </p:grpSp>
        <p:pic>
          <p:nvPicPr>
            <p:cNvPr id="1732" name="Image 1731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1497788" y="125660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734" name="Image 1733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1457566" y="277430"/>
              <a:ext cx="415888" cy="38101"/>
            </a:xfrm>
            <a:prstGeom prst="rect">
              <a:avLst/>
            </a:prstGeom>
            <a:effectLst/>
          </p:spPr>
        </p:pic>
        <p:pic>
          <p:nvPicPr>
            <p:cNvPr id="1736" name="Image 1735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864764" y="115283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738" name="Image 1737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824543" y="267053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740" name="Image 1739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9722">
              <a:off x="1508165" y="1511048"/>
              <a:ext cx="327074" cy="38101"/>
            </a:xfrm>
            <a:prstGeom prst="rect">
              <a:avLst/>
            </a:prstGeom>
            <a:effectLst/>
          </p:spPr>
        </p:pic>
        <p:pic>
          <p:nvPicPr>
            <p:cNvPr id="1742" name="Image 1741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29808">
              <a:off x="1467944" y="1662818"/>
              <a:ext cx="415887" cy="38101"/>
            </a:xfrm>
            <a:prstGeom prst="rect">
              <a:avLst/>
            </a:prstGeom>
            <a:effectLst/>
          </p:spPr>
        </p:pic>
        <p:pic>
          <p:nvPicPr>
            <p:cNvPr id="1744" name="Image 1743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851">
              <a:off x="245800" y="445418"/>
              <a:ext cx="329384" cy="38101"/>
            </a:xfrm>
            <a:prstGeom prst="rect">
              <a:avLst/>
            </a:prstGeom>
            <a:effectLst/>
          </p:spPr>
        </p:pic>
        <p:pic>
          <p:nvPicPr>
            <p:cNvPr id="1746" name="Image 1745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9916257">
              <a:off x="218560" y="295199"/>
              <a:ext cx="414490" cy="38101"/>
            </a:xfrm>
            <a:prstGeom prst="rect">
              <a:avLst/>
            </a:prstGeom>
            <a:effectLst/>
          </p:spPr>
        </p:pic>
        <p:pic>
          <p:nvPicPr>
            <p:cNvPr id="1748" name="Image 1747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851">
              <a:off x="872378" y="1801654"/>
              <a:ext cx="329383" cy="38101"/>
            </a:xfrm>
            <a:prstGeom prst="rect">
              <a:avLst/>
            </a:prstGeom>
            <a:effectLst/>
          </p:spPr>
        </p:pic>
        <p:pic>
          <p:nvPicPr>
            <p:cNvPr id="1750" name="Image 1749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9916257">
              <a:off x="845137" y="1636747"/>
              <a:ext cx="414490" cy="38101"/>
            </a:xfrm>
            <a:prstGeom prst="rect">
              <a:avLst/>
            </a:prstGeom>
            <a:effectLst/>
          </p:spPr>
        </p:pic>
        <p:pic>
          <p:nvPicPr>
            <p:cNvPr id="1752" name="Image 1751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851">
              <a:off x="1500212" y="1158253"/>
              <a:ext cx="329384" cy="38101"/>
            </a:xfrm>
            <a:prstGeom prst="rect">
              <a:avLst/>
            </a:prstGeom>
            <a:effectLst/>
          </p:spPr>
        </p:pic>
        <p:pic>
          <p:nvPicPr>
            <p:cNvPr id="1754" name="Image 1753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9916257">
              <a:off x="1472972" y="993347"/>
              <a:ext cx="414490" cy="38101"/>
            </a:xfrm>
            <a:prstGeom prst="rect">
              <a:avLst/>
            </a:prstGeom>
            <a:effectLst/>
          </p:spPr>
        </p:pic>
      </p:grpSp>
      <p:grpSp>
        <p:nvGrpSpPr>
          <p:cNvPr id="1764" name="Group 1764"/>
          <p:cNvGrpSpPr/>
          <p:nvPr/>
        </p:nvGrpSpPr>
        <p:grpSpPr>
          <a:xfrm>
            <a:off x="1079243" y="2055395"/>
            <a:ext cx="3238601" cy="2115344"/>
            <a:chOff x="641" y="150916"/>
            <a:chExt cx="3238599" cy="2115342"/>
          </a:xfrm>
        </p:grpSpPr>
        <p:sp>
          <p:nvSpPr>
            <p:cNvPr id="1757" name="Shape 1757"/>
            <p:cNvSpPr/>
            <p:nvPr/>
          </p:nvSpPr>
          <p:spPr>
            <a:xfrm rot="16214612">
              <a:off x="-382038" y="536682"/>
              <a:ext cx="1112986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Neutrons</a:t>
              </a:r>
            </a:p>
          </p:txBody>
        </p:sp>
        <p:sp>
          <p:nvSpPr>
            <p:cNvPr id="1758" name="Shape 1758"/>
            <p:cNvSpPr/>
            <p:nvPr/>
          </p:nvSpPr>
          <p:spPr>
            <a:xfrm>
              <a:off x="1232778" y="1923358"/>
              <a:ext cx="1286313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Génération</a:t>
              </a:r>
            </a:p>
          </p:txBody>
        </p:sp>
        <p:sp>
          <p:nvSpPr>
            <p:cNvPr id="1759" name="Shape 1759"/>
            <p:cNvSpPr/>
            <p:nvPr/>
          </p:nvSpPr>
          <p:spPr>
            <a:xfrm>
              <a:off x="512627" y="1682833"/>
              <a:ext cx="217425" cy="297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760" name="Shape 1760"/>
            <p:cNvSpPr/>
            <p:nvPr/>
          </p:nvSpPr>
          <p:spPr>
            <a:xfrm>
              <a:off x="1142342" y="1682833"/>
              <a:ext cx="217425" cy="297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761" name="Shape 1761"/>
            <p:cNvSpPr/>
            <p:nvPr/>
          </p:nvSpPr>
          <p:spPr>
            <a:xfrm>
              <a:off x="1768427" y="1682833"/>
              <a:ext cx="217425" cy="297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762" name="Shape 1762"/>
            <p:cNvSpPr/>
            <p:nvPr/>
          </p:nvSpPr>
          <p:spPr>
            <a:xfrm>
              <a:off x="2394511" y="1682833"/>
              <a:ext cx="217425" cy="297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763" name="Shape 1763"/>
            <p:cNvSpPr/>
            <p:nvPr/>
          </p:nvSpPr>
          <p:spPr>
            <a:xfrm>
              <a:off x="3021817" y="1682833"/>
              <a:ext cx="217425" cy="297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400" b="1" spc="11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5</a:t>
              </a:r>
            </a:p>
          </p:txBody>
        </p:sp>
      </p:grpSp>
      <p:sp>
        <p:nvSpPr>
          <p:cNvPr id="1765" name="Shape 1765"/>
          <p:cNvSpPr/>
          <p:nvPr/>
        </p:nvSpPr>
        <p:spPr>
          <a:xfrm>
            <a:off x="2563920" y="5687285"/>
            <a:ext cx="1179067" cy="618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38" h="20431" extrusionOk="0">
                <a:moveTo>
                  <a:pt x="18820" y="16594"/>
                </a:moveTo>
                <a:cubicBezTo>
                  <a:pt x="21161" y="10300"/>
                  <a:pt x="18271" y="3187"/>
                  <a:pt x="12763" y="905"/>
                </a:cubicBezTo>
                <a:cubicBezTo>
                  <a:pt x="8289" y="-948"/>
                  <a:pt x="3400" y="-411"/>
                  <a:pt x="972" y="6866"/>
                </a:cubicBezTo>
                <a:cubicBezTo>
                  <a:pt x="-321" y="10742"/>
                  <a:pt x="-439" y="15974"/>
                  <a:pt x="1318" y="18644"/>
                </a:cubicBezTo>
                <a:cubicBezTo>
                  <a:pt x="2640" y="20652"/>
                  <a:pt x="4133" y="20386"/>
                  <a:pt x="5652" y="20257"/>
                </a:cubicBezTo>
                <a:cubicBezTo>
                  <a:pt x="8076" y="20050"/>
                  <a:pt x="10701" y="20448"/>
                  <a:pt x="13101" y="20430"/>
                </a:cubicBezTo>
                <a:cubicBezTo>
                  <a:pt x="15255" y="20415"/>
                  <a:pt x="17587" y="19908"/>
                  <a:pt x="18820" y="16594"/>
                </a:cubicBezTo>
                <a:close/>
              </a:path>
            </a:pathLst>
          </a:custGeom>
          <a:solidFill>
            <a:srgbClr val="3440FF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6" name="Shape 1766"/>
          <p:cNvSpPr/>
          <p:nvPr/>
        </p:nvSpPr>
        <p:spPr>
          <a:xfrm>
            <a:off x="4869048" y="7215082"/>
            <a:ext cx="443496" cy="372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0" h="18485" extrusionOk="0">
                <a:moveTo>
                  <a:pt x="18784" y="13591"/>
                </a:moveTo>
                <a:cubicBezTo>
                  <a:pt x="21290" y="8668"/>
                  <a:pt x="18384" y="2762"/>
                  <a:pt x="12671" y="822"/>
                </a:cubicBezTo>
                <a:cubicBezTo>
                  <a:pt x="8058" y="-744"/>
                  <a:pt x="2964" y="-546"/>
                  <a:pt x="770" y="5673"/>
                </a:cubicBezTo>
                <a:cubicBezTo>
                  <a:pt x="-310" y="8736"/>
                  <a:pt x="-308" y="12645"/>
                  <a:pt x="1120" y="15259"/>
                </a:cubicBezTo>
                <a:cubicBezTo>
                  <a:pt x="4177" y="20856"/>
                  <a:pt x="8937" y="17675"/>
                  <a:pt x="13012" y="16713"/>
                </a:cubicBezTo>
                <a:cubicBezTo>
                  <a:pt x="15100" y="16220"/>
                  <a:pt x="17476" y="16160"/>
                  <a:pt x="18784" y="13591"/>
                </a:cubicBezTo>
                <a:close/>
              </a:path>
            </a:pathLst>
          </a:custGeom>
          <a:solidFill>
            <a:srgbClr val="3440FF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7" name="Shape 1767"/>
          <p:cNvSpPr/>
          <p:nvPr/>
        </p:nvSpPr>
        <p:spPr>
          <a:xfrm>
            <a:off x="2586794" y="5689352"/>
            <a:ext cx="1141552" cy="62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neutron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retardé</a:t>
            </a:r>
          </a:p>
        </p:txBody>
      </p:sp>
      <p:sp>
        <p:nvSpPr>
          <p:cNvPr id="1768" name="Shape 1768"/>
          <p:cNvSpPr/>
          <p:nvPr/>
        </p:nvSpPr>
        <p:spPr>
          <a:xfrm>
            <a:off x="2253368" y="4582489"/>
            <a:ext cx="1831338" cy="617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58" h="15757" extrusionOk="0">
                <a:moveTo>
                  <a:pt x="20224" y="13323"/>
                </a:moveTo>
                <a:cubicBezTo>
                  <a:pt x="21248" y="10745"/>
                  <a:pt x="21186" y="6845"/>
                  <a:pt x="20132" y="4294"/>
                </a:cubicBezTo>
                <a:cubicBezTo>
                  <a:pt x="18525" y="406"/>
                  <a:pt x="15883" y="1836"/>
                  <a:pt x="13519" y="1825"/>
                </a:cubicBezTo>
                <a:cubicBezTo>
                  <a:pt x="8977" y="1805"/>
                  <a:pt x="3779" y="-3656"/>
                  <a:pt x="860" y="4409"/>
                </a:cubicBezTo>
                <a:cubicBezTo>
                  <a:pt x="-125" y="7129"/>
                  <a:pt x="-352" y="10817"/>
                  <a:pt x="645" y="13215"/>
                </a:cubicBezTo>
                <a:cubicBezTo>
                  <a:pt x="1281" y="14743"/>
                  <a:pt x="2291" y="15192"/>
                  <a:pt x="3285" y="15248"/>
                </a:cubicBezTo>
                <a:cubicBezTo>
                  <a:pt x="6418" y="15424"/>
                  <a:pt x="9499" y="12670"/>
                  <a:pt x="12603" y="13770"/>
                </a:cubicBezTo>
                <a:cubicBezTo>
                  <a:pt x="15346" y="14741"/>
                  <a:pt x="18389" y="17944"/>
                  <a:pt x="20224" y="13323"/>
                </a:cubicBezTo>
                <a:close/>
              </a:path>
            </a:pathLst>
          </a:custGeom>
          <a:solidFill>
            <a:srgbClr val="00F7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9" name="Shape 1769"/>
          <p:cNvSpPr/>
          <p:nvPr/>
        </p:nvSpPr>
        <p:spPr>
          <a:xfrm>
            <a:off x="4434949" y="6258640"/>
            <a:ext cx="5603066" cy="38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14579" extrusionOk="0">
                <a:moveTo>
                  <a:pt x="21241" y="10712"/>
                </a:moveTo>
                <a:cubicBezTo>
                  <a:pt x="21313" y="10406"/>
                  <a:pt x="21381" y="9958"/>
                  <a:pt x="21431" y="9399"/>
                </a:cubicBezTo>
                <a:cubicBezTo>
                  <a:pt x="21480" y="8840"/>
                  <a:pt x="21511" y="8170"/>
                  <a:pt x="21508" y="7421"/>
                </a:cubicBezTo>
                <a:cubicBezTo>
                  <a:pt x="21500" y="5797"/>
                  <a:pt x="21334" y="4896"/>
                  <a:pt x="21172" y="4303"/>
                </a:cubicBezTo>
                <a:cubicBezTo>
                  <a:pt x="19028" y="-3559"/>
                  <a:pt x="16519" y="1664"/>
                  <a:pt x="14169" y="2130"/>
                </a:cubicBezTo>
                <a:cubicBezTo>
                  <a:pt x="12154" y="2530"/>
                  <a:pt x="10097" y="894"/>
                  <a:pt x="8055" y="1522"/>
                </a:cubicBezTo>
                <a:cubicBezTo>
                  <a:pt x="5796" y="2217"/>
                  <a:pt x="3541" y="5652"/>
                  <a:pt x="1352" y="1254"/>
                </a:cubicBezTo>
                <a:cubicBezTo>
                  <a:pt x="698" y="-59"/>
                  <a:pt x="148" y="1084"/>
                  <a:pt x="30" y="5892"/>
                </a:cubicBezTo>
                <a:cubicBezTo>
                  <a:pt x="-89" y="10690"/>
                  <a:pt x="151" y="12441"/>
                  <a:pt x="808" y="11833"/>
                </a:cubicBezTo>
                <a:cubicBezTo>
                  <a:pt x="1545" y="11152"/>
                  <a:pt x="2397" y="13291"/>
                  <a:pt x="3274" y="13818"/>
                </a:cubicBezTo>
                <a:cubicBezTo>
                  <a:pt x="4149" y="14344"/>
                  <a:pt x="5049" y="13098"/>
                  <a:pt x="5868" y="12715"/>
                </a:cubicBezTo>
                <a:cubicBezTo>
                  <a:pt x="8635" y="11424"/>
                  <a:pt x="11823" y="12986"/>
                  <a:pt x="14565" y="12810"/>
                </a:cubicBezTo>
                <a:cubicBezTo>
                  <a:pt x="16694" y="12674"/>
                  <a:pt x="19514" y="18041"/>
                  <a:pt x="21241" y="10712"/>
                </a:cubicBezTo>
                <a:close/>
              </a:path>
            </a:pathLst>
          </a:custGeom>
          <a:solidFill>
            <a:srgbClr val="00F7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0" name="Shape 1770"/>
          <p:cNvSpPr/>
          <p:nvPr/>
        </p:nvSpPr>
        <p:spPr>
          <a:xfrm>
            <a:off x="5512781" y="7197487"/>
            <a:ext cx="593643" cy="433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6" h="19475" extrusionOk="0">
                <a:moveTo>
                  <a:pt x="21087" y="11523"/>
                </a:moveTo>
                <a:cubicBezTo>
                  <a:pt x="21336" y="6604"/>
                  <a:pt x="19088" y="4198"/>
                  <a:pt x="16544" y="2716"/>
                </a:cubicBezTo>
                <a:cubicBezTo>
                  <a:pt x="13513" y="949"/>
                  <a:pt x="9327" y="-936"/>
                  <a:pt x="5250" y="520"/>
                </a:cubicBezTo>
                <a:cubicBezTo>
                  <a:pt x="2730" y="1419"/>
                  <a:pt x="561" y="3672"/>
                  <a:pt x="114" y="7793"/>
                </a:cubicBezTo>
                <a:cubicBezTo>
                  <a:pt x="-264" y="11273"/>
                  <a:pt x="280" y="15095"/>
                  <a:pt x="2089" y="17127"/>
                </a:cubicBezTo>
                <a:cubicBezTo>
                  <a:pt x="5238" y="20664"/>
                  <a:pt x="9507" y="19325"/>
                  <a:pt x="13455" y="18702"/>
                </a:cubicBezTo>
                <a:cubicBezTo>
                  <a:pt x="16794" y="18175"/>
                  <a:pt x="20807" y="17064"/>
                  <a:pt x="21087" y="11523"/>
                </a:cubicBezTo>
                <a:close/>
              </a:path>
            </a:pathLst>
          </a:custGeom>
          <a:solidFill>
            <a:srgbClr val="E82C05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1" name="Shape 1771"/>
          <p:cNvSpPr/>
          <p:nvPr/>
        </p:nvSpPr>
        <p:spPr>
          <a:xfrm>
            <a:off x="6399751" y="7180031"/>
            <a:ext cx="888357" cy="448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3" h="18672" extrusionOk="0">
                <a:moveTo>
                  <a:pt x="17532" y="3502"/>
                </a:moveTo>
                <a:cubicBezTo>
                  <a:pt x="15869" y="1971"/>
                  <a:pt x="14005" y="1395"/>
                  <a:pt x="12165" y="804"/>
                </a:cubicBezTo>
                <a:cubicBezTo>
                  <a:pt x="7331" y="-752"/>
                  <a:pt x="1887" y="-671"/>
                  <a:pt x="300" y="6809"/>
                </a:cubicBezTo>
                <a:cubicBezTo>
                  <a:pt x="-437" y="10282"/>
                  <a:pt x="213" y="14210"/>
                  <a:pt x="1924" y="16313"/>
                </a:cubicBezTo>
                <a:cubicBezTo>
                  <a:pt x="3868" y="18704"/>
                  <a:pt x="6387" y="17755"/>
                  <a:pt x="8727" y="17975"/>
                </a:cubicBezTo>
                <a:cubicBezTo>
                  <a:pt x="13752" y="18446"/>
                  <a:pt x="19740" y="20848"/>
                  <a:pt x="20702" y="12761"/>
                </a:cubicBezTo>
                <a:cubicBezTo>
                  <a:pt x="21163" y="8892"/>
                  <a:pt x="19586" y="5393"/>
                  <a:pt x="17532" y="3502"/>
                </a:cubicBezTo>
                <a:close/>
              </a:path>
            </a:pathLst>
          </a:custGeom>
          <a:solidFill>
            <a:srgbClr val="E779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2" name="Shape 1772"/>
          <p:cNvSpPr/>
          <p:nvPr/>
        </p:nvSpPr>
        <p:spPr>
          <a:xfrm>
            <a:off x="4562174" y="5778087"/>
            <a:ext cx="1078297" cy="461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14" h="18328" extrusionOk="0">
                <a:moveTo>
                  <a:pt x="19340" y="10340"/>
                </a:moveTo>
                <a:cubicBezTo>
                  <a:pt x="20877" y="-2532"/>
                  <a:pt x="11943" y="-1336"/>
                  <a:pt x="3796" y="2986"/>
                </a:cubicBezTo>
                <a:cubicBezTo>
                  <a:pt x="2453" y="3699"/>
                  <a:pt x="930" y="4139"/>
                  <a:pt x="286" y="6807"/>
                </a:cubicBezTo>
                <a:cubicBezTo>
                  <a:pt x="-723" y="10987"/>
                  <a:pt x="1074" y="15628"/>
                  <a:pt x="3529" y="17194"/>
                </a:cubicBezTo>
                <a:cubicBezTo>
                  <a:pt x="6468" y="19068"/>
                  <a:pt x="9470" y="18152"/>
                  <a:pt x="12406" y="17718"/>
                </a:cubicBezTo>
                <a:cubicBezTo>
                  <a:pt x="15350" y="17284"/>
                  <a:pt x="18639" y="16209"/>
                  <a:pt x="19340" y="10340"/>
                </a:cubicBezTo>
                <a:close/>
              </a:path>
            </a:pathLst>
          </a:custGeom>
          <a:solidFill>
            <a:srgbClr val="E82C05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3" name="Shape 1773"/>
          <p:cNvSpPr/>
          <p:nvPr/>
        </p:nvSpPr>
        <p:spPr>
          <a:xfrm>
            <a:off x="6616340" y="5765003"/>
            <a:ext cx="1078297" cy="461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14" h="18328" extrusionOk="0">
                <a:moveTo>
                  <a:pt x="19340" y="10340"/>
                </a:moveTo>
                <a:cubicBezTo>
                  <a:pt x="20877" y="-2532"/>
                  <a:pt x="11943" y="-1336"/>
                  <a:pt x="3796" y="2986"/>
                </a:cubicBezTo>
                <a:cubicBezTo>
                  <a:pt x="2453" y="3699"/>
                  <a:pt x="930" y="4139"/>
                  <a:pt x="286" y="6807"/>
                </a:cubicBezTo>
                <a:cubicBezTo>
                  <a:pt x="-723" y="10987"/>
                  <a:pt x="1074" y="15628"/>
                  <a:pt x="3529" y="17194"/>
                </a:cubicBezTo>
                <a:cubicBezTo>
                  <a:pt x="6468" y="19068"/>
                  <a:pt x="9470" y="18152"/>
                  <a:pt x="12406" y="17718"/>
                </a:cubicBezTo>
                <a:cubicBezTo>
                  <a:pt x="15350" y="17284"/>
                  <a:pt x="18639" y="16209"/>
                  <a:pt x="19340" y="10340"/>
                </a:cubicBezTo>
                <a:close/>
              </a:path>
            </a:pathLst>
          </a:custGeom>
          <a:solidFill>
            <a:srgbClr val="E77900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81" name="Group 1781"/>
          <p:cNvGrpSpPr/>
          <p:nvPr/>
        </p:nvGrpSpPr>
        <p:grpSpPr>
          <a:xfrm>
            <a:off x="2520077" y="8201985"/>
            <a:ext cx="7964645" cy="1101838"/>
            <a:chOff x="-19050" y="-19049"/>
            <a:chExt cx="7964644" cy="1101836"/>
          </a:xfrm>
        </p:grpSpPr>
        <p:sp>
          <p:nvSpPr>
            <p:cNvPr id="1774" name="Shape 1774"/>
            <p:cNvSpPr/>
            <p:nvPr/>
          </p:nvSpPr>
          <p:spPr>
            <a:xfrm>
              <a:off x="123686" y="168193"/>
              <a:ext cx="1370995" cy="673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Réacteur</a:t>
              </a:r>
            </a:p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critique</a:t>
              </a:r>
            </a:p>
          </p:txBody>
        </p:sp>
        <p:sp>
          <p:nvSpPr>
            <p:cNvPr id="1775" name="Shape 1775"/>
            <p:cNvSpPr/>
            <p:nvPr/>
          </p:nvSpPr>
          <p:spPr>
            <a:xfrm>
              <a:off x="1716993" y="68318"/>
              <a:ext cx="2200063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Système</a:t>
              </a:r>
            </a:p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sous - critique </a:t>
              </a:r>
              <a:r>
                <a:rPr i="0"/>
                <a:t>prompt</a:t>
              </a:r>
            </a:p>
          </p:txBody>
        </p:sp>
        <p:sp>
          <p:nvSpPr>
            <p:cNvPr id="1776" name="Shape 1776"/>
            <p:cNvSpPr/>
            <p:nvPr/>
          </p:nvSpPr>
          <p:spPr>
            <a:xfrm>
              <a:off x="1440524" y="313060"/>
              <a:ext cx="321101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=</a:t>
              </a:r>
            </a:p>
          </p:txBody>
        </p:sp>
        <p:sp>
          <p:nvSpPr>
            <p:cNvPr id="1777" name="Shape 1777"/>
            <p:cNvSpPr/>
            <p:nvPr/>
          </p:nvSpPr>
          <p:spPr>
            <a:xfrm>
              <a:off x="4344997" y="57667"/>
              <a:ext cx="3426250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2200" i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Source</a:t>
              </a:r>
            </a:p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extérieure de neutrons :</a:t>
              </a:r>
            </a:p>
            <a:p>
              <a: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les neutrons retardés</a:t>
              </a:r>
            </a:p>
          </p:txBody>
        </p:sp>
        <p:sp>
          <p:nvSpPr>
            <p:cNvPr id="1778" name="Shape 1778"/>
            <p:cNvSpPr/>
            <p:nvPr/>
          </p:nvSpPr>
          <p:spPr>
            <a:xfrm>
              <a:off x="3923451" y="322318"/>
              <a:ext cx="321101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200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+</a:t>
              </a:r>
            </a:p>
          </p:txBody>
        </p:sp>
        <p:pic>
          <p:nvPicPr>
            <p:cNvPr id="1779" name="Image 1778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19050" y="-19050"/>
              <a:ext cx="7964644" cy="1101837"/>
            </a:xfrm>
            <a:prstGeom prst="rect">
              <a:avLst/>
            </a:prstGeom>
            <a:effectLst/>
          </p:spPr>
        </p:pic>
      </p:grpSp>
      <p:grpSp>
        <p:nvGrpSpPr>
          <p:cNvPr id="1785" name="Group 1785"/>
          <p:cNvGrpSpPr/>
          <p:nvPr/>
        </p:nvGrpSpPr>
        <p:grpSpPr>
          <a:xfrm>
            <a:off x="10834590" y="5943914"/>
            <a:ext cx="526797" cy="118258"/>
            <a:chOff x="0" y="0"/>
            <a:chExt cx="526796" cy="118256"/>
          </a:xfrm>
        </p:grpSpPr>
        <p:sp>
          <p:nvSpPr>
            <p:cNvPr id="1782" name="Shape 1782"/>
            <p:cNvSpPr/>
            <p:nvPr/>
          </p:nvSpPr>
          <p:spPr>
            <a:xfrm>
              <a:off x="0" y="0"/>
              <a:ext cx="118257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1783" name="Shape 1783"/>
            <p:cNvSpPr/>
            <p:nvPr/>
          </p:nvSpPr>
          <p:spPr>
            <a:xfrm>
              <a:off x="204269" y="0"/>
              <a:ext cx="118258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1784" name="Shape 1784"/>
            <p:cNvSpPr/>
            <p:nvPr/>
          </p:nvSpPr>
          <p:spPr>
            <a:xfrm>
              <a:off x="408539" y="0"/>
              <a:ext cx="118258" cy="118257"/>
            </a:xfrm>
            <a:prstGeom prst="ellipse">
              <a:avLst/>
            </a:prstGeom>
            <a:solidFill>
              <a:srgbClr val="000000">
                <a:alpha val="54417"/>
              </a:srgbClr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</p:grpSp>
      <p:sp>
        <p:nvSpPr>
          <p:cNvPr id="1786" name="Shape 1786"/>
          <p:cNvSpPr/>
          <p:nvPr/>
        </p:nvSpPr>
        <p:spPr>
          <a:xfrm>
            <a:off x="2263345" y="4548024"/>
            <a:ext cx="1781787" cy="62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décroissance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de précurseur</a:t>
            </a:r>
          </a:p>
        </p:txBody>
      </p:sp>
      <p:sp>
        <p:nvSpPr>
          <p:cNvPr id="1787" name="Shape 1787"/>
          <p:cNvSpPr/>
          <p:nvPr/>
        </p:nvSpPr>
        <p:spPr>
          <a:xfrm>
            <a:off x="4147163" y="4976094"/>
            <a:ext cx="1" cy="1733968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pic>
        <p:nvPicPr>
          <p:cNvPr id="1872" name="Image 1871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047493" y="5192392"/>
            <a:ext cx="169863" cy="50397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3" name="Image 1872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683742" y="5918104"/>
            <a:ext cx="779967" cy="16987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4" name="Image 1873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655972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5" name="Image 1874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720952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6" name="Image 1875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5693182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7" name="Image 1876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7785932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8" name="Image 1877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758161" y="6029092"/>
            <a:ext cx="727608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79" name="Image 1878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850911" y="5918104"/>
            <a:ext cx="779967" cy="16987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80" name="Image 1879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823141" y="6029092"/>
            <a:ext cx="727607" cy="46964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797" name="Shape 1797"/>
          <p:cNvSpPr/>
          <p:nvPr/>
        </p:nvSpPr>
        <p:spPr>
          <a:xfrm>
            <a:off x="874852" y="4196277"/>
            <a:ext cx="28904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 err="1"/>
              <a:t>Approche</a:t>
            </a:r>
            <a:r>
              <a:rPr dirty="0"/>
              <a:t> par </a:t>
            </a:r>
            <a:r>
              <a:rPr dirty="0" err="1"/>
              <a:t>gerbe</a:t>
            </a:r>
            <a:r>
              <a:rPr dirty="0"/>
              <a:t> :</a:t>
            </a:r>
          </a:p>
        </p:txBody>
      </p:sp>
      <p:pic>
        <p:nvPicPr>
          <p:cNvPr id="1798" name="pasted-image.pdf"/>
          <p:cNvPicPr>
            <a:picLocks noChangeAspect="1"/>
          </p:cNvPicPr>
          <p:nvPr/>
        </p:nvPicPr>
        <p:blipFill>
          <a:blip r:embed="rId20">
            <a:extLst/>
          </a:blip>
          <a:srcRect r="54219"/>
          <a:stretch>
            <a:fillRect/>
          </a:stretch>
        </p:blipFill>
        <p:spPr>
          <a:xfrm>
            <a:off x="4401252" y="6947439"/>
            <a:ext cx="3523369" cy="927101"/>
          </a:xfrm>
          <a:prstGeom prst="rect">
            <a:avLst/>
          </a:prstGeom>
          <a:ln w="12700"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881" name="Image 1880"/>
          <p:cNvPicPr>
            <a:picLocks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212675" y="5146984"/>
            <a:ext cx="2209698" cy="1588282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800" name="Shape 1800"/>
          <p:cNvSpPr/>
          <p:nvPr/>
        </p:nvSpPr>
        <p:spPr>
          <a:xfrm>
            <a:off x="1479327" y="5808076"/>
            <a:ext cx="761232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2000" spc="159">
                <a:solidFill>
                  <a:srgbClr val="00CF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1=1 !</a:t>
            </a:r>
          </a:p>
        </p:txBody>
      </p:sp>
      <p:pic>
        <p:nvPicPr>
          <p:cNvPr id="1801" name="pasted-image.pdf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4401252" y="6946578"/>
            <a:ext cx="7696201" cy="927101"/>
          </a:xfrm>
          <a:prstGeom prst="rect">
            <a:avLst/>
          </a:prstGeom>
          <a:ln w="12700"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802" name="Shape 1802"/>
          <p:cNvSpPr/>
          <p:nvPr/>
        </p:nvSpPr>
        <p:spPr>
          <a:xfrm>
            <a:off x="4309627" y="5062027"/>
            <a:ext cx="1636183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génération 0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prompt</a:t>
            </a:r>
            <a:r>
              <a:rPr baseline="-5999"/>
              <a:t>0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précurseur</a:t>
            </a:r>
            <a:r>
              <a:rPr baseline="-5999"/>
              <a:t>0</a:t>
            </a:r>
          </a:p>
        </p:txBody>
      </p:sp>
      <p:sp>
        <p:nvSpPr>
          <p:cNvPr id="1803" name="Shape 1803"/>
          <p:cNvSpPr/>
          <p:nvPr/>
        </p:nvSpPr>
        <p:spPr>
          <a:xfrm>
            <a:off x="6346712" y="5062027"/>
            <a:ext cx="1636431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génération 1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prompt</a:t>
            </a:r>
            <a:r>
              <a:rPr baseline="-5999"/>
              <a:t>1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précurseur</a:t>
            </a:r>
            <a:r>
              <a:rPr baseline="-5999"/>
              <a:t>1</a:t>
            </a:r>
          </a:p>
        </p:txBody>
      </p:sp>
      <p:sp>
        <p:nvSpPr>
          <p:cNvPr id="1804" name="Shape 1804"/>
          <p:cNvSpPr/>
          <p:nvPr/>
        </p:nvSpPr>
        <p:spPr>
          <a:xfrm>
            <a:off x="6184373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805" name="Shape 1805"/>
          <p:cNvSpPr/>
          <p:nvPr/>
        </p:nvSpPr>
        <p:spPr>
          <a:xfrm>
            <a:off x="8249352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806" name="Shape 1806"/>
          <p:cNvSpPr/>
          <p:nvPr/>
        </p:nvSpPr>
        <p:spPr>
          <a:xfrm>
            <a:off x="10314332" y="4976094"/>
            <a:ext cx="1" cy="1733967"/>
          </a:xfrm>
          <a:prstGeom prst="line">
            <a:avLst/>
          </a:prstGeom>
          <a:ln w="12700">
            <a:solidFill>
              <a:srgbClr val="575451">
                <a:alpha val="45086"/>
              </a:srgbClr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807" name="Shape 1807"/>
          <p:cNvSpPr/>
          <p:nvPr/>
        </p:nvSpPr>
        <p:spPr>
          <a:xfrm>
            <a:off x="1308949" y="6996152"/>
            <a:ext cx="2603116" cy="661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6" extrusionOk="0">
                <a:moveTo>
                  <a:pt x="0" y="21328"/>
                </a:moveTo>
                <a:cubicBezTo>
                  <a:pt x="1549" y="21266"/>
                  <a:pt x="3098" y="20994"/>
                  <a:pt x="4642" y="20511"/>
                </a:cubicBezTo>
                <a:cubicBezTo>
                  <a:pt x="6222" y="20017"/>
                  <a:pt x="7859" y="19185"/>
                  <a:pt x="9071" y="15192"/>
                </a:cubicBezTo>
                <a:cubicBezTo>
                  <a:pt x="10022" y="12057"/>
                  <a:pt x="10549" y="7360"/>
                  <a:pt x="11512" y="4276"/>
                </a:cubicBezTo>
                <a:cubicBezTo>
                  <a:pt x="12617" y="734"/>
                  <a:pt x="14086" y="-184"/>
                  <a:pt x="15517" y="29"/>
                </a:cubicBezTo>
                <a:cubicBezTo>
                  <a:pt x="16675" y="202"/>
                  <a:pt x="17865" y="1180"/>
                  <a:pt x="18643" y="4510"/>
                </a:cubicBezTo>
                <a:cubicBezTo>
                  <a:pt x="19202" y="6899"/>
                  <a:pt x="19429" y="10110"/>
                  <a:pt x="19799" y="12990"/>
                </a:cubicBezTo>
                <a:cubicBezTo>
                  <a:pt x="20224" y="16304"/>
                  <a:pt x="20841" y="19188"/>
                  <a:pt x="21600" y="21416"/>
                </a:cubicBezTo>
              </a:path>
            </a:pathLst>
          </a:custGeom>
          <a:ln w="25400">
            <a:solidFill>
              <a:srgbClr val="E87064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08" name="Shape 1808"/>
          <p:cNvSpPr/>
          <p:nvPr/>
        </p:nvSpPr>
        <p:spPr>
          <a:xfrm>
            <a:off x="1082099" y="7657099"/>
            <a:ext cx="3043645" cy="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09" name="Shape 1809"/>
          <p:cNvSpPr/>
          <p:nvPr/>
        </p:nvSpPr>
        <p:spPr>
          <a:xfrm flipV="1">
            <a:off x="1088222" y="6206611"/>
            <a:ext cx="1" cy="1455367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0" name="Shape 1810"/>
          <p:cNvSpPr/>
          <p:nvPr/>
        </p:nvSpPr>
        <p:spPr>
          <a:xfrm>
            <a:off x="1234233" y="6698143"/>
            <a:ext cx="2765080" cy="962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37"/>
                </a:moveTo>
                <a:lnTo>
                  <a:pt x="12399" y="21516"/>
                </a:lnTo>
                <a:lnTo>
                  <a:pt x="12433" y="188"/>
                </a:lnTo>
                <a:lnTo>
                  <a:pt x="17789" y="0"/>
                </a:lnTo>
                <a:lnTo>
                  <a:pt x="17747" y="21529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DABFA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1" name="Shape 1811"/>
          <p:cNvSpPr/>
          <p:nvPr/>
        </p:nvSpPr>
        <p:spPr>
          <a:xfrm>
            <a:off x="1232749" y="7110634"/>
            <a:ext cx="2699606" cy="544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48" extrusionOk="0">
                <a:moveTo>
                  <a:pt x="0" y="20248"/>
                </a:moveTo>
                <a:cubicBezTo>
                  <a:pt x="1992" y="19304"/>
                  <a:pt x="3945" y="17056"/>
                  <a:pt x="5802" y="13570"/>
                </a:cubicBezTo>
                <a:cubicBezTo>
                  <a:pt x="7116" y="11102"/>
                  <a:pt x="8371" y="8032"/>
                  <a:pt x="9631" y="5017"/>
                </a:cubicBezTo>
                <a:cubicBezTo>
                  <a:pt x="10233" y="3577"/>
                  <a:pt x="10838" y="2144"/>
                  <a:pt x="11486" y="1232"/>
                </a:cubicBezTo>
                <a:cubicBezTo>
                  <a:pt x="13321" y="-1352"/>
                  <a:pt x="15280" y="331"/>
                  <a:pt x="16987" y="4410"/>
                </a:cubicBezTo>
                <a:cubicBezTo>
                  <a:pt x="17763" y="6264"/>
                  <a:pt x="18481" y="8589"/>
                  <a:pt x="19180" y="11018"/>
                </a:cubicBezTo>
                <a:cubicBezTo>
                  <a:pt x="20012" y="13913"/>
                  <a:pt x="20820" y="16961"/>
                  <a:pt x="21600" y="20156"/>
                </a:cubicBezTo>
              </a:path>
            </a:pathLst>
          </a:custGeom>
          <a:ln w="25400">
            <a:solidFill>
              <a:srgbClr val="E78153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2" name="Shape 1812"/>
          <p:cNvSpPr/>
          <p:nvPr/>
        </p:nvSpPr>
        <p:spPr>
          <a:xfrm>
            <a:off x="1270849" y="7198294"/>
            <a:ext cx="2699606" cy="450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0" y="21587"/>
                </a:moveTo>
                <a:cubicBezTo>
                  <a:pt x="900" y="18107"/>
                  <a:pt x="1841" y="14962"/>
                  <a:pt x="2815" y="12176"/>
                </a:cubicBezTo>
                <a:cubicBezTo>
                  <a:pt x="3899" y="9079"/>
                  <a:pt x="5022" y="6438"/>
                  <a:pt x="6182" y="4403"/>
                </a:cubicBezTo>
                <a:cubicBezTo>
                  <a:pt x="7759" y="1634"/>
                  <a:pt x="9388" y="14"/>
                  <a:pt x="11032" y="0"/>
                </a:cubicBezTo>
                <a:cubicBezTo>
                  <a:pt x="12572" y="-13"/>
                  <a:pt x="14100" y="1388"/>
                  <a:pt x="15578" y="3820"/>
                </a:cubicBezTo>
                <a:cubicBezTo>
                  <a:pt x="16833" y="5887"/>
                  <a:pt x="18041" y="8685"/>
                  <a:pt x="19177" y="12240"/>
                </a:cubicBezTo>
                <a:cubicBezTo>
                  <a:pt x="20033" y="14917"/>
                  <a:pt x="20843" y="18009"/>
                  <a:pt x="21600" y="21479"/>
                </a:cubicBezTo>
              </a:path>
            </a:pathLst>
          </a:custGeom>
          <a:ln w="25400">
            <a:solidFill>
              <a:srgbClr val="E799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3" name="Shape 1813"/>
          <p:cNvSpPr/>
          <p:nvPr/>
        </p:nvSpPr>
        <p:spPr>
          <a:xfrm>
            <a:off x="2162780" y="7706515"/>
            <a:ext cx="90501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Position</a:t>
            </a:r>
          </a:p>
        </p:txBody>
      </p:sp>
      <p:sp>
        <p:nvSpPr>
          <p:cNvPr id="1814" name="Shape 1814"/>
          <p:cNvSpPr/>
          <p:nvPr/>
        </p:nvSpPr>
        <p:spPr>
          <a:xfrm rot="16214612">
            <a:off x="7650" y="6713753"/>
            <a:ext cx="1414821" cy="51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Nombre de sources</a:t>
            </a:r>
          </a:p>
        </p:txBody>
      </p:sp>
      <p:sp>
        <p:nvSpPr>
          <p:cNvPr id="1815" name="Shape 1815"/>
          <p:cNvSpPr/>
          <p:nvPr/>
        </p:nvSpPr>
        <p:spPr>
          <a:xfrm>
            <a:off x="8411816" y="5062027"/>
            <a:ext cx="1636183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génération 2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prompt</a:t>
            </a:r>
            <a:r>
              <a:rPr baseline="-5999"/>
              <a:t>2</a:t>
            </a:r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endParaRPr baseline="-5999"/>
          </a:p>
          <a:p>
            <a:pPr>
              <a:lnSpc>
                <a:spcPct val="8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précurseur</a:t>
            </a:r>
            <a:r>
              <a:rPr baseline="-5999"/>
              <a:t>2</a:t>
            </a:r>
          </a:p>
        </p:txBody>
      </p:sp>
      <p:sp>
        <p:nvSpPr>
          <p:cNvPr id="1816" name="Shape 1816"/>
          <p:cNvSpPr/>
          <p:nvPr/>
        </p:nvSpPr>
        <p:spPr>
          <a:xfrm>
            <a:off x="2684736" y="6374628"/>
            <a:ext cx="9835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t>retardé</a:t>
            </a:r>
          </a:p>
        </p:txBody>
      </p:sp>
      <p:grpSp>
        <p:nvGrpSpPr>
          <p:cNvPr id="1824" name="Group 1824"/>
          <p:cNvGrpSpPr/>
          <p:nvPr/>
        </p:nvGrpSpPr>
        <p:grpSpPr>
          <a:xfrm>
            <a:off x="5016408" y="1546468"/>
            <a:ext cx="2656962" cy="2505489"/>
            <a:chOff x="0" y="0"/>
            <a:chExt cx="2656961" cy="2505488"/>
          </a:xfrm>
        </p:grpSpPr>
        <p:sp>
          <p:nvSpPr>
            <p:cNvPr id="1817" name="Shape 1817"/>
            <p:cNvSpPr/>
            <p:nvPr/>
          </p:nvSpPr>
          <p:spPr>
            <a:xfrm>
              <a:off x="148362" y="1733328"/>
              <a:ext cx="2090591" cy="772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20000"/>
                </a:lnSpc>
                <a:defRPr sz="2200" b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i="1"/>
                <a:t>k</a:t>
              </a:r>
              <a:r>
                <a:t>=1</a:t>
              </a:r>
            </a:p>
            <a:p>
              <a:pPr>
                <a:lnSpc>
                  <a:spcPct val="120000"/>
                </a:lnSpc>
                <a:defRPr sz="2200" b="1" spc="17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i="1"/>
                <a:t>k</a:t>
              </a:r>
              <a:r>
                <a:rPr i="1" baseline="-5999"/>
                <a:t>p</a:t>
              </a:r>
              <a:r>
                <a:t>=0.5 et </a:t>
              </a:r>
              <a:r>
                <a:rPr i="1"/>
                <a:t>β</a:t>
              </a:r>
              <a:r>
                <a:t>=0.5</a:t>
              </a:r>
            </a:p>
          </p:txBody>
        </p:sp>
        <p:sp>
          <p:nvSpPr>
            <p:cNvPr id="1818" name="Shape 1818"/>
            <p:cNvSpPr/>
            <p:nvPr/>
          </p:nvSpPr>
          <p:spPr>
            <a:xfrm>
              <a:off x="372783" y="0"/>
              <a:ext cx="192202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neutron prompt</a:t>
              </a:r>
            </a:p>
          </p:txBody>
        </p:sp>
        <p:sp>
          <p:nvSpPr>
            <p:cNvPr id="1819" name="Shape 1819"/>
            <p:cNvSpPr/>
            <p:nvPr/>
          </p:nvSpPr>
          <p:spPr>
            <a:xfrm>
              <a:off x="42242" y="59037"/>
              <a:ext cx="279055" cy="27905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0" name="Shape 1820"/>
            <p:cNvSpPr/>
            <p:nvPr/>
          </p:nvSpPr>
          <p:spPr>
            <a:xfrm>
              <a:off x="389984" y="441796"/>
              <a:ext cx="1915992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neutron retardé</a:t>
              </a:r>
            </a:p>
          </p:txBody>
        </p:sp>
        <p:sp>
          <p:nvSpPr>
            <p:cNvPr id="1821" name="Shape 1821"/>
            <p:cNvSpPr/>
            <p:nvPr/>
          </p:nvSpPr>
          <p:spPr>
            <a:xfrm>
              <a:off x="34025" y="484552"/>
              <a:ext cx="295488" cy="29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2" name="Shape 1822"/>
            <p:cNvSpPr/>
            <p:nvPr/>
          </p:nvSpPr>
          <p:spPr>
            <a:xfrm>
              <a:off x="389984" y="884208"/>
              <a:ext cx="1801388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E82C05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gerbe prompte</a:t>
              </a:r>
            </a:p>
          </p:txBody>
        </p:sp>
        <p:sp>
          <p:nvSpPr>
            <p:cNvPr id="1823" name="Shape 1823"/>
            <p:cNvSpPr/>
            <p:nvPr/>
          </p:nvSpPr>
          <p:spPr>
            <a:xfrm>
              <a:off x="0" y="1288781"/>
              <a:ext cx="2656962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1900" spc="152">
                  <a:solidFill>
                    <a:srgbClr val="3440FF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t>gerbe issue de retardé</a:t>
              </a:r>
            </a:p>
          </p:txBody>
        </p:sp>
      </p:grpSp>
      <p:grpSp>
        <p:nvGrpSpPr>
          <p:cNvPr id="1827" name="Group 1827"/>
          <p:cNvGrpSpPr/>
          <p:nvPr/>
        </p:nvGrpSpPr>
        <p:grpSpPr>
          <a:xfrm>
            <a:off x="988879" y="857949"/>
            <a:ext cx="11014987" cy="8538072"/>
            <a:chOff x="0" y="0"/>
            <a:chExt cx="11014985" cy="8538070"/>
          </a:xfrm>
        </p:grpSpPr>
        <p:sp>
          <p:nvSpPr>
            <p:cNvPr id="1826" name="Shape 1826"/>
            <p:cNvSpPr/>
            <p:nvPr/>
          </p:nvSpPr>
          <p:spPr>
            <a:xfrm>
              <a:off x="63500" y="38100"/>
              <a:ext cx="10887987" cy="8372971"/>
            </a:xfrm>
            <a:prstGeom prst="rect">
              <a:avLst/>
            </a:prstGeom>
            <a:gradFill flip="none" rotWithShape="1">
              <a:gsLst>
                <a:gs pos="0">
                  <a:srgbClr val="DEDEDE"/>
                </a:gs>
                <a:gs pos="36652">
                  <a:srgbClr val="DDDDDD"/>
                </a:gs>
                <a:gs pos="48419">
                  <a:srgbClr val="DDDDDD"/>
                </a:gs>
                <a:gs pos="80434">
                  <a:srgbClr val="DCDCDC">
                    <a:alpha val="94000"/>
                  </a:srgbClr>
                </a:gs>
                <a:gs pos="100000">
                  <a:srgbClr val="DBDBDB">
                    <a:alpha val="88000"/>
                  </a:srgbClr>
                </a:gs>
              </a:gsLst>
              <a:path path="circle">
                <a:fillToRect l="37721" t="-19636" r="62278" b="119636"/>
              </a:path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825" name="Image 1824"/>
            <p:cNvPicPr>
              <a:picLocks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-1"/>
              <a:ext cx="11014986" cy="8538072"/>
            </a:xfrm>
            <a:prstGeom prst="rect">
              <a:avLst/>
            </a:prstGeom>
            <a:effectLst/>
          </p:spPr>
        </p:pic>
      </p:grpSp>
      <p:grpSp>
        <p:nvGrpSpPr>
          <p:cNvPr id="1834" name="Group 1834"/>
          <p:cNvGrpSpPr/>
          <p:nvPr/>
        </p:nvGrpSpPr>
        <p:grpSpPr>
          <a:xfrm>
            <a:off x="5876691" y="5107215"/>
            <a:ext cx="2327563" cy="3451497"/>
            <a:chOff x="184441" y="-16209"/>
            <a:chExt cx="2327562" cy="3451496"/>
          </a:xfrm>
        </p:grpSpPr>
        <p:pic>
          <p:nvPicPr>
            <p:cNvPr id="1828" name="_prec_nrj_3_alpha.png"/>
            <p:cNvPicPr>
              <a:picLocks noChangeAspect="1"/>
            </p:cNvPicPr>
            <p:nvPr/>
          </p:nvPicPr>
          <p:blipFill>
            <a:blip r:embed="rId23">
              <a:extLst/>
            </a:blip>
            <a:srcRect l="9087" r="56308"/>
            <a:stretch>
              <a:fillRect/>
            </a:stretch>
          </p:blipFill>
          <p:spPr>
            <a:xfrm>
              <a:off x="641273" y="0"/>
              <a:ext cx="1870730" cy="3435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9" name="Shape 1829"/>
            <p:cNvSpPr/>
            <p:nvPr/>
          </p:nvSpPr>
          <p:spPr>
            <a:xfrm>
              <a:off x="184441" y="-16209"/>
              <a:ext cx="2251676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Distribution normalisée de production des neutrons retardés</a:t>
              </a:r>
            </a:p>
          </p:txBody>
        </p:sp>
        <p:grpSp>
          <p:nvGrpSpPr>
            <p:cNvPr id="1833" name="Group 1833"/>
            <p:cNvGrpSpPr/>
            <p:nvPr/>
          </p:nvGrpSpPr>
          <p:grpSpPr>
            <a:xfrm>
              <a:off x="197932" y="643819"/>
              <a:ext cx="422179" cy="2586034"/>
              <a:chOff x="26560" y="1766"/>
              <a:chExt cx="422177" cy="2586032"/>
            </a:xfrm>
          </p:grpSpPr>
          <p:sp>
            <p:nvSpPr>
              <p:cNvPr id="1830" name="Shape 1830"/>
              <p:cNvSpPr/>
              <p:nvPr/>
            </p:nvSpPr>
            <p:spPr>
              <a:xfrm>
                <a:off x="26560" y="1766"/>
                <a:ext cx="416779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1.63</a:t>
                </a:r>
              </a:p>
            </p:txBody>
          </p:sp>
          <p:sp>
            <p:nvSpPr>
              <p:cNvPr id="1831" name="Shape 1831"/>
              <p:cNvSpPr/>
              <p:nvPr/>
            </p:nvSpPr>
            <p:spPr>
              <a:xfrm>
                <a:off x="31958" y="2269762"/>
                <a:ext cx="416779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1.17</a:t>
                </a:r>
              </a:p>
            </p:txBody>
          </p:sp>
          <p:pic>
            <p:nvPicPr>
              <p:cNvPr id="1832" name="legende2_alpha.png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85424" y="280228"/>
                <a:ext cx="149561" cy="19637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840" name="Group 1840"/>
          <p:cNvGrpSpPr/>
          <p:nvPr/>
        </p:nvGrpSpPr>
        <p:grpSpPr>
          <a:xfrm>
            <a:off x="1186326" y="4951192"/>
            <a:ext cx="4328498" cy="3610760"/>
            <a:chOff x="-73025" y="30478"/>
            <a:chExt cx="4328497" cy="3610758"/>
          </a:xfrm>
        </p:grpSpPr>
        <p:sp>
          <p:nvSpPr>
            <p:cNvPr id="1835" name="Shape 1835"/>
            <p:cNvSpPr/>
            <p:nvPr/>
          </p:nvSpPr>
          <p:spPr>
            <a:xfrm>
              <a:off x="87838" y="3323735"/>
              <a:ext cx="3971643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maillage thermohydraulique (OpenFOAM)</a:t>
              </a:r>
            </a:p>
          </p:txBody>
        </p:sp>
        <p:grpSp>
          <p:nvGrpSpPr>
            <p:cNvPr id="1839" name="Group 1839"/>
            <p:cNvGrpSpPr/>
            <p:nvPr/>
          </p:nvGrpSpPr>
          <p:grpSpPr>
            <a:xfrm>
              <a:off x="-73025" y="30478"/>
              <a:ext cx="4328497" cy="3377475"/>
              <a:chOff x="-73025" y="30479"/>
              <a:chExt cx="4328496" cy="3377473"/>
            </a:xfrm>
          </p:grpSpPr>
          <p:pic>
            <p:nvPicPr>
              <p:cNvPr id="1836" name="mesh.png"/>
              <p:cNvPicPr>
                <a:picLocks noChangeAspect="1"/>
              </p:cNvPicPr>
              <p:nvPr/>
            </p:nvPicPr>
            <p:blipFill>
              <a:blip r:embed="rId25">
                <a:extLst/>
              </a:blip>
              <a:stretch>
                <a:fillRect/>
              </a:stretch>
            </p:blipFill>
            <p:spPr>
              <a:xfrm rot="60000">
                <a:off x="312511" y="30479"/>
                <a:ext cx="3522297" cy="33774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37" name="Shape 1837"/>
              <p:cNvSpPr/>
              <p:nvPr/>
            </p:nvSpPr>
            <p:spPr>
              <a:xfrm rot="18900000">
                <a:off x="-73025" y="725241"/>
                <a:ext cx="1449120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50800" dir="5520000" rotWithShape="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900">
                    <a:solidFill>
                      <a:srgbClr val="FFFFFF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800"/>
                  <a:t>coeur</a:t>
                </a:r>
              </a:p>
            </p:txBody>
          </p:sp>
          <p:sp>
            <p:nvSpPr>
              <p:cNvPr id="1838" name="Shape 1838"/>
              <p:cNvSpPr/>
              <p:nvPr/>
            </p:nvSpPr>
            <p:spPr>
              <a:xfrm rot="18900000">
                <a:off x="2806350" y="1914873"/>
                <a:ext cx="1449121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63500" dir="5520000" rotWithShape="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FFFFFF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400"/>
                  <a:t>échangeur de chaleur</a:t>
                </a:r>
              </a:p>
            </p:txBody>
          </p:sp>
        </p:grpSp>
      </p:grpSp>
      <p:grpSp>
        <p:nvGrpSpPr>
          <p:cNvPr id="1848" name="Group 1848"/>
          <p:cNvGrpSpPr/>
          <p:nvPr/>
        </p:nvGrpSpPr>
        <p:grpSpPr>
          <a:xfrm>
            <a:off x="1126326" y="1478066"/>
            <a:ext cx="4694122" cy="3363038"/>
            <a:chOff x="-73025" y="0"/>
            <a:chExt cx="4694121" cy="3363037"/>
          </a:xfrm>
        </p:grpSpPr>
        <p:sp>
          <p:nvSpPr>
            <p:cNvPr id="1841" name="Shape 1841"/>
            <p:cNvSpPr/>
            <p:nvPr/>
          </p:nvSpPr>
          <p:spPr>
            <a:xfrm>
              <a:off x="1098621" y="3045536"/>
              <a:ext cx="2635489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maillage neutronique (MCNP)</a:t>
              </a:r>
            </a:p>
          </p:txBody>
        </p:sp>
        <p:grpSp>
          <p:nvGrpSpPr>
            <p:cNvPr id="1845" name="Group 1845"/>
            <p:cNvGrpSpPr/>
            <p:nvPr/>
          </p:nvGrpSpPr>
          <p:grpSpPr>
            <a:xfrm>
              <a:off x="-73025" y="0"/>
              <a:ext cx="3929786" cy="2908596"/>
              <a:chOff x="-73025" y="0"/>
              <a:chExt cx="3929785" cy="2908595"/>
            </a:xfrm>
          </p:grpSpPr>
          <p:pic>
            <p:nvPicPr>
              <p:cNvPr id="1842" name="geom_mcnp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tretch>
                <a:fillRect/>
              </a:stretch>
            </p:blipFill>
            <p:spPr>
              <a:xfrm>
                <a:off x="410557" y="0"/>
                <a:ext cx="3446203" cy="290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43" name="Shape 1843"/>
              <p:cNvSpPr/>
              <p:nvPr/>
            </p:nvSpPr>
            <p:spPr>
              <a:xfrm rot="18900000">
                <a:off x="-73025" y="1256393"/>
                <a:ext cx="1449120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50800" dir="5520000" rotWithShape="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900">
                    <a:solidFill>
                      <a:srgbClr val="FFFFFF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800"/>
                  <a:t>coeur</a:t>
                </a:r>
              </a:p>
            </p:txBody>
          </p:sp>
          <p:sp>
            <p:nvSpPr>
              <p:cNvPr id="1844" name="Shape 1844"/>
              <p:cNvSpPr/>
              <p:nvPr/>
            </p:nvSpPr>
            <p:spPr>
              <a:xfrm rot="18900000">
                <a:off x="1727608" y="1190808"/>
                <a:ext cx="1449120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63500" dir="5520000" rotWithShape="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FFFFFF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r>
                  <a:rPr sz="1400"/>
                  <a:t>échangeur de chaleur</a:t>
                </a:r>
              </a:p>
            </p:txBody>
          </p:sp>
        </p:grpSp>
        <p:sp>
          <p:nvSpPr>
            <p:cNvPr id="1846" name="Shape 1846"/>
            <p:cNvSpPr/>
            <p:nvPr/>
          </p:nvSpPr>
          <p:spPr>
            <a:xfrm>
              <a:off x="232886" y="2801853"/>
              <a:ext cx="263548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 i="1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200"/>
                <a:t>(vue de profil)</a:t>
              </a:r>
            </a:p>
          </p:txBody>
        </p:sp>
        <p:sp>
          <p:nvSpPr>
            <p:cNvPr id="1847" name="Shape 1847"/>
            <p:cNvSpPr/>
            <p:nvPr/>
          </p:nvSpPr>
          <p:spPr>
            <a:xfrm>
              <a:off x="1985608" y="2800660"/>
              <a:ext cx="263548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 i="1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200"/>
                <a:t>(vue du dessus)</a:t>
              </a:r>
            </a:p>
          </p:txBody>
        </p:sp>
      </p:grpSp>
      <p:grpSp>
        <p:nvGrpSpPr>
          <p:cNvPr id="1855" name="Group 1855"/>
          <p:cNvGrpSpPr/>
          <p:nvPr/>
        </p:nvGrpSpPr>
        <p:grpSpPr>
          <a:xfrm>
            <a:off x="8204413" y="5234488"/>
            <a:ext cx="2748881" cy="3325522"/>
            <a:chOff x="757581" y="-73712"/>
            <a:chExt cx="2748879" cy="3325521"/>
          </a:xfrm>
        </p:grpSpPr>
        <p:grpSp>
          <p:nvGrpSpPr>
            <p:cNvPr id="1852" name="Group 1852"/>
            <p:cNvGrpSpPr/>
            <p:nvPr/>
          </p:nvGrpSpPr>
          <p:grpSpPr>
            <a:xfrm>
              <a:off x="3120201" y="319495"/>
              <a:ext cx="377295" cy="2586033"/>
              <a:chOff x="-27198" y="1766"/>
              <a:chExt cx="377293" cy="2586032"/>
            </a:xfrm>
          </p:grpSpPr>
          <p:sp>
            <p:nvSpPr>
              <p:cNvPr id="1849" name="Shape 1849"/>
              <p:cNvSpPr/>
              <p:nvPr/>
            </p:nvSpPr>
            <p:spPr>
              <a:xfrm>
                <a:off x="-27198" y="1766"/>
                <a:ext cx="371895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770</a:t>
                </a:r>
              </a:p>
            </p:txBody>
          </p:sp>
          <p:sp>
            <p:nvSpPr>
              <p:cNvPr id="1850" name="Shape 1850"/>
              <p:cNvSpPr/>
              <p:nvPr/>
            </p:nvSpPr>
            <p:spPr>
              <a:xfrm>
                <a:off x="-21800" y="2269762"/>
                <a:ext cx="371895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625</a:t>
                </a:r>
              </a:p>
            </p:txBody>
          </p:sp>
          <p:pic>
            <p:nvPicPr>
              <p:cNvPr id="1851" name="legende2_alpha.png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09223" y="280228"/>
                <a:ext cx="149562" cy="19637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53" name="Shape 1853"/>
            <p:cNvSpPr/>
            <p:nvPr/>
          </p:nvSpPr>
          <p:spPr>
            <a:xfrm>
              <a:off x="870972" y="-73712"/>
              <a:ext cx="2635488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Distribution de température [°C]</a:t>
              </a:r>
            </a:p>
          </p:txBody>
        </p:sp>
        <p:pic>
          <p:nvPicPr>
            <p:cNvPr id="1854" name="_temp_alpha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46020" t="936" r="11310"/>
            <a:stretch>
              <a:fillRect/>
            </a:stretch>
          </p:blipFill>
          <p:spPr>
            <a:xfrm>
              <a:off x="757581" y="0"/>
              <a:ext cx="2359919" cy="3251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62" name="Group 1862"/>
          <p:cNvGrpSpPr/>
          <p:nvPr/>
        </p:nvGrpSpPr>
        <p:grpSpPr>
          <a:xfrm>
            <a:off x="5684527" y="1634263"/>
            <a:ext cx="2511626" cy="3459585"/>
            <a:chOff x="-2526307" y="-3169429"/>
            <a:chExt cx="2511625" cy="3459583"/>
          </a:xfrm>
        </p:grpSpPr>
        <p:grpSp>
          <p:nvGrpSpPr>
            <p:cNvPr id="1859" name="Group 1859"/>
            <p:cNvGrpSpPr/>
            <p:nvPr/>
          </p:nvGrpSpPr>
          <p:grpSpPr>
            <a:xfrm>
              <a:off x="-2526307" y="-2432784"/>
              <a:ext cx="551433" cy="2586034"/>
              <a:chOff x="35433" y="1766"/>
              <a:chExt cx="551432" cy="2586032"/>
            </a:xfrm>
          </p:grpSpPr>
          <p:sp>
            <p:nvSpPr>
              <p:cNvPr id="1856" name="Shape 1856"/>
              <p:cNvSpPr/>
              <p:nvPr/>
            </p:nvSpPr>
            <p:spPr>
              <a:xfrm>
                <a:off x="35433" y="1766"/>
                <a:ext cx="551432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23000</a:t>
                </a:r>
              </a:p>
            </p:txBody>
          </p:sp>
          <p:sp>
            <p:nvSpPr>
              <p:cNvPr id="1857" name="Shape 1857"/>
              <p:cNvSpPr/>
              <p:nvPr/>
            </p:nvSpPr>
            <p:spPr>
              <a:xfrm>
                <a:off x="220367" y="2269762"/>
                <a:ext cx="192360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6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400"/>
                  <a:t>0</a:t>
                </a:r>
              </a:p>
            </p:txBody>
          </p:sp>
          <p:pic>
            <p:nvPicPr>
              <p:cNvPr id="1858" name="legende2_alpha.png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261623" y="280228"/>
                <a:ext cx="149562" cy="19637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0" name="Shape 1860"/>
            <p:cNvSpPr/>
            <p:nvPr/>
          </p:nvSpPr>
          <p:spPr>
            <a:xfrm>
              <a:off x="-2451830" y="-3037913"/>
              <a:ext cx="243714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pPr>
              <a:r>
                <a:rPr sz="1200" dirty="0" err="1"/>
                <a:t>Dépôt</a:t>
              </a:r>
              <a:r>
                <a:rPr sz="1200" dirty="0"/>
                <a:t> </a:t>
              </a:r>
              <a:r>
                <a:rPr sz="1200" dirty="0" err="1"/>
                <a:t>énergie</a:t>
              </a:r>
              <a:r>
                <a:rPr sz="1200" dirty="0"/>
                <a:t> </a:t>
              </a:r>
              <a:r>
                <a:rPr sz="1200" dirty="0" err="1"/>
                <a:t>issu</a:t>
              </a:r>
              <a:r>
                <a:rPr sz="1200" dirty="0"/>
                <a:t> </a:t>
              </a:r>
              <a:r>
                <a:rPr sz="1200" dirty="0" err="1"/>
                <a:t>d’une</a:t>
              </a:r>
              <a:r>
                <a:rPr sz="1200" dirty="0"/>
                <a:t> </a:t>
              </a:r>
              <a:r>
                <a:rPr sz="1200" dirty="0" err="1"/>
                <a:t>gerbe</a:t>
              </a:r>
              <a:r>
                <a:rPr sz="1200" dirty="0"/>
                <a:t> </a:t>
              </a:r>
              <a:r>
                <a:rPr sz="1200" dirty="0" err="1"/>
                <a:t>venant</a:t>
              </a:r>
              <a:r>
                <a:rPr sz="1200" dirty="0"/>
                <a:t> des </a:t>
              </a:r>
              <a:r>
                <a:rPr sz="1200" dirty="0" err="1"/>
                <a:t>précurseurs</a:t>
              </a:r>
              <a:r>
                <a:rPr sz="1200" dirty="0"/>
                <a:t>  [MeV/</a:t>
              </a:r>
              <a:r>
                <a:rPr sz="1200" dirty="0" err="1"/>
                <a:t>src</a:t>
              </a:r>
              <a:r>
                <a:rPr sz="1200" dirty="0"/>
                <a:t>/m</a:t>
              </a:r>
              <a:r>
                <a:rPr sz="1200" baseline="31999" dirty="0"/>
                <a:t>3</a:t>
              </a:r>
              <a:r>
                <a:rPr sz="1200" dirty="0"/>
                <a:t>]</a:t>
              </a:r>
            </a:p>
          </p:txBody>
        </p:sp>
        <p:pic>
          <p:nvPicPr>
            <p:cNvPr id="1861" name="_nrj_2_alpha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11632" t="2876" r="55786"/>
            <a:stretch>
              <a:fillRect/>
            </a:stretch>
          </p:blipFill>
          <p:spPr>
            <a:xfrm>
              <a:off x="-1949842" y="-3169429"/>
              <a:ext cx="1848518" cy="3459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63" name="Shape 1863"/>
          <p:cNvSpPr/>
          <p:nvPr/>
        </p:nvSpPr>
        <p:spPr>
          <a:xfrm>
            <a:off x="2329260" y="993019"/>
            <a:ext cx="8342412" cy="404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/>
              <a:t>Application au </a:t>
            </a:r>
            <a:r>
              <a:rPr sz="1800" dirty="0" err="1"/>
              <a:t>couplage</a:t>
            </a:r>
            <a:r>
              <a:rPr sz="1800" dirty="0"/>
              <a:t> </a:t>
            </a:r>
            <a:r>
              <a:rPr sz="1800" dirty="0" err="1"/>
              <a:t>stationnaire</a:t>
            </a:r>
            <a:r>
              <a:rPr sz="1800" dirty="0"/>
              <a:t> du MSFR </a:t>
            </a:r>
            <a:r>
              <a:rPr sz="1800" dirty="0">
                <a:solidFill>
                  <a:srgbClr val="5A5F5E"/>
                </a:solidFill>
              </a:rPr>
              <a:t>(solution </a:t>
            </a:r>
            <a:r>
              <a:rPr sz="1800" dirty="0" err="1">
                <a:solidFill>
                  <a:srgbClr val="5A5F5E"/>
                </a:solidFill>
              </a:rPr>
              <a:t>d’équilibre</a:t>
            </a:r>
            <a:r>
              <a:rPr sz="1800" dirty="0">
                <a:solidFill>
                  <a:srgbClr val="5A5F5E"/>
                </a:solidFill>
              </a:rPr>
              <a:t>)</a:t>
            </a:r>
          </a:p>
        </p:txBody>
      </p:sp>
      <p:grpSp>
        <p:nvGrpSpPr>
          <p:cNvPr id="1868" name="Group 1868"/>
          <p:cNvGrpSpPr/>
          <p:nvPr/>
        </p:nvGrpSpPr>
        <p:grpSpPr>
          <a:xfrm>
            <a:off x="8101847" y="1592938"/>
            <a:ext cx="4887381" cy="2963956"/>
            <a:chOff x="0" y="0"/>
            <a:chExt cx="4887380" cy="2963955"/>
          </a:xfrm>
        </p:grpSpPr>
        <p:grpSp>
          <p:nvGrpSpPr>
            <p:cNvPr id="1866" name="Group 1866"/>
            <p:cNvGrpSpPr/>
            <p:nvPr/>
          </p:nvGrpSpPr>
          <p:grpSpPr>
            <a:xfrm>
              <a:off x="0" y="257381"/>
              <a:ext cx="4887381" cy="2706575"/>
              <a:chOff x="0" y="0"/>
              <a:chExt cx="4887380" cy="2706573"/>
            </a:xfrm>
          </p:grpSpPr>
          <p:sp>
            <p:nvSpPr>
              <p:cNvPr id="1864" name="Shape 1864"/>
              <p:cNvSpPr/>
              <p:nvPr/>
            </p:nvSpPr>
            <p:spPr>
              <a:xfrm>
                <a:off x="2776207" y="234277"/>
                <a:ext cx="2025257" cy="2289832"/>
              </a:xfrm>
              <a:prstGeom prst="rect">
                <a:avLst/>
              </a:prstGeom>
              <a:solidFill>
                <a:srgbClr val="F2FF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3200"/>
              </a:p>
            </p:txBody>
          </p:sp>
          <p:pic>
            <p:nvPicPr>
              <p:cNvPr id="1865" name="_U_compil_3_2_alpha.png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rcRect l="31989"/>
              <a:stretch>
                <a:fillRect/>
              </a:stretch>
            </p:blipFill>
            <p:spPr>
              <a:xfrm>
                <a:off x="0" y="0"/>
                <a:ext cx="4887381" cy="27065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7" name="Shape 1867"/>
            <p:cNvSpPr/>
            <p:nvPr/>
          </p:nvSpPr>
          <p:spPr>
            <a:xfrm>
              <a:off x="477511" y="0"/>
              <a:ext cx="2380231" cy="31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2033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r>
                <a:rPr sz="1400"/>
                <a:t>Vitesse - Ligne de courant</a:t>
              </a:r>
            </a:p>
          </p:txBody>
        </p:sp>
      </p:grpSp>
      <p:pic>
        <p:nvPicPr>
          <p:cNvPr id="1869" name="pasted-image.pdf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7918267" y="7913863"/>
            <a:ext cx="998512" cy="499257"/>
          </a:xfrm>
          <a:prstGeom prst="rect">
            <a:avLst/>
          </a:prstGeom>
          <a:ln w="12700">
            <a:miter lim="400000"/>
          </a:ln>
        </p:spPr>
      </p:pic>
      <p:sp>
        <p:nvSpPr>
          <p:cNvPr id="1870" name="Shape 1870"/>
          <p:cNvSpPr/>
          <p:nvPr/>
        </p:nvSpPr>
        <p:spPr>
          <a:xfrm>
            <a:off x="1279180" y="8726596"/>
            <a:ext cx="8666823" cy="50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1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[A. Laureau et al. </a:t>
            </a:r>
            <a:r>
              <a:rPr i="0"/>
              <a:t>Coupled neutronics and thermal-hydraulics numerical simulations of a Molten Salt Fast Reactor (MSFR)</a:t>
            </a:r>
            <a:r>
              <a:t>. Joint International Conference on Supercomputing in Nuclear Applications+ Monte Carlo (SNA &amp; MC 2013), Paris, France, 2013]</a:t>
            </a:r>
          </a:p>
        </p:txBody>
      </p:sp>
      <p:sp>
        <p:nvSpPr>
          <p:cNvPr id="1871" name="Shape 1871"/>
          <p:cNvSpPr/>
          <p:nvPr/>
        </p:nvSpPr>
        <p:spPr>
          <a:xfrm>
            <a:off x="8396881" y="8302481"/>
            <a:ext cx="132247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700">
                <a:solidFill>
                  <a:srgbClr val="000000"/>
                </a:solidFill>
              </a:defRPr>
            </a:lvl1pPr>
          </a:lstStyle>
          <a:p>
            <a:r>
              <a:rPr sz="1600"/>
              <a:t>quel impact 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4" grpId="1" animBg="1" advAuto="0"/>
      <p:bldP spid="1855" grpId="2" animBg="1" advAuto="0"/>
      <p:bldP spid="1869" grpId="3" animBg="1" advAuto="0"/>
      <p:bldP spid="1871" grpId="4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Shape 18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21</a:t>
            </a:fld>
            <a:endParaRPr sz="1600"/>
          </a:p>
        </p:txBody>
      </p:sp>
      <p:pic>
        <p:nvPicPr>
          <p:cNvPr id="1884" name="Image 188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1888" name="Shape 1888"/>
          <p:cNvSpPr/>
          <p:nvPr/>
        </p:nvSpPr>
        <p:spPr>
          <a:xfrm>
            <a:off x="1469179" y="1980025"/>
            <a:ext cx="4885812" cy="1469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Intérêt de la méthode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prise en compte du mouvement des précurseurs sur la réaction en chaîne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calcul du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β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  <a:r>
              <a:rPr sz="1800"/>
              <a:t> correct</a:t>
            </a:r>
          </a:p>
        </p:txBody>
      </p:sp>
      <p:sp>
        <p:nvSpPr>
          <p:cNvPr id="1889" name="Shape 1889"/>
          <p:cNvSpPr/>
          <p:nvPr/>
        </p:nvSpPr>
        <p:spPr>
          <a:xfrm>
            <a:off x="7012175" y="1957379"/>
            <a:ext cx="4885812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Limitation de la méthode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géométrie « standard » pour MCNP (liée à l’implémentation)</a:t>
            </a:r>
          </a:p>
        </p:txBody>
      </p:sp>
      <p:pic>
        <p:nvPicPr>
          <p:cNvPr id="1890" name="Image 188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043" y="3721195"/>
            <a:ext cx="11632714" cy="25541"/>
          </a:xfrm>
          <a:prstGeom prst="rect">
            <a:avLst/>
          </a:prstGeom>
        </p:spPr>
      </p:pic>
      <p:sp>
        <p:nvSpPr>
          <p:cNvPr id="1892" name="Shape 1892"/>
          <p:cNvSpPr/>
          <p:nvPr/>
        </p:nvSpPr>
        <p:spPr>
          <a:xfrm>
            <a:off x="4483161" y="1397525"/>
            <a:ext cx="4038478" cy="50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600" cap="small" spc="20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2400"/>
              <a:t>L’approche par gerbe…</a:t>
            </a:r>
          </a:p>
        </p:txBody>
      </p:sp>
      <p:sp>
        <p:nvSpPr>
          <p:cNvPr id="1893" name="Shape 1893"/>
          <p:cNvSpPr/>
          <p:nvPr/>
        </p:nvSpPr>
        <p:spPr>
          <a:xfrm>
            <a:off x="1434474" y="3909371"/>
            <a:ext cx="1013585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Et pour faire des études de transitoire ? La position des précurseurs va évoluer …</a:t>
            </a:r>
          </a:p>
        </p:txBody>
      </p:sp>
      <p:sp>
        <p:nvSpPr>
          <p:cNvPr id="1894" name="Shape 1894"/>
          <p:cNvSpPr/>
          <p:nvPr/>
        </p:nvSpPr>
        <p:spPr>
          <a:xfrm>
            <a:off x="1598065" y="4728976"/>
            <a:ext cx="3106491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objectif fort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rapide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proche du Monte Carlo</a:t>
            </a:r>
          </a:p>
        </p:txBody>
      </p:sp>
      <p:pic>
        <p:nvPicPr>
          <p:cNvPr id="1935" name="Image 193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15146" y="4732771"/>
            <a:ext cx="1953491" cy="42403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1898" name="Group 1898"/>
          <p:cNvGrpSpPr/>
          <p:nvPr/>
        </p:nvGrpSpPr>
        <p:grpSpPr>
          <a:xfrm>
            <a:off x="5527312" y="4367758"/>
            <a:ext cx="1348030" cy="722536"/>
            <a:chOff x="55399" y="118973"/>
            <a:chExt cx="1348028" cy="722535"/>
          </a:xfrm>
        </p:grpSpPr>
        <p:sp>
          <p:nvSpPr>
            <p:cNvPr id="1896" name="Shape 1896"/>
            <p:cNvSpPr/>
            <p:nvPr/>
          </p:nvSpPr>
          <p:spPr>
            <a:xfrm rot="20957344">
              <a:off x="55399" y="118973"/>
              <a:ext cx="1348028" cy="72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CF5F9"/>
                </a:gs>
                <a:gs pos="23690">
                  <a:srgbClr val="FDEDBA">
                    <a:alpha val="92500"/>
                  </a:srgbClr>
                </a:gs>
                <a:gs pos="41273">
                  <a:srgbClr val="FEE57B">
                    <a:alpha val="85000"/>
                  </a:srgbClr>
                </a:gs>
                <a:gs pos="61601">
                  <a:srgbClr val="FEF2BD">
                    <a:alpha val="63000"/>
                  </a:srgbClr>
                </a:gs>
                <a:gs pos="100000">
                  <a:srgbClr val="FFFFFF">
                    <a:alpha val="41000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97" name="Shape 1897"/>
            <p:cNvSpPr/>
            <p:nvPr/>
          </p:nvSpPr>
          <p:spPr>
            <a:xfrm>
              <a:off x="415068" y="289973"/>
              <a:ext cx="620169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800"/>
                <a:t>idée</a:t>
              </a:r>
            </a:p>
          </p:txBody>
        </p:sp>
      </p:grpSp>
      <p:sp>
        <p:nvSpPr>
          <p:cNvPr id="1899" name="Shape 1899"/>
          <p:cNvSpPr/>
          <p:nvPr/>
        </p:nvSpPr>
        <p:spPr>
          <a:xfrm>
            <a:off x="6983311" y="4390280"/>
            <a:ext cx="578554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Effectuer un pré-calcul de la gerbe pour différentes positions d’émission</a:t>
            </a:r>
          </a:p>
          <a:p>
            <a: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production globale peut alors être reconstruite avec la somme des contributions locales !</a:t>
            </a:r>
          </a:p>
        </p:txBody>
      </p:sp>
      <p:sp>
        <p:nvSpPr>
          <p:cNvPr id="1900" name="Shape 1900"/>
          <p:cNvSpPr/>
          <p:nvPr/>
        </p:nvSpPr>
        <p:spPr>
          <a:xfrm>
            <a:off x="1578000" y="6184058"/>
            <a:ext cx="4509299" cy="1469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mais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lourd à calculer pour chaque position du maillage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gerbe diverge si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k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&gt;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1</a:t>
            </a:r>
          </a:p>
        </p:txBody>
      </p:sp>
      <p:pic>
        <p:nvPicPr>
          <p:cNvPr id="1936" name="Image 1935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27556" y="6668044"/>
            <a:ext cx="1953491" cy="42403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1904" name="Group 1904"/>
          <p:cNvGrpSpPr/>
          <p:nvPr/>
        </p:nvGrpSpPr>
        <p:grpSpPr>
          <a:xfrm>
            <a:off x="5367448" y="6282393"/>
            <a:ext cx="1892578" cy="763810"/>
            <a:chOff x="-216875" y="98336"/>
            <a:chExt cx="1892577" cy="763809"/>
          </a:xfrm>
        </p:grpSpPr>
        <p:sp>
          <p:nvSpPr>
            <p:cNvPr id="1902" name="Shape 1902"/>
            <p:cNvSpPr/>
            <p:nvPr/>
          </p:nvSpPr>
          <p:spPr>
            <a:xfrm rot="20957344">
              <a:off x="-216875" y="98336"/>
              <a:ext cx="1892577" cy="76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CF5F9"/>
                </a:gs>
                <a:gs pos="23690">
                  <a:srgbClr val="FDEDBA">
                    <a:alpha val="92500"/>
                  </a:srgbClr>
                </a:gs>
                <a:gs pos="41273">
                  <a:srgbClr val="FEE57B">
                    <a:alpha val="85000"/>
                  </a:srgbClr>
                </a:gs>
                <a:gs pos="61601">
                  <a:srgbClr val="FEF2BD">
                    <a:alpha val="63000"/>
                  </a:srgbClr>
                </a:gs>
                <a:gs pos="100000">
                  <a:srgbClr val="FFFFFF">
                    <a:alpha val="41000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03" name="Shape 1903"/>
            <p:cNvSpPr/>
            <p:nvPr/>
          </p:nvSpPr>
          <p:spPr>
            <a:xfrm>
              <a:off x="167500" y="289973"/>
              <a:ext cx="1115304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 i="1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800"/>
                <a:t>idée n°2</a:t>
              </a:r>
            </a:p>
          </p:txBody>
        </p:sp>
      </p:grpSp>
      <p:sp>
        <p:nvSpPr>
          <p:cNvPr id="1905" name="Shape 1905"/>
          <p:cNvSpPr/>
          <p:nvPr/>
        </p:nvSpPr>
        <p:spPr>
          <a:xfrm>
            <a:off x="7470851" y="6405912"/>
            <a:ext cx="3968459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Le calcul de la propagation des neutrons prompts contient beaucoup de redondance</a:t>
            </a:r>
          </a:p>
        </p:txBody>
      </p:sp>
      <p:sp>
        <p:nvSpPr>
          <p:cNvPr id="1906" name="Shape 1906"/>
          <p:cNvSpPr/>
          <p:nvPr/>
        </p:nvSpPr>
        <p:spPr>
          <a:xfrm>
            <a:off x="8622003" y="8049473"/>
            <a:ext cx="884269" cy="276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8" h="19311" extrusionOk="0">
                <a:moveTo>
                  <a:pt x="6301" y="5009"/>
                </a:moveTo>
                <a:cubicBezTo>
                  <a:pt x="5135" y="3381"/>
                  <a:pt x="4201" y="182"/>
                  <a:pt x="2932" y="11"/>
                </a:cubicBezTo>
                <a:cubicBezTo>
                  <a:pt x="936" y="-259"/>
                  <a:pt x="-97" y="4598"/>
                  <a:pt x="7" y="8894"/>
                </a:cubicBezTo>
                <a:cubicBezTo>
                  <a:pt x="165" y="15360"/>
                  <a:pt x="2445" y="20142"/>
                  <a:pt x="4925" y="19190"/>
                </a:cubicBezTo>
                <a:cubicBezTo>
                  <a:pt x="7152" y="18335"/>
                  <a:pt x="8900" y="12798"/>
                  <a:pt x="10967" y="12837"/>
                </a:cubicBezTo>
                <a:cubicBezTo>
                  <a:pt x="13380" y="12883"/>
                  <a:pt x="15505" y="19547"/>
                  <a:pt x="17970" y="18960"/>
                </a:cubicBezTo>
                <a:cubicBezTo>
                  <a:pt x="20008" y="18475"/>
                  <a:pt x="21503" y="13653"/>
                  <a:pt x="21103" y="7716"/>
                </a:cubicBezTo>
                <a:cubicBezTo>
                  <a:pt x="20557" y="-403"/>
                  <a:pt x="17438" y="-1458"/>
                  <a:pt x="14360" y="1820"/>
                </a:cubicBezTo>
                <a:cubicBezTo>
                  <a:pt x="11823" y="4520"/>
                  <a:pt x="8913" y="8654"/>
                  <a:pt x="6301" y="5009"/>
                </a:cubicBezTo>
                <a:close/>
              </a:path>
            </a:pathLst>
          </a:custGeom>
          <a:solidFill>
            <a:srgbClr val="4BA90B">
              <a:alpha val="3065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pic>
        <p:nvPicPr>
          <p:cNvPr id="1937" name="Image 1936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38089" y="7600617"/>
            <a:ext cx="327961" cy="1652325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>
            <a:off x="8082020" y="8581367"/>
            <a:ext cx="168819" cy="168819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1939" name="Image 1938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59844" y="7614455"/>
            <a:ext cx="327961" cy="1652325"/>
          </a:xfrm>
          <a:prstGeom prst="rect">
            <a:avLst/>
          </a:prstGeom>
        </p:spPr>
      </p:pic>
      <p:pic>
        <p:nvPicPr>
          <p:cNvPr id="1941" name="Image 194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81598" y="7612429"/>
            <a:ext cx="327961" cy="1652325"/>
          </a:xfrm>
          <a:prstGeom prst="rect">
            <a:avLst/>
          </a:prstGeom>
        </p:spPr>
      </p:pic>
      <p:pic>
        <p:nvPicPr>
          <p:cNvPr id="1943" name="Image 1942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03353" y="7600617"/>
            <a:ext cx="327961" cy="1652325"/>
          </a:xfrm>
          <a:prstGeom prst="rect">
            <a:avLst/>
          </a:prstGeom>
        </p:spPr>
      </p:pic>
      <p:sp>
        <p:nvSpPr>
          <p:cNvPr id="1912" name="Shape 1912"/>
          <p:cNvSpPr/>
          <p:nvPr/>
        </p:nvSpPr>
        <p:spPr>
          <a:xfrm>
            <a:off x="8662978" y="8556583"/>
            <a:ext cx="168820" cy="168819"/>
          </a:xfrm>
          <a:prstGeom prst="ellipse">
            <a:avLst/>
          </a:prstGeom>
          <a:blipFill>
            <a:blip r:embed="rId8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13" name="Shape 1913"/>
          <p:cNvSpPr/>
          <p:nvPr/>
        </p:nvSpPr>
        <p:spPr>
          <a:xfrm>
            <a:off x="9284734" y="8088608"/>
            <a:ext cx="168819" cy="168819"/>
          </a:xfrm>
          <a:prstGeom prst="ellipse">
            <a:avLst/>
          </a:prstGeom>
          <a:blipFill>
            <a:blip r:embed="rId8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14" name="Shape 1914"/>
          <p:cNvSpPr/>
          <p:nvPr/>
        </p:nvSpPr>
        <p:spPr>
          <a:xfrm>
            <a:off x="9894547" y="8359834"/>
            <a:ext cx="168819" cy="168819"/>
          </a:xfrm>
          <a:prstGeom prst="ellipse">
            <a:avLst/>
          </a:prstGeom>
          <a:blipFill>
            <a:blip r:embed="rId8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1945" name="Image 1944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254121" y="8610394"/>
            <a:ext cx="386513" cy="123413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946" name="Image 1945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53719" y="8263079"/>
            <a:ext cx="432137" cy="390242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947" name="Image 1946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63800" y="8208943"/>
            <a:ext cx="395863" cy="21020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918" name="Shape 1918"/>
          <p:cNvSpPr/>
          <p:nvPr/>
        </p:nvSpPr>
        <p:spPr>
          <a:xfrm>
            <a:off x="8251165" y="8920367"/>
            <a:ext cx="63171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gen1</a:t>
            </a:r>
          </a:p>
        </p:txBody>
      </p:sp>
      <p:sp>
        <p:nvSpPr>
          <p:cNvPr id="1919" name="Shape 1919"/>
          <p:cNvSpPr/>
          <p:nvPr/>
        </p:nvSpPr>
        <p:spPr>
          <a:xfrm>
            <a:off x="8874999" y="8920367"/>
            <a:ext cx="63171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gen2</a:t>
            </a:r>
          </a:p>
        </p:txBody>
      </p:sp>
      <p:sp>
        <p:nvSpPr>
          <p:cNvPr id="1920" name="Shape 1920"/>
          <p:cNvSpPr/>
          <p:nvPr/>
        </p:nvSpPr>
        <p:spPr>
          <a:xfrm>
            <a:off x="9498722" y="8920367"/>
            <a:ext cx="63171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 i="1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gen3</a:t>
            </a:r>
          </a:p>
        </p:txBody>
      </p:sp>
      <p:sp>
        <p:nvSpPr>
          <p:cNvPr id="1921" name="Shape 1921"/>
          <p:cNvSpPr/>
          <p:nvPr/>
        </p:nvSpPr>
        <p:spPr>
          <a:xfrm>
            <a:off x="8082020" y="8065489"/>
            <a:ext cx="168819" cy="168819"/>
          </a:xfrm>
          <a:prstGeom prst="ellipse">
            <a:avLst/>
          </a:prstGeom>
          <a:blipFill>
            <a:blip r:embed="rId7">
              <a:alphaModFix amt="31468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22" name="Shape 1922"/>
          <p:cNvSpPr/>
          <p:nvPr/>
        </p:nvSpPr>
        <p:spPr>
          <a:xfrm>
            <a:off x="8656336" y="8081416"/>
            <a:ext cx="168819" cy="168819"/>
          </a:xfrm>
          <a:prstGeom prst="ellipse">
            <a:avLst/>
          </a:prstGeom>
          <a:blipFill>
            <a:blip r:embed="rId8">
              <a:alphaModFix amt="38666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23" name="Shape 1923"/>
          <p:cNvSpPr/>
          <p:nvPr/>
        </p:nvSpPr>
        <p:spPr>
          <a:xfrm>
            <a:off x="9329328" y="8377159"/>
            <a:ext cx="168819" cy="168819"/>
          </a:xfrm>
          <a:prstGeom prst="ellipse">
            <a:avLst/>
          </a:prstGeom>
          <a:blipFill>
            <a:blip r:embed="rId8">
              <a:alphaModFix amt="38666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1948" name="Image 1947"/>
          <p:cNvPicPr>
            <a:picLocks/>
          </p:cNvPicPr>
          <p:nvPr/>
        </p:nvPicPr>
        <p:blipFill>
          <a:blip r:embed="rId12">
            <a:alphaModFix amt="38199"/>
            <a:extLst/>
          </a:blip>
          <a:stretch>
            <a:fillRect/>
          </a:stretch>
        </p:blipFill>
        <p:spPr>
          <a:xfrm>
            <a:off x="8842316" y="8208943"/>
            <a:ext cx="452116" cy="25262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949" name="Image 1948"/>
          <p:cNvPicPr>
            <a:picLocks/>
          </p:cNvPicPr>
          <p:nvPr/>
        </p:nvPicPr>
        <p:blipFill>
          <a:blip r:embed="rId13">
            <a:alphaModFix amt="24475"/>
            <a:extLst/>
          </a:blip>
          <a:stretch>
            <a:fillRect/>
          </a:stretch>
        </p:blipFill>
        <p:spPr>
          <a:xfrm>
            <a:off x="8271090" y="8111519"/>
            <a:ext cx="371496" cy="12353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1926" name="Shape 1926"/>
          <p:cNvSpPr/>
          <p:nvPr/>
        </p:nvSpPr>
        <p:spPr>
          <a:xfrm>
            <a:off x="10163714" y="7993400"/>
            <a:ext cx="2915673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il faut travailler par génération !</a:t>
            </a:r>
          </a:p>
        </p:txBody>
      </p:sp>
      <p:sp>
        <p:nvSpPr>
          <p:cNvPr id="1927" name="Shape 1927"/>
          <p:cNvSpPr/>
          <p:nvPr/>
        </p:nvSpPr>
        <p:spPr>
          <a:xfrm>
            <a:off x="4846731" y="826328"/>
            <a:ext cx="3300134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conclusion et amélioration</a:t>
            </a:r>
          </a:p>
        </p:txBody>
      </p:sp>
      <p:pic>
        <p:nvPicPr>
          <p:cNvPr id="1928" name="Image 1927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8900042">
            <a:off x="8071930" y="977470"/>
            <a:ext cx="871272" cy="38111"/>
          </a:xfrm>
          <a:prstGeom prst="rect">
            <a:avLst/>
          </a:prstGeom>
        </p:spPr>
      </p:pic>
      <p:pic>
        <p:nvPicPr>
          <p:cNvPr id="1930" name="Image 1929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42">
            <a:off x="4639722" y="1250181"/>
            <a:ext cx="3714153" cy="38145"/>
          </a:xfrm>
          <a:prstGeom prst="rect">
            <a:avLst/>
          </a:prstGeom>
        </p:spPr>
      </p:pic>
      <p:pic>
        <p:nvPicPr>
          <p:cNvPr id="1932" name="Image 1931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2699958" flipH="1">
            <a:off x="4079747" y="982042"/>
            <a:ext cx="871273" cy="38111"/>
          </a:xfrm>
          <a:prstGeom prst="rect">
            <a:avLst/>
          </a:prstGeom>
        </p:spPr>
      </p:pic>
      <p:sp>
        <p:nvSpPr>
          <p:cNvPr id="1934" name="Shape 1934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Décomposition du flux neutronique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" grpId="1" animBg="1" advAuto="0"/>
      <p:bldP spid="1893" grpId="2" animBg="1" advAuto="0"/>
      <p:bldP spid="1894" grpId="6" animBg="1" advAuto="0"/>
      <p:bldP spid="1935" grpId="4" animBg="1" advAuto="0"/>
      <p:bldP spid="1898" grpId="3" animBg="1" advAuto="0"/>
      <p:bldP spid="1899" grpId="5" animBg="1" advAuto="0"/>
      <p:bldP spid="1900" grpId="7" animBg="1" advAuto="0"/>
      <p:bldP spid="1936" grpId="9" animBg="1" advAuto="0"/>
      <p:bldP spid="1904" grpId="8" animBg="1" advAuto="0"/>
      <p:bldP spid="1905" grpId="10" animBg="1" advAuto="0"/>
      <p:bldP spid="1906" grpId="25" animBg="1" advAuto="0"/>
      <p:bldP spid="1937" grpId="12" animBg="1" advAuto="0"/>
      <p:bldP spid="1908" grpId="20" animBg="1" advAuto="0"/>
      <p:bldP spid="1939" grpId="14" animBg="1" advAuto="0"/>
      <p:bldP spid="1941" grpId="13" animBg="1" advAuto="0"/>
      <p:bldP spid="1943" grpId="11" animBg="1" advAuto="0"/>
      <p:bldP spid="1912" grpId="19" animBg="1" advAuto="0"/>
      <p:bldP spid="1913" grpId="15" animBg="1" advAuto="0"/>
      <p:bldP spid="1914" grpId="18" animBg="1" advAuto="0"/>
      <p:bldP spid="1945" grpId="21" animBg="1" advAuto="0"/>
      <p:bldP spid="1946" grpId="17" animBg="1" advAuto="0"/>
      <p:bldP spid="1947" grpId="16" animBg="1" advAuto="0"/>
      <p:bldP spid="1918" grpId="22" animBg="1" advAuto="0"/>
      <p:bldP spid="1919" grpId="23" animBg="1" advAuto="0"/>
      <p:bldP spid="1920" grpId="24" animBg="1" advAuto="0"/>
      <p:bldP spid="1921" grpId="26" animBg="1" advAuto="0"/>
      <p:bldP spid="1922" grpId="27" animBg="1" advAuto="0"/>
      <p:bldP spid="1923" grpId="31" animBg="1" advAuto="0"/>
      <p:bldP spid="1948" grpId="29" animBg="1" advAuto="0"/>
      <p:bldP spid="1949" grpId="28" animBg="1" advAuto="0"/>
      <p:bldP spid="1926" grpId="3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6629468" y="6349055"/>
            <a:ext cx="5695465" cy="385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19251" extrusionOk="0">
                <a:moveTo>
                  <a:pt x="21365" y="14945"/>
                </a:moveTo>
                <a:cubicBezTo>
                  <a:pt x="21532" y="11989"/>
                  <a:pt x="21498" y="7948"/>
                  <a:pt x="21320" y="5048"/>
                </a:cubicBezTo>
                <a:cubicBezTo>
                  <a:pt x="20946" y="-1029"/>
                  <a:pt x="20268" y="426"/>
                  <a:pt x="19660" y="1879"/>
                </a:cubicBezTo>
                <a:cubicBezTo>
                  <a:pt x="17941" y="5988"/>
                  <a:pt x="16255" y="2412"/>
                  <a:pt x="14526" y="905"/>
                </a:cubicBezTo>
                <a:cubicBezTo>
                  <a:pt x="12921" y="-494"/>
                  <a:pt x="11310" y="3515"/>
                  <a:pt x="9688" y="3412"/>
                </a:cubicBezTo>
                <a:cubicBezTo>
                  <a:pt x="7946" y="3301"/>
                  <a:pt x="6202" y="-1603"/>
                  <a:pt x="4458" y="543"/>
                </a:cubicBezTo>
                <a:cubicBezTo>
                  <a:pt x="3396" y="1849"/>
                  <a:pt x="2355" y="5467"/>
                  <a:pt x="1336" y="3532"/>
                </a:cubicBezTo>
                <a:cubicBezTo>
                  <a:pt x="941" y="2782"/>
                  <a:pt x="511" y="1486"/>
                  <a:pt x="210" y="4836"/>
                </a:cubicBezTo>
                <a:cubicBezTo>
                  <a:pt x="-13" y="7324"/>
                  <a:pt x="-68" y="11533"/>
                  <a:pt x="92" y="14696"/>
                </a:cubicBezTo>
                <a:cubicBezTo>
                  <a:pt x="361" y="19997"/>
                  <a:pt x="861" y="18830"/>
                  <a:pt x="1350" y="17382"/>
                </a:cubicBezTo>
                <a:cubicBezTo>
                  <a:pt x="2903" y="12784"/>
                  <a:pt x="4724" y="17264"/>
                  <a:pt x="6476" y="17064"/>
                </a:cubicBezTo>
                <a:cubicBezTo>
                  <a:pt x="8369" y="16847"/>
                  <a:pt x="10238" y="15121"/>
                  <a:pt x="12139" y="16458"/>
                </a:cubicBezTo>
                <a:cubicBezTo>
                  <a:pt x="14419" y="18061"/>
                  <a:pt x="16873" y="18658"/>
                  <a:pt x="19019" y="19216"/>
                </a:cubicBezTo>
                <a:cubicBezTo>
                  <a:pt x="19536" y="19351"/>
                  <a:pt x="20045" y="19053"/>
                  <a:pt x="20483" y="19120"/>
                </a:cubicBezTo>
                <a:cubicBezTo>
                  <a:pt x="20814" y="19171"/>
                  <a:pt x="21137" y="19004"/>
                  <a:pt x="21365" y="14945"/>
                </a:cubicBezTo>
                <a:close/>
              </a:path>
            </a:pathLst>
          </a:custGeom>
          <a:solidFill>
            <a:schemeClr val="accent3">
              <a:alpha val="387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 rot="10800000" flipH="1">
            <a:off x="6615582" y="7398449"/>
            <a:ext cx="2738336" cy="407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18349" extrusionOk="0">
                <a:moveTo>
                  <a:pt x="19546" y="3111"/>
                </a:moveTo>
                <a:cubicBezTo>
                  <a:pt x="17131" y="-1031"/>
                  <a:pt x="14744" y="3533"/>
                  <a:pt x="12269" y="3829"/>
                </a:cubicBezTo>
                <a:cubicBezTo>
                  <a:pt x="9860" y="4118"/>
                  <a:pt x="7402" y="-87"/>
                  <a:pt x="4972" y="1"/>
                </a:cubicBezTo>
                <a:cubicBezTo>
                  <a:pt x="3947" y="39"/>
                  <a:pt x="2932" y="796"/>
                  <a:pt x="1923" y="1335"/>
                </a:cubicBezTo>
                <a:cubicBezTo>
                  <a:pt x="1352" y="1640"/>
                  <a:pt x="745" y="1996"/>
                  <a:pt x="351" y="4395"/>
                </a:cubicBezTo>
                <a:cubicBezTo>
                  <a:pt x="-261" y="8117"/>
                  <a:pt x="-40" y="14151"/>
                  <a:pt x="767" y="15695"/>
                </a:cubicBezTo>
                <a:cubicBezTo>
                  <a:pt x="1279" y="16676"/>
                  <a:pt x="1770" y="15111"/>
                  <a:pt x="2278" y="14189"/>
                </a:cubicBezTo>
                <a:cubicBezTo>
                  <a:pt x="3662" y="11678"/>
                  <a:pt x="5159" y="14781"/>
                  <a:pt x="6605" y="16016"/>
                </a:cubicBezTo>
                <a:cubicBezTo>
                  <a:pt x="8753" y="17849"/>
                  <a:pt x="10841" y="15812"/>
                  <a:pt x="13040" y="15416"/>
                </a:cubicBezTo>
                <a:cubicBezTo>
                  <a:pt x="14866" y="15088"/>
                  <a:pt x="16865" y="12698"/>
                  <a:pt x="18345" y="15879"/>
                </a:cubicBezTo>
                <a:cubicBezTo>
                  <a:pt x="19544" y="18455"/>
                  <a:pt x="20641" y="20569"/>
                  <a:pt x="21048" y="13839"/>
                </a:cubicBezTo>
                <a:cubicBezTo>
                  <a:pt x="21339" y="9029"/>
                  <a:pt x="20528" y="4796"/>
                  <a:pt x="19546" y="3111"/>
                </a:cubicBezTo>
                <a:close/>
              </a:path>
            </a:pathLst>
          </a:custGeom>
          <a:solidFill>
            <a:srgbClr val="3440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0" name="Image 169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54403" y="7608762"/>
            <a:ext cx="1297371" cy="126685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157" name="Image 15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60" name="generation_alph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3710" y="1266109"/>
            <a:ext cx="9895519" cy="357511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493069" y="5969274"/>
            <a:ext cx="5787076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 err="1"/>
              <a:t>Objectifs</a:t>
            </a:r>
            <a:r>
              <a:rPr sz="1800" dirty="0"/>
              <a:t> de la </a:t>
            </a:r>
            <a:r>
              <a:rPr sz="1800" dirty="0" err="1"/>
              <a:t>génération</a:t>
            </a:r>
            <a:r>
              <a:rPr sz="1800" dirty="0"/>
              <a:t> IV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amélioration</a:t>
            </a:r>
            <a:r>
              <a:rPr sz="1800" dirty="0"/>
              <a:t> de la </a:t>
            </a:r>
            <a:r>
              <a:rPr sz="1800" dirty="0" err="1"/>
              <a:t>sûreté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résistance à la </a:t>
            </a:r>
            <a:r>
              <a:rPr sz="1800" dirty="0" err="1"/>
              <a:t>prolifération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diminution des </a:t>
            </a:r>
            <a:r>
              <a:rPr sz="1800" dirty="0" err="1"/>
              <a:t>coûts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durabilité</a:t>
            </a:r>
            <a:r>
              <a:rPr sz="1800" dirty="0"/>
              <a:t> : </a:t>
            </a:r>
            <a:r>
              <a:rPr sz="1600" spc="144" dirty="0" err="1">
                <a:solidFill>
                  <a:srgbClr val="5A5F5E"/>
                </a:solidFill>
              </a:rPr>
              <a:t>meilleure</a:t>
            </a:r>
            <a:r>
              <a:rPr sz="1600" spc="144" dirty="0">
                <a:solidFill>
                  <a:srgbClr val="5A5F5E"/>
                </a:solidFill>
              </a:rPr>
              <a:t> </a:t>
            </a:r>
            <a:r>
              <a:rPr sz="1600" spc="144" dirty="0" err="1">
                <a:solidFill>
                  <a:srgbClr val="5A5F5E"/>
                </a:solidFill>
              </a:rPr>
              <a:t>utilisation</a:t>
            </a:r>
            <a:r>
              <a:rPr sz="1600" spc="144" dirty="0">
                <a:solidFill>
                  <a:srgbClr val="5A5F5E"/>
                </a:solidFill>
              </a:rPr>
              <a:t> des </a:t>
            </a:r>
            <a:r>
              <a:rPr sz="1600" spc="144" dirty="0" err="1">
                <a:solidFill>
                  <a:srgbClr val="5A5F5E"/>
                </a:solidFill>
              </a:rPr>
              <a:t>ressources</a:t>
            </a:r>
            <a:r>
              <a:rPr sz="1600" spc="144" dirty="0">
                <a:solidFill>
                  <a:srgbClr val="5A5F5E"/>
                </a:solidFill>
              </a:rPr>
              <a:t> et </a:t>
            </a:r>
            <a:r>
              <a:rPr sz="1600" spc="144" dirty="0" err="1">
                <a:solidFill>
                  <a:srgbClr val="5A5F5E"/>
                </a:solidFill>
              </a:rPr>
              <a:t>minimisation</a:t>
            </a:r>
            <a:r>
              <a:rPr sz="1600" spc="144" dirty="0">
                <a:solidFill>
                  <a:srgbClr val="5A5F5E"/>
                </a:solidFill>
              </a:rPr>
              <a:t> des </a:t>
            </a:r>
            <a:r>
              <a:rPr sz="1600" spc="144" dirty="0" err="1">
                <a:solidFill>
                  <a:srgbClr val="5A5F5E"/>
                </a:solidFill>
              </a:rPr>
              <a:t>déchets</a:t>
            </a:r>
            <a:endParaRPr sz="1600" spc="144" dirty="0">
              <a:solidFill>
                <a:srgbClr val="5A5F5E"/>
              </a:solidFill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6588166" y="4848671"/>
            <a:ext cx="4828567" cy="500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[Generation IV International Forum, Technology Roadmap Update for Generation IV Nuclear Energy Systems. Rapport technique, 2014]</a:t>
            </a:r>
          </a:p>
        </p:txBody>
      </p:sp>
      <p:sp>
        <p:nvSpPr>
          <p:cNvPr id="163" name="Shape 163"/>
          <p:cNvSpPr/>
          <p:nvPr/>
        </p:nvSpPr>
        <p:spPr>
          <a:xfrm>
            <a:off x="1890216" y="8226342"/>
            <a:ext cx="397818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 dirty="0" err="1"/>
              <a:t>développement</a:t>
            </a:r>
            <a:r>
              <a:rPr sz="1600" dirty="0"/>
              <a:t> </a:t>
            </a:r>
            <a:r>
              <a:rPr sz="1600" dirty="0" err="1"/>
              <a:t>avancé</a:t>
            </a:r>
            <a:r>
              <a:rPr sz="1600" dirty="0"/>
              <a:t>, au </a:t>
            </a:r>
            <a:r>
              <a:rPr sz="1600" dirty="0" err="1"/>
              <a:t>stade</a:t>
            </a:r>
            <a:r>
              <a:rPr sz="1600" dirty="0"/>
              <a:t> de </a:t>
            </a:r>
            <a:r>
              <a:rPr sz="1600" dirty="0" err="1"/>
              <a:t>démonstrateur</a:t>
            </a:r>
            <a:r>
              <a:rPr sz="1600" dirty="0"/>
              <a:t> (</a:t>
            </a:r>
            <a:r>
              <a:rPr sz="1600" dirty="0" err="1"/>
              <a:t>projet</a:t>
            </a:r>
            <a:r>
              <a:rPr sz="1600" dirty="0"/>
              <a:t> ASTRID)</a:t>
            </a:r>
          </a:p>
        </p:txBody>
      </p:sp>
      <p:sp>
        <p:nvSpPr>
          <p:cNvPr id="164" name="Shape 164"/>
          <p:cNvSpPr/>
          <p:nvPr/>
        </p:nvSpPr>
        <p:spPr>
          <a:xfrm>
            <a:off x="8773912" y="8887222"/>
            <a:ext cx="397818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 dirty="0" err="1"/>
              <a:t>recherche</a:t>
            </a:r>
            <a:r>
              <a:rPr sz="1600" dirty="0"/>
              <a:t> / </a:t>
            </a:r>
            <a:r>
              <a:rPr sz="1600" dirty="0" err="1"/>
              <a:t>ingénierie</a:t>
            </a:r>
            <a:r>
              <a:rPr sz="1600" dirty="0"/>
              <a:t> </a:t>
            </a:r>
            <a:r>
              <a:rPr sz="1600" dirty="0" err="1"/>
              <a:t>conceptuelle</a:t>
            </a:r>
            <a:endParaRPr sz="1600" dirty="0"/>
          </a:p>
        </p:txBody>
      </p:sp>
      <p:sp>
        <p:nvSpPr>
          <p:cNvPr id="165" name="Shape 165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Cadre - </a:t>
            </a:r>
            <a:r>
              <a:rPr>
                <a:solidFill>
                  <a:srgbClr val="5A5F5E"/>
                </a:solidFill>
              </a:rPr>
              <a:t>Les réacteurs nucléaires</a:t>
            </a:r>
          </a:p>
        </p:txBody>
      </p:sp>
      <p:sp>
        <p:nvSpPr>
          <p:cNvPr id="166" name="Shape 166"/>
          <p:cNvSpPr/>
          <p:nvPr/>
        </p:nvSpPr>
        <p:spPr>
          <a:xfrm>
            <a:off x="6388555" y="5968488"/>
            <a:ext cx="6229994" cy="242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/>
              <a:t>Six concepts </a:t>
            </a:r>
            <a:r>
              <a:rPr sz="1800" dirty="0" err="1"/>
              <a:t>ont</a:t>
            </a:r>
            <a:r>
              <a:rPr sz="1800" dirty="0"/>
              <a:t> </a:t>
            </a:r>
            <a:r>
              <a:rPr sz="1800" dirty="0" err="1"/>
              <a:t>été</a:t>
            </a:r>
            <a:r>
              <a:rPr sz="1800" dirty="0"/>
              <a:t> </a:t>
            </a:r>
            <a:r>
              <a:rPr sz="1800" dirty="0" err="1"/>
              <a:t>retenus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neutrons </a:t>
            </a:r>
            <a:r>
              <a:rPr sz="1800" dirty="0" err="1"/>
              <a:t>rapides</a:t>
            </a:r>
            <a:r>
              <a:rPr sz="1800" dirty="0"/>
              <a:t> </a:t>
            </a:r>
            <a:r>
              <a:rPr sz="1800" dirty="0" err="1"/>
              <a:t>refroidi</a:t>
            </a:r>
            <a:r>
              <a:rPr sz="1800" dirty="0"/>
              <a:t> au sodium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neutrons </a:t>
            </a:r>
            <a:r>
              <a:rPr sz="1800" dirty="0" err="1"/>
              <a:t>rapides</a:t>
            </a:r>
            <a:r>
              <a:rPr sz="1800" dirty="0"/>
              <a:t> </a:t>
            </a:r>
            <a:r>
              <a:rPr sz="1800" dirty="0" err="1"/>
              <a:t>refroidi</a:t>
            </a:r>
            <a:r>
              <a:rPr sz="1800" dirty="0"/>
              <a:t> au </a:t>
            </a:r>
            <a:r>
              <a:rPr sz="1800" dirty="0" err="1"/>
              <a:t>gaz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neutrons </a:t>
            </a:r>
            <a:r>
              <a:rPr sz="1800" dirty="0" err="1"/>
              <a:t>rapides</a:t>
            </a:r>
            <a:r>
              <a:rPr sz="1800" dirty="0"/>
              <a:t> </a:t>
            </a:r>
            <a:r>
              <a:rPr sz="1800" dirty="0" err="1"/>
              <a:t>refroidi</a:t>
            </a:r>
            <a:r>
              <a:rPr sz="1800" dirty="0"/>
              <a:t> au </a:t>
            </a:r>
            <a:r>
              <a:rPr sz="1800" dirty="0" err="1"/>
              <a:t>plomb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</a:t>
            </a:r>
            <a:r>
              <a:rPr sz="1800" dirty="0" err="1"/>
              <a:t>sels</a:t>
            </a:r>
            <a:r>
              <a:rPr sz="1800" dirty="0"/>
              <a:t> </a:t>
            </a:r>
            <a:r>
              <a:rPr sz="1800" dirty="0" err="1"/>
              <a:t>fondus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</a:t>
            </a:r>
            <a:r>
              <a:rPr sz="1800" dirty="0" err="1"/>
              <a:t>très</a:t>
            </a:r>
            <a:r>
              <a:rPr sz="1800" dirty="0"/>
              <a:t> haute </a:t>
            </a:r>
            <a:r>
              <a:rPr sz="1800" dirty="0" err="1"/>
              <a:t>température</a:t>
            </a:r>
            <a:endParaRPr sz="1800" dirty="0"/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5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à eau </a:t>
            </a:r>
            <a:r>
              <a:rPr sz="1800" dirty="0" err="1"/>
              <a:t>supercritique</a:t>
            </a:r>
            <a:endParaRPr sz="1800" dirty="0"/>
          </a:p>
        </p:txBody>
      </p:sp>
      <p:sp>
        <p:nvSpPr>
          <p:cNvPr id="167" name="Shape 167"/>
          <p:cNvSpPr/>
          <p:nvPr/>
        </p:nvSpPr>
        <p:spPr>
          <a:xfrm>
            <a:off x="3771610" y="3879918"/>
            <a:ext cx="422084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t>Réacteurs actuels en France</a:t>
            </a:r>
          </a:p>
        </p:txBody>
      </p:sp>
      <p:sp>
        <p:nvSpPr>
          <p:cNvPr id="168" name="Shape 168"/>
          <p:cNvSpPr/>
          <p:nvPr/>
        </p:nvSpPr>
        <p:spPr>
          <a:xfrm>
            <a:off x="8497298" y="3879918"/>
            <a:ext cx="101030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t>EPR</a:t>
            </a:r>
          </a:p>
        </p:txBody>
      </p:sp>
      <p:pic>
        <p:nvPicPr>
          <p:cNvPr id="171" name="Image 17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4971" y="6589630"/>
            <a:ext cx="2018880" cy="170521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 advAuto="0"/>
      <p:bldP spid="155" grpId="4" animBg="1" advAuto="0"/>
      <p:bldP spid="170" grpId="5" animBg="1" advAuto="0"/>
      <p:bldP spid="163" grpId="2" animBg="1" advAuto="0"/>
      <p:bldP spid="164" grpId="6" animBg="1" advAuto="0"/>
      <p:bldP spid="171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 rot="10800000" flipH="1">
            <a:off x="5069344" y="7783023"/>
            <a:ext cx="1324969" cy="356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4" h="20991" extrusionOk="0">
                <a:moveTo>
                  <a:pt x="20555" y="13777"/>
                </a:moveTo>
                <a:cubicBezTo>
                  <a:pt x="21370" y="6740"/>
                  <a:pt x="19276" y="2119"/>
                  <a:pt x="16609" y="1929"/>
                </a:cubicBezTo>
                <a:cubicBezTo>
                  <a:pt x="14689" y="1793"/>
                  <a:pt x="12310" y="-417"/>
                  <a:pt x="9895" y="70"/>
                </a:cubicBezTo>
                <a:cubicBezTo>
                  <a:pt x="7847" y="484"/>
                  <a:pt x="5822" y="1161"/>
                  <a:pt x="3792" y="1812"/>
                </a:cubicBezTo>
                <a:cubicBezTo>
                  <a:pt x="2648" y="2179"/>
                  <a:pt x="1441" y="2699"/>
                  <a:pt x="645" y="5809"/>
                </a:cubicBezTo>
                <a:cubicBezTo>
                  <a:pt x="-56" y="8548"/>
                  <a:pt x="-230" y="12699"/>
                  <a:pt x="342" y="15751"/>
                </a:cubicBezTo>
                <a:cubicBezTo>
                  <a:pt x="1220" y="20432"/>
                  <a:pt x="2954" y="19185"/>
                  <a:pt x="4503" y="18599"/>
                </a:cubicBezTo>
                <a:cubicBezTo>
                  <a:pt x="7393" y="17505"/>
                  <a:pt x="10251" y="21183"/>
                  <a:pt x="13164" y="20984"/>
                </a:cubicBezTo>
                <a:cubicBezTo>
                  <a:pt x="14827" y="20870"/>
                  <a:pt x="16421" y="18817"/>
                  <a:pt x="17813" y="18399"/>
                </a:cubicBezTo>
                <a:cubicBezTo>
                  <a:pt x="18974" y="18051"/>
                  <a:pt x="20097" y="17737"/>
                  <a:pt x="20555" y="13777"/>
                </a:cubicBezTo>
                <a:close/>
              </a:path>
            </a:pathLst>
          </a:custGeom>
          <a:solidFill>
            <a:srgbClr val="3440FF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552367" y="7380022"/>
            <a:ext cx="6009081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Développements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études du système sûreté/pilotage : transitoire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données nucléaires (mesures &amp; sensibilités)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études du sel (caloporteur/matériaux/chimie)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523647" y="2766203"/>
            <a:ext cx="6093335" cy="375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Le Molten Salt Fast Reactor (MSFR)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spectre de neutrons rapides - régénérateur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puissance : 3 GWth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combustible liquide = caloporteur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temps de circulation ~4 s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sel fondu : </a:t>
            </a:r>
            <a:br>
              <a:rPr sz="1800"/>
            </a:br>
            <a:r>
              <a:rPr sz="1800"/>
              <a:t>      LiF - (Th/</a:t>
            </a:r>
            <a:r>
              <a:rPr sz="1800" baseline="31999"/>
              <a:t>233</a:t>
            </a:r>
            <a:r>
              <a:rPr sz="1800"/>
              <a:t>U)F</a:t>
            </a:r>
            <a:r>
              <a:rPr sz="1800" baseline="-5999"/>
              <a:t>4</a:t>
            </a:r>
            <a:br>
              <a:rPr sz="1800" baseline="-5999"/>
            </a:br>
            <a:r>
              <a:rPr sz="1800"/>
              <a:t>      densité : 4 x eau</a:t>
            </a:r>
            <a:br>
              <a:rPr sz="1800"/>
            </a:br>
            <a:r>
              <a:rPr sz="1800"/>
              <a:t>      viscosité cinématique : 2 x eau</a:t>
            </a:r>
            <a:br>
              <a:rPr sz="1800"/>
            </a:br>
            <a:r>
              <a:rPr sz="1800"/>
              <a:t>      basse pression</a:t>
            </a:r>
            <a:br>
              <a:rPr sz="1800"/>
            </a:br>
            <a:r>
              <a:rPr sz="1800"/>
              <a:t>      température moyenne combustible ~ 700°C</a:t>
            </a:r>
          </a:p>
        </p:txBody>
      </p:sp>
      <p:grpSp>
        <p:nvGrpSpPr>
          <p:cNvPr id="206" name="Group 206"/>
          <p:cNvGrpSpPr/>
          <p:nvPr/>
        </p:nvGrpSpPr>
        <p:grpSpPr>
          <a:xfrm>
            <a:off x="6683496" y="2366929"/>
            <a:ext cx="5861156" cy="4182749"/>
            <a:chOff x="0" y="0"/>
            <a:chExt cx="5861154" cy="4182747"/>
          </a:xfrm>
        </p:grpSpPr>
        <p:sp>
          <p:nvSpPr>
            <p:cNvPr id="205" name="Shape 205"/>
            <p:cNvSpPr/>
            <p:nvPr/>
          </p:nvSpPr>
          <p:spPr>
            <a:xfrm>
              <a:off x="63500" y="38100"/>
              <a:ext cx="5734155" cy="4017648"/>
            </a:xfrm>
            <a:prstGeom prst="rect">
              <a:avLst/>
            </a:prstGeom>
            <a:solidFill>
              <a:srgbClr val="DADA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04" name="Image 20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861156" cy="4182748"/>
            </a:xfrm>
            <a:prstGeom prst="rect">
              <a:avLst/>
            </a:prstGeom>
            <a:effectLst/>
          </p:spPr>
        </p:pic>
      </p:grpSp>
      <p:pic>
        <p:nvPicPr>
          <p:cNvPr id="207" name="Schm_MSFR72dpi_alpha.png"/>
          <p:cNvPicPr>
            <a:picLocks noChangeAspect="1"/>
          </p:cNvPicPr>
          <p:nvPr/>
        </p:nvPicPr>
        <p:blipFill>
          <a:blip r:embed="rId4">
            <a:extLst/>
          </a:blip>
          <a:srcRect b="2152"/>
          <a:stretch>
            <a:fillRect/>
          </a:stretch>
        </p:blipFill>
        <p:spPr>
          <a:xfrm>
            <a:off x="7224759" y="2488847"/>
            <a:ext cx="3660464" cy="334990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08" name="Shape 208"/>
          <p:cNvSpPr/>
          <p:nvPr/>
        </p:nvSpPr>
        <p:spPr>
          <a:xfrm>
            <a:off x="10437335" y="5280904"/>
            <a:ext cx="119456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satOff val="5412"/>
                    <a:lumOff val="-30746"/>
                  </a:schemeClr>
                </a:solidFill>
              </a:defRPr>
            </a:lvl1pPr>
          </a:lstStyle>
          <a:p>
            <a:r>
              <a:t>combustible</a:t>
            </a:r>
          </a:p>
        </p:txBody>
      </p:sp>
      <p:pic>
        <p:nvPicPr>
          <p:cNvPr id="232" name="Image 231"/>
          <p:cNvPicPr>
            <a:picLocks/>
          </p:cNvPicPr>
          <p:nvPr/>
        </p:nvPicPr>
        <p:blipFill>
          <a:blip r:embed="rId5">
            <a:alphaModFix amt="60653"/>
            <a:extLst/>
          </a:blip>
          <a:stretch>
            <a:fillRect/>
          </a:stretch>
        </p:blipFill>
        <p:spPr>
          <a:xfrm>
            <a:off x="9223545" y="3825340"/>
            <a:ext cx="383733" cy="7496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10" name="Shape 210"/>
          <p:cNvSpPr/>
          <p:nvPr/>
        </p:nvSpPr>
        <p:spPr>
          <a:xfrm>
            <a:off x="11336385" y="2950257"/>
            <a:ext cx="83794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satOff val="5412"/>
                    <a:lumOff val="-30746"/>
                  </a:schemeClr>
                </a:solidFill>
              </a:defRPr>
            </a:lvl1pPr>
          </a:lstStyle>
          <a:p>
            <a:r>
              <a:t>pompes</a:t>
            </a:r>
          </a:p>
        </p:txBody>
      </p:sp>
      <p:pic>
        <p:nvPicPr>
          <p:cNvPr id="211" name="Image 21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9681152">
            <a:off x="9973372" y="3278687"/>
            <a:ext cx="1180342" cy="169814"/>
          </a:xfrm>
          <a:prstGeom prst="rect">
            <a:avLst/>
          </a:prstGeom>
          <a:effectLst>
            <a:outerShdw blurRad="38100" dist="12700" dir="5400000" rotWithShape="0">
              <a:srgbClr val="FFFFFF"/>
            </a:outerShdw>
          </a:effectLst>
        </p:spPr>
      </p:pic>
      <p:pic>
        <p:nvPicPr>
          <p:cNvPr id="212" name="Image 211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2854301">
            <a:off x="9156727" y="4857702"/>
            <a:ext cx="1437646" cy="169814"/>
          </a:xfrm>
          <a:prstGeom prst="rect">
            <a:avLst/>
          </a:prstGeom>
          <a:effectLst>
            <a:outerShdw blurRad="38100" dist="12700" dir="5400000" rotWithShape="0">
              <a:srgbClr val="FFFFFF"/>
            </a:outerShdw>
          </a:effectLst>
        </p:spPr>
      </p:pic>
      <p:sp>
        <p:nvSpPr>
          <p:cNvPr id="213" name="Shape 213"/>
          <p:cNvSpPr/>
          <p:nvPr/>
        </p:nvSpPr>
        <p:spPr>
          <a:xfrm>
            <a:off x="11177782" y="4374003"/>
            <a:ext cx="119457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satOff val="5412"/>
                    <a:lumOff val="-30746"/>
                  </a:schemeClr>
                </a:solidFill>
              </a:defRPr>
            </a:lvl1pPr>
          </a:lstStyle>
          <a:p>
            <a:r>
              <a:t>couverture fertile</a:t>
            </a:r>
          </a:p>
        </p:txBody>
      </p:sp>
      <p:pic>
        <p:nvPicPr>
          <p:cNvPr id="214" name="Image 213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1497217">
            <a:off x="9647917" y="4337317"/>
            <a:ext cx="1516594" cy="169814"/>
          </a:xfrm>
          <a:prstGeom prst="rect">
            <a:avLst/>
          </a:prstGeom>
          <a:effectLst>
            <a:outerShdw blurRad="38100" dist="12700" dir="5400000" rotWithShape="0">
              <a:srgbClr val="FFFFFF"/>
            </a:outerShdw>
          </a:effectLst>
        </p:spPr>
      </p:pic>
      <p:sp>
        <p:nvSpPr>
          <p:cNvPr id="215" name="Shape 215"/>
          <p:cNvSpPr/>
          <p:nvPr/>
        </p:nvSpPr>
        <p:spPr>
          <a:xfrm>
            <a:off x="11171355" y="3630078"/>
            <a:ext cx="119457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satOff val="5412"/>
                    <a:lumOff val="-30746"/>
                  </a:schemeClr>
                </a:solidFill>
              </a:defRPr>
            </a:lvl1pPr>
          </a:lstStyle>
          <a:p>
            <a:r>
              <a:t>échangeurs de chaleur</a:t>
            </a:r>
          </a:p>
        </p:txBody>
      </p:sp>
      <p:pic>
        <p:nvPicPr>
          <p:cNvPr id="216" name="Image 215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0797968">
            <a:off x="10128084" y="3851963"/>
            <a:ext cx="965563" cy="169814"/>
          </a:xfrm>
          <a:prstGeom prst="rect">
            <a:avLst/>
          </a:prstGeom>
          <a:effectLst>
            <a:outerShdw blurRad="38100" dist="12700" dir="5400000" rotWithShape="0">
              <a:srgbClr val="FFFFFF"/>
            </a:outerShdw>
          </a:effectLst>
        </p:spPr>
      </p:pic>
      <p:sp>
        <p:nvSpPr>
          <p:cNvPr id="217" name="Shape 217"/>
          <p:cNvSpPr/>
          <p:nvPr/>
        </p:nvSpPr>
        <p:spPr>
          <a:xfrm>
            <a:off x="7944200" y="5969721"/>
            <a:ext cx="3687100" cy="426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1800" spc="144">
                <a:solidFill>
                  <a:srgbClr val="5A5F5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/>
              <a:t>MSFR : Molten Salt Fast Reactor</a:t>
            </a:r>
          </a:p>
        </p:txBody>
      </p:sp>
      <p:sp>
        <p:nvSpPr>
          <p:cNvPr id="218" name="Shape 218"/>
          <p:cNvSpPr/>
          <p:nvPr/>
        </p:nvSpPr>
        <p:spPr>
          <a:xfrm>
            <a:off x="539082" y="1199616"/>
            <a:ext cx="8317790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 err="1"/>
              <a:t>Contexte</a:t>
            </a:r>
            <a:r>
              <a:rPr sz="1800" dirty="0"/>
              <a:t>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réacteur</a:t>
            </a:r>
            <a:r>
              <a:rPr sz="1800" dirty="0"/>
              <a:t> </a:t>
            </a:r>
            <a:r>
              <a:rPr sz="1800" dirty="0" err="1"/>
              <a:t>développé</a:t>
            </a:r>
            <a:r>
              <a:rPr sz="1800" dirty="0"/>
              <a:t> au CNRS </a:t>
            </a:r>
            <a:r>
              <a:rPr sz="1800" dirty="0" err="1"/>
              <a:t>depuis</a:t>
            </a:r>
            <a:r>
              <a:rPr sz="1800" dirty="0"/>
              <a:t> </a:t>
            </a:r>
            <a:r>
              <a:rPr sz="1800" dirty="0" err="1"/>
              <a:t>une</a:t>
            </a:r>
            <a:r>
              <a:rPr sz="1800" dirty="0"/>
              <a:t> 15</a:t>
            </a:r>
            <a:r>
              <a:rPr sz="1800" baseline="31999" dirty="0"/>
              <a:t>aine</a:t>
            </a:r>
            <a:r>
              <a:rPr sz="1800" dirty="0"/>
              <a:t> </a:t>
            </a:r>
            <a:r>
              <a:rPr sz="1800" dirty="0" err="1"/>
              <a:t>d’années</a:t>
            </a:r>
            <a:r>
              <a:rPr sz="1800" dirty="0"/>
              <a:t> …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… et </a:t>
            </a:r>
            <a:r>
              <a:rPr sz="1800" dirty="0" err="1"/>
              <a:t>aujourd’hui</a:t>
            </a:r>
            <a:r>
              <a:rPr sz="1800" dirty="0"/>
              <a:t> </a:t>
            </a:r>
            <a:r>
              <a:rPr sz="1800" dirty="0" err="1"/>
              <a:t>dans</a:t>
            </a:r>
            <a:r>
              <a:rPr sz="1800" dirty="0"/>
              <a:t> le cadre de </a:t>
            </a:r>
            <a:r>
              <a:rPr sz="1800" dirty="0" err="1"/>
              <a:t>projets</a:t>
            </a:r>
            <a:r>
              <a:rPr sz="1800" dirty="0"/>
              <a:t> </a:t>
            </a:r>
            <a:r>
              <a:rPr sz="1800" dirty="0" err="1"/>
              <a:t>nationaux</a:t>
            </a:r>
            <a:r>
              <a:rPr sz="1800" dirty="0"/>
              <a:t> et </a:t>
            </a:r>
            <a:r>
              <a:rPr sz="1800" dirty="0" err="1"/>
              <a:t>européens</a:t>
            </a:r>
            <a:endParaRPr sz="1800" dirty="0"/>
          </a:p>
        </p:txBody>
      </p:sp>
      <p:pic>
        <p:nvPicPr>
          <p:cNvPr id="233" name="Image 23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06298" y="7473529"/>
            <a:ext cx="2071800" cy="33520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20" name="Shape 220"/>
          <p:cNvSpPr/>
          <p:nvPr/>
        </p:nvSpPr>
        <p:spPr>
          <a:xfrm>
            <a:off x="7282472" y="7757729"/>
            <a:ext cx="5010556" cy="113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i="1" spc="159">
                <a:solidFill>
                  <a:srgbClr val="2B35DB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Besoin de prendre en compte différents phénomènes physiques … couplés !</a:t>
            </a:r>
          </a:p>
          <a:p>
            <a:pPr>
              <a:lnSpc>
                <a:spcPct val="120000"/>
              </a:lnSpc>
              <a:defRPr sz="2000" i="1" spc="159">
                <a:solidFill>
                  <a:srgbClr val="2B35DB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Thématique des coeurs numériques</a:t>
            </a:r>
          </a:p>
        </p:txBody>
      </p:sp>
      <p:pic>
        <p:nvPicPr>
          <p:cNvPr id="221" name="Image 220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23" name="Shape 223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Cadre - </a:t>
            </a:r>
            <a:r>
              <a:rPr>
                <a:solidFill>
                  <a:srgbClr val="5A5F5E"/>
                </a:solidFill>
              </a:rPr>
              <a:t>Les réacteurs nucléaires</a:t>
            </a:r>
          </a:p>
        </p:txBody>
      </p:sp>
      <p:sp>
        <p:nvSpPr>
          <p:cNvPr id="224" name="Shape 224"/>
          <p:cNvSpPr/>
          <p:nvPr/>
        </p:nvSpPr>
        <p:spPr>
          <a:xfrm flipH="1">
            <a:off x="7306522" y="3934676"/>
            <a:ext cx="1740193" cy="327649"/>
          </a:xfrm>
          <a:prstGeom prst="line">
            <a:avLst/>
          </a:prstGeom>
          <a:ln w="38100">
            <a:solidFill>
              <a:schemeClr val="accent1">
                <a:satOff val="5412"/>
                <a:lumOff val="-30746"/>
              </a:schemeClr>
            </a:solidFill>
            <a:custDash>
              <a:ds d="200000" sp="200000"/>
            </a:custDash>
            <a:miter lim="400000"/>
          </a:ln>
          <a:effectLst>
            <a:outerShdw blurRad="38100" dist="12700" dir="5400000" rotWithShape="0">
              <a:srgbClr val="FFFFFF"/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 flipH="1">
            <a:off x="7371390" y="4669631"/>
            <a:ext cx="1714082" cy="354419"/>
          </a:xfrm>
          <a:prstGeom prst="line">
            <a:avLst/>
          </a:prstGeom>
          <a:ln w="38100">
            <a:solidFill>
              <a:schemeClr val="accent1">
                <a:satOff val="5412"/>
                <a:lumOff val="-30746"/>
              </a:schemeClr>
            </a:solidFill>
            <a:custDash>
              <a:ds d="200000" sp="200000"/>
            </a:custDash>
            <a:miter lim="400000"/>
          </a:ln>
          <a:effectLst>
            <a:outerShdw blurRad="38100" dist="12700" dir="5400000" rotWithShape="0">
              <a:srgbClr val="FFFFFF"/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6867845" y="4491814"/>
            <a:ext cx="46836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satOff val="5412"/>
                    <a:lumOff val="-30746"/>
                  </a:schemeClr>
                </a:solidFill>
              </a:defRPr>
            </a:lvl1pPr>
          </a:lstStyle>
          <a:p>
            <a:r>
              <a:t>2 m</a:t>
            </a:r>
          </a:p>
        </p:txBody>
      </p:sp>
      <p:pic>
        <p:nvPicPr>
          <p:cNvPr id="234" name="Image 233"/>
          <p:cNvPicPr>
            <a:picLocks/>
          </p:cNvPicPr>
          <p:nvPr/>
        </p:nvPicPr>
        <p:blipFill>
          <a:blip r:embed="rId12">
            <a:alphaModFix amt="60653"/>
            <a:extLst/>
          </a:blip>
          <a:stretch>
            <a:fillRect/>
          </a:stretch>
        </p:blipFill>
        <p:spPr>
          <a:xfrm>
            <a:off x="8682224" y="3907922"/>
            <a:ext cx="344649" cy="857816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28" name="Image 227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5960908">
            <a:off x="7068387" y="4573972"/>
            <a:ext cx="656015" cy="136061"/>
          </a:xfrm>
          <a:prstGeom prst="rect">
            <a:avLst/>
          </a:prstGeom>
          <a:effectLst>
            <a:outerShdw blurRad="38100" dist="12700" dir="5400000" rotWithShape="0">
              <a:srgbClr val="FFFFFF"/>
            </a:outerShdw>
          </a:effectLst>
        </p:spPr>
      </p:pic>
      <p:sp>
        <p:nvSpPr>
          <p:cNvPr id="229" name="Shape 229"/>
          <p:cNvSpPr/>
          <p:nvPr/>
        </p:nvSpPr>
        <p:spPr>
          <a:xfrm>
            <a:off x="4552639" y="5726853"/>
            <a:ext cx="2139560" cy="37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700" spc="136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808785"/>
                </a:solidFill>
              </a:rPr>
              <a:t>(huile ~ 100 x eau)</a:t>
            </a:r>
          </a:p>
        </p:txBody>
      </p:sp>
      <p:sp>
        <p:nvSpPr>
          <p:cNvPr id="230" name="Shape 230"/>
          <p:cNvSpPr/>
          <p:nvPr/>
        </p:nvSpPr>
        <p:spPr>
          <a:xfrm>
            <a:off x="4564691" y="6507112"/>
            <a:ext cx="2774990" cy="37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1700" spc="136">
                <a:solidFill>
                  <a:srgbClr val="80878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808785"/>
                </a:solidFill>
              </a:rPr>
              <a:t>(gradient +100 en coeur)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  <p:bldP spid="233" grpId="2" animBg="1" advAuto="0"/>
      <p:bldP spid="220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64" name="Image 26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grpSp>
        <p:nvGrpSpPr>
          <p:cNvPr id="318" name="Group 318"/>
          <p:cNvGrpSpPr/>
          <p:nvPr/>
        </p:nvGrpSpPr>
        <p:grpSpPr>
          <a:xfrm>
            <a:off x="3643039" y="4858855"/>
            <a:ext cx="5756821" cy="2143961"/>
            <a:chOff x="0" y="0"/>
            <a:chExt cx="5756819" cy="2143959"/>
          </a:xfrm>
        </p:grpSpPr>
        <p:pic>
          <p:nvPicPr>
            <p:cNvPr id="266" name="Image 265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0872" y="811178"/>
              <a:ext cx="1934902" cy="668071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267" name="Image 26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21918" y="658920"/>
              <a:ext cx="1934902" cy="972588"/>
            </a:xfrm>
            <a:prstGeom prst="rect">
              <a:avLst/>
            </a:prstGeom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</p:pic>
        <p:pic>
          <p:nvPicPr>
            <p:cNvPr id="323" name="Image 322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5135" y="1628932"/>
              <a:ext cx="1978260" cy="515028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324" name="Image 323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72226" y="184286"/>
              <a:ext cx="1953495" cy="501637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grpSp>
          <p:nvGrpSpPr>
            <p:cNvPr id="317" name="Group 317"/>
            <p:cNvGrpSpPr/>
            <p:nvPr/>
          </p:nvGrpSpPr>
          <p:grpSpPr>
            <a:xfrm rot="20957344">
              <a:off x="71865" y="143797"/>
              <a:ext cx="1634284" cy="926559"/>
              <a:chOff x="0" y="-141740"/>
              <a:chExt cx="1634283" cy="926558"/>
            </a:xfrm>
          </p:grpSpPr>
          <p:sp>
            <p:nvSpPr>
              <p:cNvPr id="270" name="Shape 270"/>
              <p:cNvSpPr/>
              <p:nvPr/>
            </p:nvSpPr>
            <p:spPr>
              <a:xfrm rot="21600000">
                <a:off x="505403" y="-141741"/>
                <a:ext cx="1128881" cy="926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73" y="1693"/>
                    </a:moveTo>
                    <a:lnTo>
                      <a:pt x="11923" y="6190"/>
                    </a:lnTo>
                    <a:lnTo>
                      <a:pt x="8958" y="0"/>
                    </a:lnTo>
                    <a:lnTo>
                      <a:pt x="7543" y="7118"/>
                    </a:lnTo>
                    <a:lnTo>
                      <a:pt x="0" y="5648"/>
                    </a:lnTo>
                    <a:lnTo>
                      <a:pt x="4435" y="11767"/>
                    </a:lnTo>
                    <a:lnTo>
                      <a:pt x="1199" y="17356"/>
                    </a:lnTo>
                    <a:lnTo>
                      <a:pt x="5810" y="16246"/>
                    </a:lnTo>
                    <a:lnTo>
                      <a:pt x="8105" y="21600"/>
                    </a:lnTo>
                    <a:lnTo>
                      <a:pt x="11371" y="17166"/>
                    </a:lnTo>
                    <a:lnTo>
                      <a:pt x="15013" y="20072"/>
                    </a:lnTo>
                    <a:lnTo>
                      <a:pt x="16201" y="16128"/>
                    </a:lnTo>
                    <a:lnTo>
                      <a:pt x="21600" y="15166"/>
                    </a:lnTo>
                    <a:lnTo>
                      <a:pt x="17291" y="10865"/>
                    </a:lnTo>
                    <a:lnTo>
                      <a:pt x="17417" y="9840"/>
                    </a:lnTo>
                    <a:lnTo>
                      <a:pt x="19069" y="4757"/>
                    </a:lnTo>
                    <a:lnTo>
                      <a:pt x="15210" y="7831"/>
                    </a:lnTo>
                    <a:lnTo>
                      <a:pt x="15866" y="2152"/>
                    </a:lnTo>
                  </a:path>
                </a:pathLst>
              </a:custGeom>
              <a:gradFill flip="none" rotWithShape="1">
                <a:gsLst>
                  <a:gs pos="0">
                    <a:srgbClr val="FE3300">
                      <a:alpha val="67004"/>
                    </a:srgbClr>
                  </a:gs>
                  <a:gs pos="18142">
                    <a:srgbClr val="FE8C3E">
                      <a:alpha val="67004"/>
                    </a:srgbClr>
                  </a:gs>
                  <a:gs pos="37471">
                    <a:srgbClr val="FEE57B">
                      <a:alpha val="67004"/>
                    </a:srgbClr>
                  </a:gs>
                  <a:gs pos="59114">
                    <a:srgbClr val="FEF2BD">
                      <a:alpha val="67004"/>
                    </a:srgbClr>
                  </a:gs>
                  <a:gs pos="100000">
                    <a:srgbClr val="FFFFFF">
                      <a:alpha val="67004"/>
                    </a:srgbClr>
                  </a:gs>
                </a:gsLst>
                <a:path path="shape">
                  <a:fillToRect l="46607" t="54220" r="53392" b="45779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289" name="Group 289"/>
              <p:cNvGrpSpPr/>
              <p:nvPr/>
            </p:nvGrpSpPr>
            <p:grpSpPr>
              <a:xfrm rot="21600000">
                <a:off x="369179" y="157799"/>
                <a:ext cx="366498" cy="352548"/>
                <a:chOff x="0" y="0"/>
                <a:chExt cx="366496" cy="352546"/>
              </a:xfrm>
            </p:grpSpPr>
            <p:sp>
              <p:nvSpPr>
                <p:cNvPr id="271" name="Shape 271"/>
                <p:cNvSpPr/>
                <p:nvPr/>
              </p:nvSpPr>
              <p:spPr>
                <a:xfrm rot="21600000">
                  <a:off x="261853" y="85907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2" name="Shape 272"/>
                <p:cNvSpPr/>
                <p:nvPr/>
              </p:nvSpPr>
              <p:spPr>
                <a:xfrm rot="21600000">
                  <a:off x="210309" y="35541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3" name="Shape 273"/>
                <p:cNvSpPr/>
                <p:nvPr/>
              </p:nvSpPr>
              <p:spPr>
                <a:xfrm rot="21600000">
                  <a:off x="261853" y="164451"/>
                  <a:ext cx="104644" cy="104643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4" name="Shape 274"/>
                <p:cNvSpPr/>
                <p:nvPr/>
              </p:nvSpPr>
              <p:spPr>
                <a:xfrm rot="21600000">
                  <a:off x="210309" y="210684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5" name="Shape 275"/>
                <p:cNvSpPr/>
                <p:nvPr/>
              </p:nvSpPr>
              <p:spPr>
                <a:xfrm rot="21600000">
                  <a:off x="109675" y="247903"/>
                  <a:ext cx="104643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6" name="Shape 276"/>
                <p:cNvSpPr/>
                <p:nvPr/>
              </p:nvSpPr>
              <p:spPr>
                <a:xfrm rot="21600000">
                  <a:off x="161219" y="247903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7" name="Shape 277"/>
                <p:cNvSpPr/>
                <p:nvPr/>
              </p:nvSpPr>
              <p:spPr>
                <a:xfrm rot="21600000">
                  <a:off x="161996" y="-1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8" name="Shape 278"/>
                <p:cNvSpPr/>
                <p:nvPr/>
              </p:nvSpPr>
              <p:spPr>
                <a:xfrm rot="21600000">
                  <a:off x="-1" y="87862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79" name="Shape 279"/>
                <p:cNvSpPr/>
                <p:nvPr/>
              </p:nvSpPr>
              <p:spPr>
                <a:xfrm rot="21600000">
                  <a:off x="105154" y="-1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0" name="Shape 280"/>
                <p:cNvSpPr/>
                <p:nvPr/>
              </p:nvSpPr>
              <p:spPr>
                <a:xfrm rot="21600000">
                  <a:off x="41337" y="35541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1" name="Shape 281"/>
                <p:cNvSpPr/>
                <p:nvPr/>
              </p:nvSpPr>
              <p:spPr>
                <a:xfrm rot="21600000">
                  <a:off x="777" y="164451"/>
                  <a:ext cx="104644" cy="104643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2" name="Shape 282"/>
                <p:cNvSpPr/>
                <p:nvPr/>
              </p:nvSpPr>
              <p:spPr>
                <a:xfrm rot="21600000">
                  <a:off x="41337" y="210684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3" name="Shape 283"/>
                <p:cNvSpPr/>
                <p:nvPr/>
              </p:nvSpPr>
              <p:spPr>
                <a:xfrm rot="21600000">
                  <a:off x="130926" y="85907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4" name="Shape 284"/>
                <p:cNvSpPr/>
                <p:nvPr/>
              </p:nvSpPr>
              <p:spPr>
                <a:xfrm rot="21600000">
                  <a:off x="76089" y="87862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5" name="Shape 285"/>
                <p:cNvSpPr/>
                <p:nvPr/>
              </p:nvSpPr>
              <p:spPr>
                <a:xfrm rot="21600000">
                  <a:off x="80998" y="157663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6" name="Shape 286"/>
                <p:cNvSpPr/>
                <p:nvPr/>
              </p:nvSpPr>
              <p:spPr>
                <a:xfrm rot="21600000">
                  <a:off x="133319" y="166905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7" name="Shape 287"/>
                <p:cNvSpPr/>
                <p:nvPr/>
              </p:nvSpPr>
              <p:spPr>
                <a:xfrm rot="21600000">
                  <a:off x="209532" y="157663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88" name="Shape 288"/>
                <p:cNvSpPr/>
                <p:nvPr/>
              </p:nvSpPr>
              <p:spPr>
                <a:xfrm rot="21600000">
                  <a:off x="175946" y="91994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290" name="Shape 290"/>
              <p:cNvSpPr/>
              <p:nvPr/>
            </p:nvSpPr>
            <p:spPr>
              <a:xfrm rot="21600000">
                <a:off x="-1" y="273589"/>
                <a:ext cx="104644" cy="104644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291" name="Image 290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21600000">
                <a:off x="142528" y="296706"/>
                <a:ext cx="192220" cy="77189"/>
              </a:xfrm>
              <a:prstGeom prst="rect">
                <a:avLst/>
              </a:prstGeom>
              <a:effectLst/>
            </p:spPr>
          </p:pic>
          <p:sp>
            <p:nvSpPr>
              <p:cNvPr id="293" name="Shape 293"/>
              <p:cNvSpPr/>
              <p:nvPr/>
            </p:nvSpPr>
            <p:spPr>
              <a:xfrm rot="21600000">
                <a:off x="1250823" y="296499"/>
                <a:ext cx="104644" cy="104644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4" name="Shape 294"/>
              <p:cNvSpPr/>
              <p:nvPr/>
            </p:nvSpPr>
            <p:spPr>
              <a:xfrm rot="21600000">
                <a:off x="1202667" y="443335"/>
                <a:ext cx="104644" cy="104644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302" name="Group 302"/>
              <p:cNvGrpSpPr/>
              <p:nvPr/>
            </p:nvGrpSpPr>
            <p:grpSpPr>
              <a:xfrm rot="21600000">
                <a:off x="836487" y="401328"/>
                <a:ext cx="265087" cy="281368"/>
                <a:chOff x="0" y="0"/>
                <a:chExt cx="265085" cy="281366"/>
              </a:xfrm>
            </p:grpSpPr>
            <p:sp>
              <p:nvSpPr>
                <p:cNvPr id="295" name="Shape 295"/>
                <p:cNvSpPr/>
                <p:nvPr/>
              </p:nvSpPr>
              <p:spPr>
                <a:xfrm rot="21600000">
                  <a:off x="149847" y="139906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6" name="Shape 296"/>
                <p:cNvSpPr/>
                <p:nvPr/>
              </p:nvSpPr>
              <p:spPr>
                <a:xfrm rot="21600000">
                  <a:off x="-1" y="111908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7" name="Shape 297"/>
                <p:cNvSpPr/>
                <p:nvPr/>
              </p:nvSpPr>
              <p:spPr>
                <a:xfrm rot="21600000">
                  <a:off x="97402" y="-1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8" name="Shape 298"/>
                <p:cNvSpPr/>
                <p:nvPr/>
              </p:nvSpPr>
              <p:spPr>
                <a:xfrm rot="21600000">
                  <a:off x="87973" y="89915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99" name="Shape 299"/>
                <p:cNvSpPr/>
                <p:nvPr/>
              </p:nvSpPr>
              <p:spPr>
                <a:xfrm rot="21600000">
                  <a:off x="34813" y="52467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0" name="Shape 300"/>
                <p:cNvSpPr/>
                <p:nvPr/>
              </p:nvSpPr>
              <p:spPr>
                <a:xfrm rot="21600000">
                  <a:off x="160442" y="56530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1" name="Shape 301"/>
                <p:cNvSpPr/>
                <p:nvPr/>
              </p:nvSpPr>
              <p:spPr>
                <a:xfrm rot="21600000">
                  <a:off x="70403" y="176723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303" name="Shape 303"/>
              <p:cNvSpPr/>
              <p:nvPr/>
            </p:nvSpPr>
            <p:spPr>
              <a:xfrm rot="21600000">
                <a:off x="1202667" y="149182"/>
                <a:ext cx="104644" cy="104644"/>
              </a:xfrm>
              <a:prstGeom prst="ellipse">
                <a:avLst/>
              </a:prstGeom>
              <a:blipFill rotWithShape="1">
                <a:blip r:embed="rId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312" name="Group 312"/>
              <p:cNvGrpSpPr/>
              <p:nvPr/>
            </p:nvGrpSpPr>
            <p:grpSpPr>
              <a:xfrm rot="21600000">
                <a:off x="866929" y="-1"/>
                <a:ext cx="277205" cy="269096"/>
                <a:chOff x="0" y="0"/>
                <a:chExt cx="277203" cy="269094"/>
              </a:xfrm>
            </p:grpSpPr>
            <p:sp>
              <p:nvSpPr>
                <p:cNvPr id="304" name="Shape 304"/>
                <p:cNvSpPr/>
                <p:nvPr/>
              </p:nvSpPr>
              <p:spPr>
                <a:xfrm rot="21600000">
                  <a:off x="167621" y="33585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5" name="Shape 305"/>
                <p:cNvSpPr/>
                <p:nvPr/>
              </p:nvSpPr>
              <p:spPr>
                <a:xfrm rot="21600000">
                  <a:off x="172560" y="100634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6" name="Shape 306"/>
                <p:cNvSpPr/>
                <p:nvPr/>
              </p:nvSpPr>
              <p:spPr>
                <a:xfrm rot="21600000">
                  <a:off x="52710" y="2454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7" name="Shape 307"/>
                <p:cNvSpPr/>
                <p:nvPr/>
              </p:nvSpPr>
              <p:spPr>
                <a:xfrm rot="21600000">
                  <a:off x="130026" y="164451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8" name="Shape 308"/>
                <p:cNvSpPr/>
                <p:nvPr/>
              </p:nvSpPr>
              <p:spPr>
                <a:xfrm rot="21600000">
                  <a:off x="116650" y="-1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09" name="Shape 309"/>
                <p:cNvSpPr/>
                <p:nvPr/>
              </p:nvSpPr>
              <p:spPr>
                <a:xfrm rot="21600000">
                  <a:off x="45796" y="147845"/>
                  <a:ext cx="104644" cy="104644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10" name="Shape 310"/>
                <p:cNvSpPr/>
                <p:nvPr/>
              </p:nvSpPr>
              <p:spPr>
                <a:xfrm rot="21600000">
                  <a:off x="-1" y="61362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11" name="Shape 311"/>
                <p:cNvSpPr/>
                <p:nvPr/>
              </p:nvSpPr>
              <p:spPr>
                <a:xfrm rot="21600000">
                  <a:off x="90693" y="72456"/>
                  <a:ext cx="104644" cy="104644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pic>
            <p:nvPicPr>
              <p:cNvPr id="313" name="Image 312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20139280">
                <a:off x="725754" y="198337"/>
                <a:ext cx="148475" cy="77188"/>
              </a:xfrm>
              <a:prstGeom prst="rect">
                <a:avLst/>
              </a:prstGeom>
              <a:effectLst/>
            </p:spPr>
          </p:pic>
          <p:pic>
            <p:nvPicPr>
              <p:cNvPr id="315" name="Image 314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1460720">
                <a:off x="721477" y="416111"/>
                <a:ext cx="148475" cy="77189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19" name="Shape 319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Cadre - </a:t>
            </a:r>
            <a:r>
              <a:rPr>
                <a:solidFill>
                  <a:srgbClr val="5A5F5E"/>
                </a:solidFill>
              </a:rPr>
              <a:t>Objectifs de ce travail</a:t>
            </a:r>
          </a:p>
        </p:txBody>
      </p:sp>
      <p:sp>
        <p:nvSpPr>
          <p:cNvPr id="320" name="Shape 320"/>
          <p:cNvSpPr/>
          <p:nvPr/>
        </p:nvSpPr>
        <p:spPr>
          <a:xfrm>
            <a:off x="3162378" y="2073592"/>
            <a:ext cx="6680044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 err="1"/>
              <a:t>Objectifs</a:t>
            </a:r>
            <a:r>
              <a:rPr sz="1800" dirty="0"/>
              <a:t> :</a:t>
            </a:r>
          </a:p>
          <a:p>
            <a:pPr marL="226391" indent="-226391" algn="l">
              <a:lnSpc>
                <a:spcPct val="150000"/>
              </a:lnSpc>
              <a:buSzPct val="30000"/>
              <a:buBlip>
                <a:blip r:embed="rId11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couplage</a:t>
            </a:r>
            <a:r>
              <a:rPr sz="1800" dirty="0"/>
              <a:t> entre </a:t>
            </a:r>
            <a:r>
              <a:rPr sz="1800" dirty="0" err="1"/>
              <a:t>neutronique</a:t>
            </a:r>
            <a:r>
              <a:rPr sz="1800" dirty="0"/>
              <a:t> et </a:t>
            </a:r>
            <a:r>
              <a:rPr sz="1800" dirty="0" err="1"/>
              <a:t>thermohydraulique</a:t>
            </a:r>
            <a:endParaRPr sz="1800" dirty="0"/>
          </a:p>
          <a:p>
            <a:pPr marL="226391" indent="-226391" algn="l">
              <a:lnSpc>
                <a:spcPct val="150000"/>
              </a:lnSpc>
              <a:buSzPct val="30000"/>
              <a:buBlip>
                <a:blip r:embed="rId11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fonctionnel</a:t>
            </a:r>
            <a:r>
              <a:rPr sz="1800" dirty="0"/>
              <a:t> pour des </a:t>
            </a:r>
            <a:r>
              <a:rPr sz="1800" dirty="0" err="1"/>
              <a:t>réacteurs</a:t>
            </a:r>
            <a:r>
              <a:rPr sz="1800" dirty="0"/>
              <a:t> à combustible </a:t>
            </a:r>
            <a:r>
              <a:rPr sz="1800" dirty="0" err="1"/>
              <a:t>liquide</a:t>
            </a:r>
            <a:endParaRPr sz="1800" dirty="0"/>
          </a:p>
          <a:p>
            <a:pPr marL="226391" indent="-226391" algn="l">
              <a:lnSpc>
                <a:spcPct val="150000"/>
              </a:lnSpc>
              <a:buSzPct val="30000"/>
              <a:buBlip>
                <a:blip r:embed="rId11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aussi</a:t>
            </a:r>
            <a:r>
              <a:rPr sz="1800" dirty="0"/>
              <a:t> précis que possible …</a:t>
            </a:r>
          </a:p>
          <a:p>
            <a:pPr marL="226391" indent="-226391" algn="l">
              <a:lnSpc>
                <a:spcPct val="150000"/>
              </a:lnSpc>
              <a:buSzPct val="30000"/>
              <a:buBlip>
                <a:blip r:embed="rId11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… avec un temps </a:t>
            </a:r>
            <a:r>
              <a:rPr sz="1800" dirty="0" err="1"/>
              <a:t>d’exécution</a:t>
            </a:r>
            <a:r>
              <a:rPr sz="1800" dirty="0"/>
              <a:t> </a:t>
            </a:r>
            <a:r>
              <a:rPr sz="1800" dirty="0" err="1"/>
              <a:t>raisonnable</a:t>
            </a:r>
            <a:r>
              <a:rPr sz="1800" dirty="0"/>
              <a:t> (~jour)</a:t>
            </a:r>
          </a:p>
        </p:txBody>
      </p:sp>
      <p:sp>
        <p:nvSpPr>
          <p:cNvPr id="321" name="Shape 321"/>
          <p:cNvSpPr/>
          <p:nvPr/>
        </p:nvSpPr>
        <p:spPr>
          <a:xfrm>
            <a:off x="4640275" y="7386496"/>
            <a:ext cx="3724251" cy="1401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Besoin de nouveaux modèles neutroniques innovants adaptés à cette problématique 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 32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1028559"/>
            <a:ext cx="11658114" cy="50941"/>
          </a:xfrm>
          <a:prstGeom prst="rect">
            <a:avLst/>
          </a:prstGeom>
        </p:spPr>
      </p:pic>
      <p:sp>
        <p:nvSpPr>
          <p:cNvPr id="328" name="Shape 328"/>
          <p:cNvSpPr/>
          <p:nvPr/>
        </p:nvSpPr>
        <p:spPr>
          <a:xfrm>
            <a:off x="2972711" y="28132"/>
            <a:ext cx="7059378" cy="99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t>Sommaire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2562052" y="2324040"/>
            <a:ext cx="6766228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 dirty="0"/>
              <a:t>Cadre</a:t>
            </a:r>
            <a:br>
              <a:rPr sz="2400" dirty="0"/>
            </a:br>
            <a:r>
              <a:rPr sz="2000" dirty="0"/>
              <a:t>- Les </a:t>
            </a:r>
            <a:r>
              <a:rPr sz="2000" dirty="0" err="1"/>
              <a:t>réacteurs</a:t>
            </a:r>
            <a:r>
              <a:rPr sz="2000" dirty="0"/>
              <a:t> </a:t>
            </a:r>
            <a:r>
              <a:rPr sz="2000" dirty="0" err="1"/>
              <a:t>nucléaires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Objectifs</a:t>
            </a:r>
            <a:r>
              <a:rPr sz="2000" dirty="0"/>
              <a:t> de </a:t>
            </a:r>
            <a:r>
              <a:rPr sz="2000" dirty="0" err="1"/>
              <a:t>ce</a:t>
            </a:r>
            <a:r>
              <a:rPr sz="2000" dirty="0"/>
              <a:t> travail</a:t>
            </a:r>
            <a:br>
              <a:rPr sz="2000" dirty="0"/>
            </a:br>
            <a:endParaRPr sz="2000" dirty="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000000"/>
                </a:solidFill>
              </a:defRPr>
            </a:pPr>
            <a:r>
              <a:rPr sz="2400" dirty="0"/>
              <a:t>Elements de physique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thermohydraulique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neutronique</a:t>
            </a:r>
            <a:r>
              <a:rPr sz="2000" dirty="0"/>
              <a:t/>
            </a:r>
            <a:br>
              <a:rPr sz="2000" dirty="0"/>
            </a:br>
            <a:endParaRPr sz="2000" dirty="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808785"/>
                </a:solidFill>
              </a:defRPr>
            </a:pPr>
            <a:r>
              <a:rPr sz="2400" dirty="0" err="1"/>
              <a:t>Considérations</a:t>
            </a:r>
            <a:r>
              <a:rPr sz="2400" dirty="0"/>
              <a:t> </a:t>
            </a:r>
            <a:r>
              <a:rPr sz="2400" dirty="0" err="1"/>
              <a:t>neutroniques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Décomposition</a:t>
            </a:r>
            <a:r>
              <a:rPr sz="2000" dirty="0"/>
              <a:t> du flux </a:t>
            </a:r>
            <a:r>
              <a:rPr sz="2000" dirty="0" err="1"/>
              <a:t>neutronique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Approche</a:t>
            </a:r>
            <a:r>
              <a:rPr sz="2000" dirty="0"/>
              <a:t> Transient Fission Matrix</a:t>
            </a:r>
            <a:r>
              <a:rPr sz="2400" dirty="0"/>
              <a:t> 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Validation : experience Flattop</a:t>
            </a:r>
          </a:p>
          <a:p>
            <a:pPr algn="l">
              <a:defRPr sz="2700" cap="small">
                <a:solidFill>
                  <a:srgbClr val="808785"/>
                </a:solidFill>
              </a:defRPr>
            </a:pPr>
            <a:endParaRPr sz="2000" dirty="0"/>
          </a:p>
          <a:p>
            <a:pPr marL="477078" indent="-477078" algn="l">
              <a:buSzPct val="100000"/>
              <a:buAutoNum type="romanUcPeriod" startAt="4"/>
              <a:defRPr sz="2700" cap="small">
                <a:solidFill>
                  <a:srgbClr val="808785"/>
                </a:solidFill>
              </a:defRPr>
            </a:pPr>
            <a:r>
              <a:rPr sz="2400" dirty="0"/>
              <a:t>Application au </a:t>
            </a:r>
            <a:r>
              <a:rPr sz="2400" dirty="0" err="1"/>
              <a:t>couplage</a:t>
            </a:r>
            <a:r>
              <a:rPr sz="2400" dirty="0"/>
              <a:t> - MSFR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Interpolation des matrices de fission</a:t>
            </a:r>
            <a:br>
              <a:rPr sz="2000" dirty="0"/>
            </a:br>
            <a:r>
              <a:rPr sz="2000" dirty="0"/>
              <a:t>- </a:t>
            </a:r>
            <a:r>
              <a:rPr sz="2000" dirty="0" err="1"/>
              <a:t>Strategie</a:t>
            </a:r>
            <a:r>
              <a:rPr sz="2000" dirty="0"/>
              <a:t> </a:t>
            </a:r>
            <a:r>
              <a:rPr sz="2000" dirty="0" err="1"/>
              <a:t>générale</a:t>
            </a:r>
            <a:r>
              <a:rPr sz="2000" dirty="0"/>
              <a:t> du </a:t>
            </a:r>
            <a:r>
              <a:rPr sz="2000" dirty="0" err="1"/>
              <a:t>couplage</a:t>
            </a:r>
            <a:r>
              <a:rPr sz="2000" dirty="0"/>
              <a:t/>
            </a:r>
            <a:br>
              <a:rPr sz="2000" dirty="0"/>
            </a:br>
            <a:r>
              <a:rPr sz="2000" dirty="0"/>
              <a:t>- Etude de </a:t>
            </a:r>
            <a:r>
              <a:rPr sz="2000" dirty="0" err="1"/>
              <a:t>transitoires</a:t>
            </a:r>
            <a:r>
              <a:rPr sz="2000" dirty="0"/>
              <a:t> du MSFR</a:t>
            </a:r>
          </a:p>
        </p:txBody>
      </p:sp>
      <p:sp>
        <p:nvSpPr>
          <p:cNvPr id="331" name="Shape 331"/>
          <p:cNvSpPr/>
          <p:nvPr/>
        </p:nvSpPr>
        <p:spPr>
          <a:xfrm rot="20315859">
            <a:off x="9283886" y="24431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5A5F5E"/>
                </a:solidFill>
              </a:defRPr>
            </a:lvl1pPr>
          </a:lstStyle>
          <a:p>
            <a:r>
              <a:rPr sz="2000"/>
              <a:t>Introduction</a:t>
            </a:r>
          </a:p>
        </p:txBody>
      </p:sp>
      <p:sp>
        <p:nvSpPr>
          <p:cNvPr id="332" name="Shape 332"/>
          <p:cNvSpPr/>
          <p:nvPr/>
        </p:nvSpPr>
        <p:spPr>
          <a:xfrm rot="20315859">
            <a:off x="9108031" y="4840917"/>
            <a:ext cx="277530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/>
              <a:t>Développement de modèles neutroniques</a:t>
            </a:r>
          </a:p>
        </p:txBody>
      </p:sp>
      <p:sp>
        <p:nvSpPr>
          <p:cNvPr id="333" name="Shape 333"/>
          <p:cNvSpPr/>
          <p:nvPr/>
        </p:nvSpPr>
        <p:spPr>
          <a:xfrm rot="20315859">
            <a:off x="9246006" y="6692751"/>
            <a:ext cx="277530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 dirty="0"/>
              <a:t>Application </a:t>
            </a:r>
            <a:r>
              <a:rPr sz="2000" dirty="0" err="1"/>
              <a:t>dans</a:t>
            </a:r>
            <a:r>
              <a:rPr sz="2000" dirty="0"/>
              <a:t> le cadre de </a:t>
            </a:r>
            <a:r>
              <a:rPr sz="2000" dirty="0" err="1"/>
              <a:t>couplage</a:t>
            </a:r>
            <a:r>
              <a:rPr sz="2000" dirty="0"/>
              <a:t> à la </a:t>
            </a:r>
            <a:r>
              <a:rPr sz="2000" dirty="0" err="1"/>
              <a:t>thermohydraulique</a:t>
            </a:r>
            <a:endParaRPr sz="2000" dirty="0"/>
          </a:p>
        </p:txBody>
      </p:sp>
      <p:sp>
        <p:nvSpPr>
          <p:cNvPr id="334" name="Shape 334"/>
          <p:cNvSpPr/>
          <p:nvPr/>
        </p:nvSpPr>
        <p:spPr>
          <a:xfrm rot="20315859">
            <a:off x="9283886" y="37660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000000"/>
                </a:solidFill>
              </a:defRPr>
            </a:lvl1pPr>
          </a:lstStyle>
          <a:p>
            <a:pPr>
              <a:defRPr sz="2700"/>
            </a:pPr>
            <a:r>
              <a:rPr sz="2000"/>
              <a:t>Boîte à outils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337" name="Image 33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339" name="Shape 339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  <p:pic>
        <p:nvPicPr>
          <p:cNvPr id="340" name="illustration_turbulenc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7798" y="4254120"/>
            <a:ext cx="6049203" cy="332816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4238580" y="2707299"/>
            <a:ext cx="452764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Boite à outil partie 1 : </a:t>
            </a:r>
          </a:p>
          <a:p>
            <a:pPr>
              <a:defRPr sz="4100" cap="small">
                <a:solidFill>
                  <a:srgbClr val="232323"/>
                </a:solidFill>
              </a:defRPr>
            </a:pP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344" name="Image 34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346" name="Shape 346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  <p:sp>
        <p:nvSpPr>
          <p:cNvPr id="347" name="Shape 347"/>
          <p:cNvSpPr/>
          <p:nvPr/>
        </p:nvSpPr>
        <p:spPr>
          <a:xfrm>
            <a:off x="1061769" y="1256206"/>
            <a:ext cx="11219995" cy="404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 dirty="0"/>
              <a:t>Discipline </a:t>
            </a:r>
            <a:r>
              <a:rPr sz="1800" dirty="0" err="1"/>
              <a:t>basée</a:t>
            </a:r>
            <a:r>
              <a:rPr sz="1800" dirty="0"/>
              <a:t> sur 3 </a:t>
            </a:r>
            <a:r>
              <a:rPr sz="1800" dirty="0" err="1"/>
              <a:t>équations</a:t>
            </a:r>
            <a:r>
              <a:rPr sz="1800" dirty="0"/>
              <a:t> de conservation : masse, </a:t>
            </a:r>
            <a:r>
              <a:rPr sz="1800" dirty="0" err="1"/>
              <a:t>quantité</a:t>
            </a:r>
            <a:r>
              <a:rPr sz="1800" dirty="0"/>
              <a:t> de </a:t>
            </a:r>
            <a:r>
              <a:rPr sz="1800" dirty="0" err="1"/>
              <a:t>mouvement</a:t>
            </a:r>
            <a:r>
              <a:rPr sz="1800" dirty="0"/>
              <a:t>, </a:t>
            </a:r>
            <a:r>
              <a:rPr sz="1800" dirty="0" err="1"/>
              <a:t>énergie</a:t>
            </a:r>
            <a:endParaRPr sz="1800" dirty="0"/>
          </a:p>
        </p:txBody>
      </p:sp>
      <p:grpSp>
        <p:nvGrpSpPr>
          <p:cNvPr id="353" name="Group 353"/>
          <p:cNvGrpSpPr/>
          <p:nvPr/>
        </p:nvGrpSpPr>
        <p:grpSpPr>
          <a:xfrm>
            <a:off x="6118150" y="2214328"/>
            <a:ext cx="2363932" cy="1239831"/>
            <a:chOff x="0" y="0"/>
            <a:chExt cx="2363930" cy="1239830"/>
          </a:xfrm>
        </p:grpSpPr>
        <p:pic>
          <p:nvPicPr>
            <p:cNvPr id="348" name="Image 34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6560596">
              <a:off x="158065" y="478787"/>
              <a:ext cx="291962" cy="77189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349" name="Shape 349"/>
            <p:cNvSpPr/>
            <p:nvPr/>
          </p:nvSpPr>
          <p:spPr>
            <a:xfrm>
              <a:off x="277291" y="-1"/>
              <a:ext cx="963436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700" spc="13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t>densité</a:t>
              </a:r>
            </a:p>
          </p:txBody>
        </p:sp>
        <p:pic>
          <p:nvPicPr>
            <p:cNvPr id="350" name="Image 349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6351548">
              <a:off x="1314755" y="635202"/>
              <a:ext cx="282253" cy="77189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351" name="Shape 351"/>
            <p:cNvSpPr/>
            <p:nvPr/>
          </p:nvSpPr>
          <p:spPr>
            <a:xfrm>
              <a:off x="1462242" y="219975"/>
              <a:ext cx="90168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700" spc="13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t>vitesse</a:t>
              </a:r>
            </a:p>
          </p:txBody>
        </p:sp>
        <p:pic>
          <p:nvPicPr>
            <p:cNvPr id="352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55630"/>
              <a:ext cx="2057400" cy="58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6" name="Image 35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7104922">
            <a:off x="6936395" y="5009840"/>
            <a:ext cx="323088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57" name="Shape 357"/>
          <p:cNvSpPr/>
          <p:nvPr/>
        </p:nvSpPr>
        <p:spPr>
          <a:xfrm>
            <a:off x="5489510" y="4579047"/>
            <a:ext cx="263732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tenseur des contraintes</a:t>
            </a:r>
          </a:p>
        </p:txBody>
      </p:sp>
      <p:pic>
        <p:nvPicPr>
          <p:cNvPr id="358" name="Image 357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341989">
            <a:off x="7878925" y="5619269"/>
            <a:ext cx="345430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59" name="Shape 359"/>
          <p:cNvSpPr/>
          <p:nvPr/>
        </p:nvSpPr>
        <p:spPr>
          <a:xfrm>
            <a:off x="6343023" y="5795223"/>
            <a:ext cx="204838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forces extérieures</a:t>
            </a:r>
          </a:p>
        </p:txBody>
      </p:sp>
      <p:pic>
        <p:nvPicPr>
          <p:cNvPr id="360" name="Image 35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560596">
            <a:off x="3976867" y="4825663"/>
            <a:ext cx="291962" cy="7718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61" name="Shape 361"/>
          <p:cNvSpPr/>
          <p:nvPr/>
        </p:nvSpPr>
        <p:spPr>
          <a:xfrm>
            <a:off x="3892917" y="4984213"/>
            <a:ext cx="348538" cy="1"/>
          </a:xfrm>
          <a:prstGeom prst="line">
            <a:avLst/>
          </a:prstGeom>
          <a:ln w="12700">
            <a:solidFill>
              <a:srgbClr val="575451">
                <a:alpha val="90000"/>
              </a:srgbClr>
            </a:solidFill>
            <a:miter lim="400000"/>
            <a:headEnd type="triangle" len="sm"/>
            <a:tailEnd type="triangle" len="sm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2428695" y="4412877"/>
            <a:ext cx="2613664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quantité de mouvement</a:t>
            </a:r>
          </a:p>
        </p:txBody>
      </p:sp>
      <p:pic>
        <p:nvPicPr>
          <p:cNvPr id="363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28335" y="5008865"/>
            <a:ext cx="4610101" cy="60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 364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9615626">
            <a:off x="1499118" y="6917232"/>
            <a:ext cx="917495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66" name="Shape 366"/>
          <p:cNvSpPr/>
          <p:nvPr/>
        </p:nvSpPr>
        <p:spPr>
          <a:xfrm>
            <a:off x="87350" y="6500812"/>
            <a:ext cx="306436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énergie interne et cinétique</a:t>
            </a:r>
          </a:p>
        </p:txBody>
      </p:sp>
      <p:pic>
        <p:nvPicPr>
          <p:cNvPr id="367" name="Image 366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8691217">
            <a:off x="679097" y="6942169"/>
            <a:ext cx="649007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68" name="Shape 368"/>
          <p:cNvSpPr/>
          <p:nvPr/>
        </p:nvSpPr>
        <p:spPr>
          <a:xfrm>
            <a:off x="5913801" y="8023507"/>
            <a:ext cx="222112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transfert de chaleur</a:t>
            </a:r>
          </a:p>
        </p:txBody>
      </p:sp>
      <p:pic>
        <p:nvPicPr>
          <p:cNvPr id="369" name="Image 368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9342495">
            <a:off x="7731347" y="7787766"/>
            <a:ext cx="317515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370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3292" y="7045415"/>
            <a:ext cx="8166101" cy="88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hape 371"/>
          <p:cNvSpPr/>
          <p:nvPr/>
        </p:nvSpPr>
        <p:spPr>
          <a:xfrm flipV="1">
            <a:off x="10150190" y="2584110"/>
            <a:ext cx="1" cy="947789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2" name="Shape 372"/>
          <p:cNvSpPr/>
          <p:nvPr/>
        </p:nvSpPr>
        <p:spPr>
          <a:xfrm flipV="1">
            <a:off x="10952186" y="2571259"/>
            <a:ext cx="1" cy="97349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3" name="Shape 373"/>
          <p:cNvSpPr/>
          <p:nvPr/>
        </p:nvSpPr>
        <p:spPr>
          <a:xfrm flipH="1">
            <a:off x="10041280" y="2728027"/>
            <a:ext cx="1074400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4" name="Shape 374"/>
          <p:cNvSpPr/>
          <p:nvPr/>
        </p:nvSpPr>
        <p:spPr>
          <a:xfrm flipH="1">
            <a:off x="10041280" y="3429850"/>
            <a:ext cx="1074400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75" name="Image 374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84073" y="2899716"/>
            <a:ext cx="621676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76" name="Image 375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0800000">
            <a:off x="11007333" y="2878781"/>
            <a:ext cx="621676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77" name="Image 376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6200000">
            <a:off x="10296721" y="3519686"/>
            <a:ext cx="563518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78" name="Image 377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5400000">
            <a:off x="10296722" y="2271575"/>
            <a:ext cx="563517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79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r="82920"/>
          <a:stretch>
            <a:fillRect/>
          </a:stretch>
        </p:blipFill>
        <p:spPr>
          <a:xfrm>
            <a:off x="10375572" y="2782753"/>
            <a:ext cx="351396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33062" r="24299"/>
          <a:stretch>
            <a:fillRect/>
          </a:stretch>
        </p:blipFill>
        <p:spPr>
          <a:xfrm>
            <a:off x="9279220" y="3094124"/>
            <a:ext cx="621787" cy="41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33062" r="24299"/>
          <a:stretch>
            <a:fillRect/>
          </a:stretch>
        </p:blipFill>
        <p:spPr>
          <a:xfrm>
            <a:off x="10637370" y="3608613"/>
            <a:ext cx="621787" cy="41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33062" r="24299"/>
          <a:stretch>
            <a:fillRect/>
          </a:stretch>
        </p:blipFill>
        <p:spPr>
          <a:xfrm>
            <a:off x="11180148" y="3094124"/>
            <a:ext cx="621787" cy="41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33062" r="24299"/>
          <a:stretch>
            <a:fillRect/>
          </a:stretch>
        </p:blipFill>
        <p:spPr>
          <a:xfrm>
            <a:off x="10690713" y="2134761"/>
            <a:ext cx="621787" cy="41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624996" y="5215732"/>
            <a:ext cx="12065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>
            <a:off x="11494680" y="5597875"/>
            <a:ext cx="165262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ré-écriture pour un fluide</a:t>
            </a:r>
          </a:p>
        </p:txBody>
      </p:sp>
      <p:sp>
        <p:nvSpPr>
          <p:cNvPr id="387" name="Shape 387"/>
          <p:cNvSpPr/>
          <p:nvPr/>
        </p:nvSpPr>
        <p:spPr>
          <a:xfrm>
            <a:off x="5173882" y="6656444"/>
            <a:ext cx="1968231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travail des forces</a:t>
            </a:r>
          </a:p>
        </p:txBody>
      </p:sp>
      <p:pic>
        <p:nvPicPr>
          <p:cNvPr id="388" name="Image 387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7430002">
            <a:off x="5556573" y="7083090"/>
            <a:ext cx="381533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389" name="Image 388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5400000">
            <a:off x="6531383" y="7085361"/>
            <a:ext cx="319245" cy="7718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390" name="illustration_turbulence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26769" y="2034821"/>
            <a:ext cx="3679108" cy="2024178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 flipV="1">
            <a:off x="10144838" y="4830104"/>
            <a:ext cx="1" cy="947789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2" name="Shape 392"/>
          <p:cNvSpPr/>
          <p:nvPr/>
        </p:nvSpPr>
        <p:spPr>
          <a:xfrm flipV="1">
            <a:off x="10946834" y="4817253"/>
            <a:ext cx="1" cy="97349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3" name="Shape 393"/>
          <p:cNvSpPr/>
          <p:nvPr/>
        </p:nvSpPr>
        <p:spPr>
          <a:xfrm flipH="1">
            <a:off x="10035928" y="4974021"/>
            <a:ext cx="1074399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4" name="Shape 394"/>
          <p:cNvSpPr/>
          <p:nvPr/>
        </p:nvSpPr>
        <p:spPr>
          <a:xfrm flipH="1">
            <a:off x="10035928" y="5675844"/>
            <a:ext cx="1074399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95" name="Image 394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78721" y="5145710"/>
            <a:ext cx="621676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96" name="Image 395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0800000">
            <a:off x="11001980" y="5124775"/>
            <a:ext cx="621676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97" name="Image 396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6200000">
            <a:off x="10291369" y="5765680"/>
            <a:ext cx="563517" cy="358445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98" name="Image 397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5400000">
            <a:off x="10291369" y="4517569"/>
            <a:ext cx="563518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399" name="pasted-image.pdf"/>
          <p:cNvPicPr>
            <a:picLocks noChangeAspect="1"/>
          </p:cNvPicPr>
          <p:nvPr/>
        </p:nvPicPr>
        <p:blipFill>
          <a:blip r:embed="rId8">
            <a:extLst/>
          </a:blip>
          <a:srcRect r="84178"/>
          <a:stretch>
            <a:fillRect/>
          </a:stretch>
        </p:blipFill>
        <p:spPr>
          <a:xfrm>
            <a:off x="10214823" y="5036184"/>
            <a:ext cx="729372" cy="60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asted-image.pd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8290870" y="7404634"/>
            <a:ext cx="863601" cy="2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Shape 402"/>
          <p:cNvSpPr/>
          <p:nvPr/>
        </p:nvSpPr>
        <p:spPr>
          <a:xfrm flipV="1">
            <a:off x="10165455" y="7095830"/>
            <a:ext cx="1" cy="947789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3" name="Shape 403"/>
          <p:cNvSpPr/>
          <p:nvPr/>
        </p:nvSpPr>
        <p:spPr>
          <a:xfrm flipV="1">
            <a:off x="10967451" y="7082979"/>
            <a:ext cx="1" cy="97349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4" name="Shape 404"/>
          <p:cNvSpPr/>
          <p:nvPr/>
        </p:nvSpPr>
        <p:spPr>
          <a:xfrm flipH="1">
            <a:off x="10056545" y="7239748"/>
            <a:ext cx="1074400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5" name="Shape 405"/>
          <p:cNvSpPr/>
          <p:nvPr/>
        </p:nvSpPr>
        <p:spPr>
          <a:xfrm flipH="1">
            <a:off x="10056545" y="7941571"/>
            <a:ext cx="1074400" cy="1"/>
          </a:xfrm>
          <a:prstGeom prst="line">
            <a:avLst/>
          </a:prstGeom>
          <a:ln w="25400">
            <a:solidFill>
              <a:srgbClr val="3440FF"/>
            </a:solidFill>
            <a:miter lim="400000"/>
          </a:ln>
          <a:effectLst>
            <a:outerShdw blurRad="12700" dir="552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406" name="Image 405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99338" y="7411436"/>
            <a:ext cx="621676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407" name="Image 406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0800000">
            <a:off x="11022598" y="7390502"/>
            <a:ext cx="621676" cy="358445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408" name="Image 407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6200000">
            <a:off x="10311986" y="8031406"/>
            <a:ext cx="563518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409" name="Image 408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5400000">
            <a:off x="10311987" y="6783295"/>
            <a:ext cx="563517" cy="35844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410" name="pasted-image.pdf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0326662" y="7312059"/>
            <a:ext cx="520701" cy="5842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11683055" y="7219205"/>
            <a:ext cx="1206501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700" i="1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travail des forces</a:t>
            </a:r>
          </a:p>
        </p:txBody>
      </p:sp>
      <p:grpSp>
        <p:nvGrpSpPr>
          <p:cNvPr id="459" name="Group 459"/>
          <p:cNvGrpSpPr/>
          <p:nvPr/>
        </p:nvGrpSpPr>
        <p:grpSpPr>
          <a:xfrm rot="20957344">
            <a:off x="8452441" y="7531369"/>
            <a:ext cx="1405909" cy="797082"/>
            <a:chOff x="0" y="-121933"/>
            <a:chExt cx="1405908" cy="797080"/>
          </a:xfrm>
        </p:grpSpPr>
        <p:sp>
          <p:nvSpPr>
            <p:cNvPr id="412" name="Shape 412"/>
            <p:cNvSpPr/>
            <p:nvPr/>
          </p:nvSpPr>
          <p:spPr>
            <a:xfrm rot="21600000">
              <a:off x="434778" y="-121934"/>
              <a:ext cx="971130" cy="79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E3300">
                    <a:alpha val="67004"/>
                  </a:srgbClr>
                </a:gs>
                <a:gs pos="18142">
                  <a:srgbClr val="FE8C3E">
                    <a:alpha val="67004"/>
                  </a:srgbClr>
                </a:gs>
                <a:gs pos="37471">
                  <a:srgbClr val="FEE57B">
                    <a:alpha val="67004"/>
                  </a:srgbClr>
                </a:gs>
                <a:gs pos="59114">
                  <a:srgbClr val="FEF2BD">
                    <a:alpha val="67004"/>
                  </a:srgbClr>
                </a:gs>
                <a:gs pos="100000">
                  <a:srgbClr val="FFFFFF">
                    <a:alpha val="67004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431" name="Group 431"/>
            <p:cNvGrpSpPr/>
            <p:nvPr/>
          </p:nvGrpSpPr>
          <p:grpSpPr>
            <a:xfrm rot="21600000">
              <a:off x="317590" y="135748"/>
              <a:ext cx="315283" cy="303283"/>
              <a:chOff x="0" y="0"/>
              <a:chExt cx="315282" cy="303281"/>
            </a:xfrm>
          </p:grpSpPr>
          <p:sp>
            <p:nvSpPr>
              <p:cNvPr id="413" name="Shape 413"/>
              <p:cNvSpPr/>
              <p:nvPr/>
            </p:nvSpPr>
            <p:spPr>
              <a:xfrm rot="21600000">
                <a:off x="225262" y="73902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 rot="21600000">
                <a:off x="180920" y="30574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 rot="21600000">
                <a:off x="225262" y="141470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6" name="Shape 416"/>
              <p:cNvSpPr/>
              <p:nvPr/>
            </p:nvSpPr>
            <p:spPr>
              <a:xfrm rot="21600000">
                <a:off x="180920" y="181243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7" name="Shape 417"/>
              <p:cNvSpPr/>
              <p:nvPr/>
            </p:nvSpPr>
            <p:spPr>
              <a:xfrm rot="21600000">
                <a:off x="94349" y="213261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8" name="Shape 418"/>
              <p:cNvSpPr/>
              <p:nvPr/>
            </p:nvSpPr>
            <p:spPr>
              <a:xfrm rot="21600000">
                <a:off x="138690" y="213261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9" name="Shape 419"/>
              <p:cNvSpPr/>
              <p:nvPr/>
            </p:nvSpPr>
            <p:spPr>
              <a:xfrm rot="21600000">
                <a:off x="139359" y="-1"/>
                <a:ext cx="90021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0" name="Shape 420"/>
              <p:cNvSpPr/>
              <p:nvPr/>
            </p:nvSpPr>
            <p:spPr>
              <a:xfrm rot="21600000">
                <a:off x="-1" y="75584"/>
                <a:ext cx="90022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 rot="21600000">
                <a:off x="90460" y="-1"/>
                <a:ext cx="90021" cy="90022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 rot="21600000">
                <a:off x="35561" y="30574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3" name="Shape 423"/>
              <p:cNvSpPr/>
              <p:nvPr/>
            </p:nvSpPr>
            <p:spPr>
              <a:xfrm rot="21600000">
                <a:off x="668" y="141470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 rot="21600000">
                <a:off x="35561" y="181243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5" name="Shape 425"/>
              <p:cNvSpPr/>
              <p:nvPr/>
            </p:nvSpPr>
            <p:spPr>
              <a:xfrm rot="21600000">
                <a:off x="112631" y="73902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6" name="Shape 426"/>
              <p:cNvSpPr/>
              <p:nvPr/>
            </p:nvSpPr>
            <p:spPr>
              <a:xfrm rot="21600000">
                <a:off x="65456" y="75584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7" name="Shape 427"/>
              <p:cNvSpPr/>
              <p:nvPr/>
            </p:nvSpPr>
            <p:spPr>
              <a:xfrm rot="21600000">
                <a:off x="69679" y="135631"/>
                <a:ext cx="90021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8" name="Shape 428"/>
              <p:cNvSpPr/>
              <p:nvPr/>
            </p:nvSpPr>
            <p:spPr>
              <a:xfrm rot="21600000">
                <a:off x="114689" y="143582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29" name="Shape 429"/>
              <p:cNvSpPr/>
              <p:nvPr/>
            </p:nvSpPr>
            <p:spPr>
              <a:xfrm rot="21600000">
                <a:off x="180252" y="135631"/>
                <a:ext cx="90021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 rot="21600000">
                <a:off x="151359" y="79139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432" name="Shape 432"/>
            <p:cNvSpPr/>
            <p:nvPr/>
          </p:nvSpPr>
          <p:spPr>
            <a:xfrm rot="21600000">
              <a:off x="-1" y="235358"/>
              <a:ext cx="90022" cy="90021"/>
            </a:xfrm>
            <a:prstGeom prst="ellipse">
              <a:avLst/>
            </a:prstGeom>
            <a:blipFill rotWithShape="1">
              <a:blip r:embed="rId2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433" name="Image 432"/>
            <p:cNvPicPr>
              <a:picLocks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 rot="21600000">
              <a:off x="121723" y="250400"/>
              <a:ext cx="167135" cy="77189"/>
            </a:xfrm>
            <a:prstGeom prst="rect">
              <a:avLst/>
            </a:prstGeom>
            <a:effectLst/>
          </p:spPr>
        </p:pic>
        <p:sp>
          <p:nvSpPr>
            <p:cNvPr id="435" name="Shape 435"/>
            <p:cNvSpPr/>
            <p:nvPr/>
          </p:nvSpPr>
          <p:spPr>
            <a:xfrm rot="21600000">
              <a:off x="1076033" y="255066"/>
              <a:ext cx="90021" cy="90021"/>
            </a:xfrm>
            <a:prstGeom prst="ellipse">
              <a:avLst/>
            </a:prstGeom>
            <a:blipFill rotWithShape="1">
              <a:blip r:embed="rId2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 rot="21600000">
              <a:off x="1034605" y="381383"/>
              <a:ext cx="90022" cy="90022"/>
            </a:xfrm>
            <a:prstGeom prst="ellipse">
              <a:avLst/>
            </a:prstGeom>
            <a:blipFill rotWithShape="1">
              <a:blip r:embed="rId2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444" name="Group 444"/>
            <p:cNvGrpSpPr/>
            <p:nvPr/>
          </p:nvGrpSpPr>
          <p:grpSpPr>
            <a:xfrm rot="21600000">
              <a:off x="719596" y="345247"/>
              <a:ext cx="228043" cy="242049"/>
              <a:chOff x="0" y="0"/>
              <a:chExt cx="228042" cy="242048"/>
            </a:xfrm>
          </p:grpSpPr>
          <p:sp>
            <p:nvSpPr>
              <p:cNvPr id="437" name="Shape 437"/>
              <p:cNvSpPr/>
              <p:nvPr/>
            </p:nvSpPr>
            <p:spPr>
              <a:xfrm rot="21600000">
                <a:off x="128907" y="120355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 rot="21600000">
                <a:off x="-1" y="96270"/>
                <a:ext cx="90022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 rot="21600000">
                <a:off x="83791" y="-1"/>
                <a:ext cx="90021" cy="90022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 rot="21600000">
                <a:off x="75679" y="77350"/>
                <a:ext cx="90022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 rot="21600000">
                <a:off x="29948" y="45135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 rot="21600000">
                <a:off x="138022" y="48631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 rot="21600000">
                <a:off x="60564" y="152028"/>
                <a:ext cx="90022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445" name="Shape 445"/>
            <p:cNvSpPr/>
            <p:nvPr/>
          </p:nvSpPr>
          <p:spPr>
            <a:xfrm rot="21600000">
              <a:off x="1034606" y="128336"/>
              <a:ext cx="90021" cy="90021"/>
            </a:xfrm>
            <a:prstGeom prst="ellipse">
              <a:avLst/>
            </a:prstGeom>
            <a:blipFill rotWithShape="1">
              <a:blip r:embed="rId2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454" name="Group 454"/>
            <p:cNvGrpSpPr/>
            <p:nvPr/>
          </p:nvGrpSpPr>
          <p:grpSpPr>
            <a:xfrm rot="21600000">
              <a:off x="745784" y="-1"/>
              <a:ext cx="238468" cy="231492"/>
              <a:chOff x="0" y="0"/>
              <a:chExt cx="238467" cy="231490"/>
            </a:xfrm>
          </p:grpSpPr>
          <p:sp>
            <p:nvSpPr>
              <p:cNvPr id="446" name="Shape 446"/>
              <p:cNvSpPr/>
              <p:nvPr/>
            </p:nvSpPr>
            <p:spPr>
              <a:xfrm rot="21600000">
                <a:off x="144197" y="28892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 rot="21600000">
                <a:off x="148447" y="86571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 rot="21600000">
                <a:off x="45344" y="2111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 rot="21600000">
                <a:off x="111856" y="141470"/>
                <a:ext cx="90021" cy="90021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0" name="Shape 450"/>
              <p:cNvSpPr/>
              <p:nvPr/>
            </p:nvSpPr>
            <p:spPr>
              <a:xfrm rot="21600000">
                <a:off x="100349" y="-1"/>
                <a:ext cx="90021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1" name="Shape 451"/>
              <p:cNvSpPr/>
              <p:nvPr/>
            </p:nvSpPr>
            <p:spPr>
              <a:xfrm rot="21600000">
                <a:off x="39397" y="127185"/>
                <a:ext cx="90021" cy="90022"/>
              </a:xfrm>
              <a:prstGeom prst="ellipse">
                <a:avLst/>
              </a:prstGeom>
              <a:blipFill rotWithShape="1">
                <a:blip r:embed="rId21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2" name="Shape 452"/>
              <p:cNvSpPr/>
              <p:nvPr/>
            </p:nvSpPr>
            <p:spPr>
              <a:xfrm rot="21600000">
                <a:off x="-1" y="52787"/>
                <a:ext cx="90022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3" name="Shape 453"/>
              <p:cNvSpPr/>
              <p:nvPr/>
            </p:nvSpPr>
            <p:spPr>
              <a:xfrm rot="21600000">
                <a:off x="78019" y="62331"/>
                <a:ext cx="90021" cy="90021"/>
              </a:xfrm>
              <a:prstGeom prst="ellipse">
                <a:avLst/>
              </a:prstGeom>
              <a:blipFill rotWithShape="1">
                <a:blip r:embed="rId2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455" name="Image 454"/>
            <p:cNvPicPr>
              <a:picLocks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 rot="20139280">
              <a:off x="623675" y="165728"/>
              <a:ext cx="129502" cy="77188"/>
            </a:xfrm>
            <a:prstGeom prst="rect">
              <a:avLst/>
            </a:prstGeom>
            <a:effectLst/>
          </p:spPr>
        </p:pic>
        <p:pic>
          <p:nvPicPr>
            <p:cNvPr id="457" name="Image 456"/>
            <p:cNvPicPr>
              <a:picLocks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 rot="1460720">
              <a:off x="619544" y="353070"/>
              <a:ext cx="129502" cy="77189"/>
            </a:xfrm>
            <a:prstGeom prst="rect">
              <a:avLst/>
            </a:prstGeom>
            <a:effectLst/>
          </p:spPr>
        </p:pic>
      </p:grpSp>
      <p:sp>
        <p:nvSpPr>
          <p:cNvPr id="460" name="Shape 460"/>
          <p:cNvSpPr/>
          <p:nvPr/>
        </p:nvSpPr>
        <p:spPr>
          <a:xfrm>
            <a:off x="11826057" y="2527425"/>
            <a:ext cx="1000446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700" i="1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on ne crée pas de matière</a:t>
            </a:r>
          </a:p>
        </p:txBody>
      </p:sp>
      <p:sp>
        <p:nvSpPr>
          <p:cNvPr id="461" name="Shape 461"/>
          <p:cNvSpPr/>
          <p:nvPr/>
        </p:nvSpPr>
        <p:spPr>
          <a:xfrm rot="10800000" flipH="1">
            <a:off x="4647908" y="5132960"/>
            <a:ext cx="1405961" cy="39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0" h="17113" extrusionOk="0">
                <a:moveTo>
                  <a:pt x="21147" y="6885"/>
                </a:moveTo>
                <a:cubicBezTo>
                  <a:pt x="20857" y="4712"/>
                  <a:pt x="20240" y="3088"/>
                  <a:pt x="19529" y="1972"/>
                </a:cubicBezTo>
                <a:cubicBezTo>
                  <a:pt x="17584" y="-1083"/>
                  <a:pt x="15390" y="143"/>
                  <a:pt x="13186" y="849"/>
                </a:cubicBezTo>
                <a:cubicBezTo>
                  <a:pt x="10711" y="1642"/>
                  <a:pt x="8144" y="1655"/>
                  <a:pt x="5788" y="1076"/>
                </a:cubicBezTo>
                <a:cubicBezTo>
                  <a:pt x="3708" y="566"/>
                  <a:pt x="1696" y="21"/>
                  <a:pt x="483" y="4949"/>
                </a:cubicBezTo>
                <a:cubicBezTo>
                  <a:pt x="-201" y="7727"/>
                  <a:pt x="-154" y="11409"/>
                  <a:pt x="591" y="14043"/>
                </a:cubicBezTo>
                <a:cubicBezTo>
                  <a:pt x="1621" y="17685"/>
                  <a:pt x="3366" y="17479"/>
                  <a:pt x="4970" y="16499"/>
                </a:cubicBezTo>
                <a:cubicBezTo>
                  <a:pt x="7360" y="15039"/>
                  <a:pt x="9743" y="12505"/>
                  <a:pt x="12149" y="13924"/>
                </a:cubicBezTo>
                <a:cubicBezTo>
                  <a:pt x="15534" y="15922"/>
                  <a:pt x="19431" y="20517"/>
                  <a:pt x="20991" y="12556"/>
                </a:cubicBezTo>
                <a:cubicBezTo>
                  <a:pt x="21335" y="10804"/>
                  <a:pt x="21399" y="8769"/>
                  <a:pt x="21147" y="6885"/>
                </a:cubicBezTo>
                <a:close/>
              </a:path>
            </a:pathLst>
          </a:custGeom>
          <a:solidFill>
            <a:srgbClr val="E82C05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3684061" y="5589904"/>
            <a:ext cx="236980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i="1" spc="159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très fortement non linéaire</a:t>
            </a:r>
          </a:p>
        </p:txBody>
      </p:sp>
      <p:pic>
        <p:nvPicPr>
          <p:cNvPr id="464" name="pasted-image.pdf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594274" y="3473441"/>
            <a:ext cx="2466350" cy="499789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hape 465"/>
          <p:cNvSpPr/>
          <p:nvPr/>
        </p:nvSpPr>
        <p:spPr>
          <a:xfrm>
            <a:off x="548234" y="2033293"/>
            <a:ext cx="254955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000"/>
              <a:t>Nombre de Reynolds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3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4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9" animBg="1" advAuto="0"/>
      <p:bldP spid="357" grpId="3" animBg="1" advAuto="0"/>
      <p:bldP spid="358" grpId="15" animBg="1" advAuto="0"/>
      <p:bldP spid="359" grpId="19" animBg="1" advAuto="0"/>
      <p:bldP spid="360" grpId="4" animBg="1" advAuto="0"/>
      <p:bldP spid="361" grpId="6" animBg="1" advAuto="0"/>
      <p:bldP spid="362" grpId="2" animBg="1" advAuto="0"/>
      <p:bldP spid="363" grpId="7" animBg="1" advAuto="0"/>
      <p:bldP spid="365" grpId="23" animBg="1" advAuto="0"/>
      <p:bldP spid="366" grpId="20" animBg="1" advAuto="0"/>
      <p:bldP spid="367" grpId="24" animBg="1" advAuto="0"/>
      <p:bldP spid="368" grpId="38" animBg="1" advAuto="0"/>
      <p:bldP spid="369" grpId="35" animBg="1" advAuto="0"/>
      <p:bldP spid="370" grpId="25" animBg="1" advAuto="0"/>
      <p:bldP spid="384" grpId="10" animBg="1" advAuto="0"/>
      <p:bldP spid="386" grpId="18" animBg="1" advAuto="0"/>
      <p:bldP spid="387" grpId="21" animBg="1" advAuto="0"/>
      <p:bldP spid="388" grpId="26" animBg="1" advAuto="0"/>
      <p:bldP spid="389" grpId="27" animBg="1" advAuto="0"/>
      <p:bldP spid="391" grpId="13" animBg="1" advAuto="0"/>
      <p:bldP spid="392" grpId="14" animBg="1" advAuto="0"/>
      <p:bldP spid="393" grpId="5" animBg="1" advAuto="0"/>
      <p:bldP spid="394" grpId="16" animBg="1" advAuto="0"/>
      <p:bldP spid="395" grpId="12" animBg="1" advAuto="0"/>
      <p:bldP spid="396" grpId="11" animBg="1" advAuto="0"/>
      <p:bldP spid="397" grpId="17" animBg="1" advAuto="0"/>
      <p:bldP spid="398" grpId="1" animBg="1" advAuto="0"/>
      <p:bldP spid="399" grpId="8" animBg="1" advAuto="0"/>
      <p:bldP spid="401" grpId="39" animBg="1" advAuto="0"/>
      <p:bldP spid="402" grpId="33" animBg="1" advAuto="0"/>
      <p:bldP spid="403" grpId="34" animBg="1" advAuto="0"/>
      <p:bldP spid="404" grpId="28" animBg="1" advAuto="0"/>
      <p:bldP spid="405" grpId="36" animBg="1" advAuto="0"/>
      <p:bldP spid="406" grpId="31" animBg="1" advAuto="0"/>
      <p:bldP spid="407" grpId="30" animBg="1" advAuto="0"/>
      <p:bldP spid="408" grpId="37" animBg="1" advAuto="0"/>
      <p:bldP spid="409" grpId="22" animBg="1" advAuto="0"/>
      <p:bldP spid="410" grpId="29" animBg="1" advAuto="0"/>
      <p:bldP spid="411" grpId="32" animBg="1" advAuto="0"/>
      <p:bldP spid="459" grpId="40" animBg="1" advAuto="0"/>
      <p:bldP spid="461" grpId="41" animBg="1" advAuto="0"/>
      <p:bldP spid="462" grpId="42" animBg="1" advAuto="0"/>
      <p:bldP spid="464" grpId="44" animBg="1" advAuto="0"/>
      <p:bldP spid="465" grpId="4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roup 489"/>
          <p:cNvGrpSpPr/>
          <p:nvPr/>
        </p:nvGrpSpPr>
        <p:grpSpPr>
          <a:xfrm>
            <a:off x="373154" y="6401390"/>
            <a:ext cx="2155912" cy="2755593"/>
            <a:chOff x="0" y="0"/>
            <a:chExt cx="2155911" cy="2755592"/>
          </a:xfrm>
        </p:grpSpPr>
        <p:grpSp>
          <p:nvGrpSpPr>
            <p:cNvPr id="476" name="Group 476"/>
            <p:cNvGrpSpPr/>
            <p:nvPr/>
          </p:nvGrpSpPr>
          <p:grpSpPr>
            <a:xfrm>
              <a:off x="3265" y="0"/>
              <a:ext cx="2152646" cy="941541"/>
              <a:chOff x="0" y="0"/>
              <a:chExt cx="2152645" cy="941540"/>
            </a:xfrm>
          </p:grpSpPr>
          <p:sp>
            <p:nvSpPr>
              <p:cNvPr id="467" name="Shape 467"/>
              <p:cNvSpPr/>
              <p:nvPr/>
            </p:nvSpPr>
            <p:spPr>
              <a:xfrm>
                <a:off x="1216" y="0"/>
                <a:ext cx="2146041" cy="94154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3200"/>
              </a:p>
            </p:txBody>
          </p:sp>
          <p:grpSp>
            <p:nvGrpSpPr>
              <p:cNvPr id="475" name="Group 475"/>
              <p:cNvGrpSpPr/>
              <p:nvPr/>
            </p:nvGrpSpPr>
            <p:grpSpPr>
              <a:xfrm>
                <a:off x="0" y="17515"/>
                <a:ext cx="2152646" cy="923715"/>
                <a:chOff x="0" y="0"/>
                <a:chExt cx="2152645" cy="923714"/>
              </a:xfrm>
            </p:grpSpPr>
            <p:sp>
              <p:nvSpPr>
                <p:cNvPr id="468" name="Shape 468"/>
                <p:cNvSpPr/>
                <p:nvPr/>
              </p:nvSpPr>
              <p:spPr>
                <a:xfrm>
                  <a:off x="0" y="0"/>
                  <a:ext cx="2152646" cy="0"/>
                </a:xfrm>
                <a:prstGeom prst="line">
                  <a:avLst/>
                </a:prstGeom>
                <a:noFill/>
                <a:ln w="50800" cap="flat">
                  <a:solidFill>
                    <a:srgbClr val="575451">
                      <a:alpha val="90000"/>
                    </a:srgbClr>
                  </a:solidFill>
                  <a:prstDash val="solid"/>
                  <a:miter lim="400000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69" name="Shape 469"/>
                <p:cNvSpPr/>
                <p:nvPr/>
              </p:nvSpPr>
              <p:spPr>
                <a:xfrm>
                  <a:off x="0" y="923714"/>
                  <a:ext cx="2152646" cy="1"/>
                </a:xfrm>
                <a:prstGeom prst="line">
                  <a:avLst/>
                </a:prstGeom>
                <a:noFill/>
                <a:ln w="50800" cap="flat">
                  <a:solidFill>
                    <a:srgbClr val="575451">
                      <a:alpha val="90000"/>
                    </a:srgbClr>
                  </a:solidFill>
                  <a:prstDash val="solid"/>
                  <a:miter lim="400000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70" name="Shape 470"/>
                <p:cNvSpPr/>
                <p:nvPr/>
              </p:nvSpPr>
              <p:spPr>
                <a:xfrm>
                  <a:off x="6468" y="105972"/>
                  <a:ext cx="1364283" cy="1"/>
                </a:xfrm>
                <a:prstGeom prst="line">
                  <a:avLst/>
                </a:prstGeom>
                <a:noFill/>
                <a:ln w="12700" cap="flat">
                  <a:solidFill>
                    <a:srgbClr val="0424C3"/>
                  </a:solidFill>
                  <a:prstDash val="solid"/>
                  <a:miter lim="400000"/>
                  <a:tailEnd type="triangle" w="med" len="med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71" name="Shape 471"/>
                <p:cNvSpPr/>
                <p:nvPr/>
              </p:nvSpPr>
              <p:spPr>
                <a:xfrm>
                  <a:off x="6468" y="832102"/>
                  <a:ext cx="1364283" cy="1"/>
                </a:xfrm>
                <a:prstGeom prst="line">
                  <a:avLst/>
                </a:prstGeom>
                <a:noFill/>
                <a:ln w="12700" cap="flat">
                  <a:solidFill>
                    <a:srgbClr val="0424C3"/>
                  </a:solidFill>
                  <a:prstDash val="solid"/>
                  <a:miter lim="400000"/>
                  <a:tailEnd type="triangle" w="med" len="med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72" name="Shape 472"/>
                <p:cNvSpPr/>
                <p:nvPr/>
              </p:nvSpPr>
              <p:spPr>
                <a:xfrm>
                  <a:off x="6468" y="276089"/>
                  <a:ext cx="1676427" cy="1"/>
                </a:xfrm>
                <a:prstGeom prst="line">
                  <a:avLst/>
                </a:prstGeom>
                <a:noFill/>
                <a:ln w="12700" cap="flat">
                  <a:solidFill>
                    <a:srgbClr val="0424C3"/>
                  </a:solidFill>
                  <a:prstDash val="solid"/>
                  <a:miter lim="400000"/>
                  <a:tailEnd type="triangle" w="med" len="med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73" name="Shape 473"/>
                <p:cNvSpPr/>
                <p:nvPr/>
              </p:nvSpPr>
              <p:spPr>
                <a:xfrm>
                  <a:off x="6468" y="671465"/>
                  <a:ext cx="1676427" cy="1"/>
                </a:xfrm>
                <a:prstGeom prst="line">
                  <a:avLst/>
                </a:prstGeom>
                <a:noFill/>
                <a:ln w="12700" cap="flat">
                  <a:solidFill>
                    <a:srgbClr val="0424C3"/>
                  </a:solidFill>
                  <a:prstDash val="solid"/>
                  <a:miter lim="400000"/>
                  <a:tailEnd type="triangle" w="med" len="med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  <p:sp>
              <p:nvSpPr>
                <p:cNvPr id="474" name="Shape 474"/>
                <p:cNvSpPr/>
                <p:nvPr/>
              </p:nvSpPr>
              <p:spPr>
                <a:xfrm>
                  <a:off x="6468" y="469037"/>
                  <a:ext cx="1816799" cy="1"/>
                </a:xfrm>
                <a:prstGeom prst="line">
                  <a:avLst/>
                </a:prstGeom>
                <a:noFill/>
                <a:ln w="12700" cap="flat">
                  <a:solidFill>
                    <a:srgbClr val="0424C3"/>
                  </a:solidFill>
                  <a:prstDash val="solid"/>
                  <a:miter lim="400000"/>
                  <a:tailEnd type="triangle" w="med" len="med"/>
                </a:ln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3E3B39"/>
                      </a:solidFill>
                      <a:effectLst>
                        <a:outerShdw blurRad="25400" dist="12700" dir="4920000" rotWithShape="0">
                          <a:srgbClr val="FFFFFF">
                            <a:alpha val="50000"/>
                          </a:srgbClr>
                        </a:outerShdw>
                      </a:effectLst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2800"/>
                </a:p>
              </p:txBody>
            </p:sp>
          </p:grpSp>
        </p:grpSp>
        <p:grpSp>
          <p:nvGrpSpPr>
            <p:cNvPr id="486" name="Group 486"/>
            <p:cNvGrpSpPr/>
            <p:nvPr/>
          </p:nvGrpSpPr>
          <p:grpSpPr>
            <a:xfrm>
              <a:off x="0" y="1397042"/>
              <a:ext cx="2152646" cy="941542"/>
              <a:chOff x="0" y="0"/>
              <a:chExt cx="2152645" cy="941540"/>
            </a:xfrm>
          </p:grpSpPr>
          <p:sp>
            <p:nvSpPr>
              <p:cNvPr id="477" name="Shape 477"/>
              <p:cNvSpPr/>
              <p:nvPr/>
            </p:nvSpPr>
            <p:spPr>
              <a:xfrm>
                <a:off x="4481" y="0"/>
                <a:ext cx="2146042" cy="94154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3200"/>
              </a:p>
            </p:txBody>
          </p:sp>
          <p:sp>
            <p:nvSpPr>
              <p:cNvPr id="478" name="Shape 478"/>
              <p:cNvSpPr/>
              <p:nvPr/>
            </p:nvSpPr>
            <p:spPr>
              <a:xfrm>
                <a:off x="0" y="8912"/>
                <a:ext cx="2152646" cy="1"/>
              </a:xfrm>
              <a:prstGeom prst="line">
                <a:avLst/>
              </a:prstGeom>
              <a:noFill/>
              <a:ln w="50800" cap="flat">
                <a:solidFill>
                  <a:srgbClr val="575451">
                    <a:alpha val="90000"/>
                  </a:srgbClr>
                </a:solidFill>
                <a:prstDash val="solid"/>
                <a:miter lim="400000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79" name="Shape 479"/>
              <p:cNvSpPr/>
              <p:nvPr/>
            </p:nvSpPr>
            <p:spPr>
              <a:xfrm>
                <a:off x="0" y="932627"/>
                <a:ext cx="2152646" cy="1"/>
              </a:xfrm>
              <a:prstGeom prst="line">
                <a:avLst/>
              </a:prstGeom>
              <a:noFill/>
              <a:ln w="50800" cap="flat">
                <a:solidFill>
                  <a:srgbClr val="575451">
                    <a:alpha val="90000"/>
                  </a:srgbClr>
                </a:solidFill>
                <a:prstDash val="solid"/>
                <a:miter lim="400000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53661" y="493971"/>
                <a:ext cx="1913863" cy="2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16003" extrusionOk="0">
                    <a:moveTo>
                      <a:pt x="0" y="16003"/>
                    </a:moveTo>
                    <a:cubicBezTo>
                      <a:pt x="1005" y="6031"/>
                      <a:pt x="3138" y="643"/>
                      <a:pt x="5260" y="2720"/>
                    </a:cubicBezTo>
                    <a:cubicBezTo>
                      <a:pt x="7506" y="4917"/>
                      <a:pt x="9248" y="15407"/>
                      <a:pt x="11559" y="15370"/>
                    </a:cubicBezTo>
                    <a:cubicBezTo>
                      <a:pt x="13576" y="15338"/>
                      <a:pt x="15131" y="7446"/>
                      <a:pt x="16800" y="1649"/>
                    </a:cubicBezTo>
                    <a:cubicBezTo>
                      <a:pt x="18885" y="-5597"/>
                      <a:pt x="21600" y="13348"/>
                      <a:pt x="19744" y="14038"/>
                    </a:cubicBezTo>
                    <a:cubicBezTo>
                      <a:pt x="19434" y="14153"/>
                      <a:pt x="19166" y="13018"/>
                      <a:pt x="19044" y="11490"/>
                    </a:cubicBezTo>
                    <a:cubicBezTo>
                      <a:pt x="18617" y="6132"/>
                      <a:pt x="19681" y="844"/>
                      <a:pt x="20686" y="3334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1" name="Shape 481"/>
              <p:cNvSpPr/>
              <p:nvPr/>
            </p:nvSpPr>
            <p:spPr>
              <a:xfrm>
                <a:off x="81900" y="486548"/>
                <a:ext cx="1912597" cy="336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42" extrusionOk="0">
                    <a:moveTo>
                      <a:pt x="0" y="6968"/>
                    </a:moveTo>
                    <a:cubicBezTo>
                      <a:pt x="998" y="13037"/>
                      <a:pt x="2528" y="16003"/>
                      <a:pt x="4048" y="14814"/>
                    </a:cubicBezTo>
                    <a:cubicBezTo>
                      <a:pt x="6686" y="12750"/>
                      <a:pt x="8627" y="-1409"/>
                      <a:pt x="11347" y="114"/>
                    </a:cubicBezTo>
                    <a:cubicBezTo>
                      <a:pt x="13709" y="1437"/>
                      <a:pt x="15082" y="14116"/>
                      <a:pt x="17283" y="18159"/>
                    </a:cubicBezTo>
                    <a:cubicBezTo>
                      <a:pt x="18389" y="20191"/>
                      <a:pt x="19576" y="19842"/>
                      <a:pt x="20732" y="19413"/>
                    </a:cubicBezTo>
                    <a:cubicBezTo>
                      <a:pt x="21021" y="19306"/>
                      <a:pt x="21311" y="19194"/>
                      <a:pt x="21600" y="19077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2" name="Shape 482"/>
              <p:cNvSpPr/>
              <p:nvPr/>
            </p:nvSpPr>
            <p:spPr>
              <a:xfrm>
                <a:off x="60304" y="129899"/>
                <a:ext cx="2060120" cy="329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641" extrusionOk="0">
                    <a:moveTo>
                      <a:pt x="0" y="6482"/>
                    </a:moveTo>
                    <a:cubicBezTo>
                      <a:pt x="1947" y="11996"/>
                      <a:pt x="4328" y="12626"/>
                      <a:pt x="6389" y="8174"/>
                    </a:cubicBezTo>
                    <a:cubicBezTo>
                      <a:pt x="8331" y="3980"/>
                      <a:pt x="10332" y="-3763"/>
                      <a:pt x="12046" y="2139"/>
                    </a:cubicBezTo>
                    <a:cubicBezTo>
                      <a:pt x="13170" y="6008"/>
                      <a:pt x="13356" y="14965"/>
                      <a:pt x="14778" y="16455"/>
                    </a:cubicBezTo>
                    <a:cubicBezTo>
                      <a:pt x="16098" y="17837"/>
                      <a:pt x="17004" y="11182"/>
                      <a:pt x="18219" y="9003"/>
                    </a:cubicBezTo>
                    <a:cubicBezTo>
                      <a:pt x="18937" y="7714"/>
                      <a:pt x="19719" y="8086"/>
                      <a:pt x="20482" y="8366"/>
                    </a:cubicBezTo>
                    <a:cubicBezTo>
                      <a:pt x="20854" y="8503"/>
                      <a:pt x="21227" y="8614"/>
                      <a:pt x="21600" y="8699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3" name="Shape 483"/>
              <p:cNvSpPr/>
              <p:nvPr/>
            </p:nvSpPr>
            <p:spPr>
              <a:xfrm>
                <a:off x="30794" y="103648"/>
                <a:ext cx="2070526" cy="333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82" extrusionOk="0">
                    <a:moveTo>
                      <a:pt x="0" y="3216"/>
                    </a:moveTo>
                    <a:cubicBezTo>
                      <a:pt x="2086" y="-669"/>
                      <a:pt x="4358" y="831"/>
                      <a:pt x="6241" y="7335"/>
                    </a:cubicBezTo>
                    <a:cubicBezTo>
                      <a:pt x="7672" y="12282"/>
                      <a:pt x="8916" y="20125"/>
                      <a:pt x="10599" y="20182"/>
                    </a:cubicBezTo>
                    <a:cubicBezTo>
                      <a:pt x="12111" y="20234"/>
                      <a:pt x="13307" y="13902"/>
                      <a:pt x="14582" y="9290"/>
                    </a:cubicBezTo>
                    <a:cubicBezTo>
                      <a:pt x="16675" y="1723"/>
                      <a:pt x="19157" y="-1366"/>
                      <a:pt x="21600" y="558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4" name="Shape 484"/>
              <p:cNvSpPr/>
              <p:nvPr/>
            </p:nvSpPr>
            <p:spPr>
              <a:xfrm>
                <a:off x="24813" y="368147"/>
                <a:ext cx="2114093" cy="265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26" extrusionOk="0">
                    <a:moveTo>
                      <a:pt x="0" y="5890"/>
                    </a:moveTo>
                    <a:cubicBezTo>
                      <a:pt x="1503" y="2537"/>
                      <a:pt x="3132" y="2652"/>
                      <a:pt x="4624" y="6215"/>
                    </a:cubicBezTo>
                    <a:cubicBezTo>
                      <a:pt x="6450" y="10576"/>
                      <a:pt x="8111" y="19982"/>
                      <a:pt x="10046" y="17664"/>
                    </a:cubicBezTo>
                    <a:cubicBezTo>
                      <a:pt x="11840" y="15515"/>
                      <a:pt x="12995" y="3760"/>
                      <a:pt x="14753" y="776"/>
                    </a:cubicBezTo>
                    <a:cubicBezTo>
                      <a:pt x="16163" y="-1618"/>
                      <a:pt x="17587" y="2148"/>
                      <a:pt x="19014" y="3715"/>
                    </a:cubicBezTo>
                    <a:cubicBezTo>
                      <a:pt x="19869" y="4653"/>
                      <a:pt x="20740" y="4786"/>
                      <a:pt x="21600" y="4112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  <p:sp>
            <p:nvSpPr>
              <p:cNvPr id="485" name="Shape 485"/>
              <p:cNvSpPr/>
              <p:nvPr/>
            </p:nvSpPr>
            <p:spPr>
              <a:xfrm>
                <a:off x="67055" y="483317"/>
                <a:ext cx="2070042" cy="42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84" extrusionOk="0">
                    <a:moveTo>
                      <a:pt x="0" y="17920"/>
                    </a:moveTo>
                    <a:cubicBezTo>
                      <a:pt x="2205" y="21600"/>
                      <a:pt x="4625" y="21463"/>
                      <a:pt x="6810" y="17536"/>
                    </a:cubicBezTo>
                    <a:cubicBezTo>
                      <a:pt x="7664" y="16001"/>
                      <a:pt x="8505" y="13877"/>
                      <a:pt x="9423" y="14174"/>
                    </a:cubicBezTo>
                    <a:cubicBezTo>
                      <a:pt x="10666" y="14576"/>
                      <a:pt x="11667" y="19352"/>
                      <a:pt x="12918" y="19407"/>
                    </a:cubicBezTo>
                    <a:cubicBezTo>
                      <a:pt x="14351" y="19469"/>
                      <a:pt x="15346" y="13796"/>
                      <a:pt x="16433" y="9528"/>
                    </a:cubicBezTo>
                    <a:cubicBezTo>
                      <a:pt x="17883" y="3832"/>
                      <a:pt x="19698" y="485"/>
                      <a:pt x="21600" y="0"/>
                    </a:cubicBezTo>
                  </a:path>
                </a:pathLst>
              </a:custGeom>
              <a:noFill/>
              <a:ln w="12700" cap="flat">
                <a:solidFill>
                  <a:srgbClr val="0424C3"/>
                </a:solidFill>
                <a:prstDash val="solid"/>
                <a:miter lim="400000"/>
                <a:tailEnd type="triangle" w="med" len="med"/>
              </a:ln>
              <a:effectLst>
                <a:outerShdw blurRad="25400" dist="25400" dir="5520000" rotWithShape="0">
                  <a:srgbClr val="FFFFFF">
                    <a:alpha val="72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>
                    <a:solidFill>
                      <a:srgbClr val="3E3B39"/>
                    </a:solidFill>
                    <a:effectLst>
                      <a:outerShdw blurRad="25400" dist="12700" dir="4920000" rotWithShape="0">
                        <a:srgbClr val="FFFFFF">
                          <a:alpha val="50000"/>
                        </a:srgbClr>
                      </a:outerShdw>
                    </a:effectLst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pPr>
                <a:endParaRPr sz="2800"/>
              </a:p>
            </p:txBody>
          </p:sp>
        </p:grpSp>
        <p:sp>
          <p:nvSpPr>
            <p:cNvPr id="487" name="Shape 487"/>
            <p:cNvSpPr/>
            <p:nvPr/>
          </p:nvSpPr>
          <p:spPr>
            <a:xfrm>
              <a:off x="4320" y="933999"/>
              <a:ext cx="1222257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laminaire</a:t>
              </a:r>
            </a:p>
          </p:txBody>
        </p:sp>
        <p:sp>
          <p:nvSpPr>
            <p:cNvPr id="488" name="Shape 488"/>
            <p:cNvSpPr/>
            <p:nvPr/>
          </p:nvSpPr>
          <p:spPr>
            <a:xfrm>
              <a:off x="4320" y="2320601"/>
              <a:ext cx="1183785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lvl1pPr>
            </a:lstStyle>
            <a:p>
              <a:r>
                <a:rPr sz="1800"/>
                <a:t>turbulent</a:t>
              </a:r>
            </a:p>
          </p:txBody>
        </p:sp>
      </p:grpSp>
      <p:pic>
        <p:nvPicPr>
          <p:cNvPr id="490" name="leo_ran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635" y="1369983"/>
            <a:ext cx="4947689" cy="366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 49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1597" y="3144163"/>
            <a:ext cx="846889" cy="488723"/>
          </a:xfrm>
          <a:prstGeom prst="rect">
            <a:avLst/>
          </a:prstGeom>
        </p:spPr>
      </p:pic>
      <p:grpSp>
        <p:nvGrpSpPr>
          <p:cNvPr id="500" name="Group 500"/>
          <p:cNvGrpSpPr/>
          <p:nvPr/>
        </p:nvGrpSpPr>
        <p:grpSpPr>
          <a:xfrm>
            <a:off x="1304878" y="2991987"/>
            <a:ext cx="882809" cy="660774"/>
            <a:chOff x="0" y="0"/>
            <a:chExt cx="882808" cy="660773"/>
          </a:xfrm>
        </p:grpSpPr>
        <p:sp>
          <p:nvSpPr>
            <p:cNvPr id="493" name="Shape 493"/>
            <p:cNvSpPr/>
            <p:nvPr/>
          </p:nvSpPr>
          <p:spPr>
            <a:xfrm flipV="1">
              <a:off x="143455" y="7880"/>
              <a:ext cx="1" cy="645014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 flipV="1">
              <a:off x="342088" y="0"/>
              <a:ext cx="1" cy="660774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 flipV="1">
              <a:off x="540720" y="0"/>
              <a:ext cx="1" cy="653067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 flipV="1">
              <a:off x="739352" y="0"/>
              <a:ext cx="1" cy="653068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 flipH="1" flipV="1">
              <a:off x="0" y="152273"/>
              <a:ext cx="878863" cy="1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 flipH="1" flipV="1">
              <a:off x="0" y="342530"/>
              <a:ext cx="878863" cy="1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 flipH="1" flipV="1">
              <a:off x="0" y="532788"/>
              <a:ext cx="882809" cy="1"/>
            </a:xfrm>
            <a:prstGeom prst="line">
              <a:avLst/>
            </a:prstGeom>
            <a:noFill/>
            <a:ln w="25400" cap="flat">
              <a:solidFill>
                <a:srgbClr val="3440FF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01" name="Shape 501"/>
          <p:cNvSpPr/>
          <p:nvPr/>
        </p:nvSpPr>
        <p:spPr>
          <a:xfrm>
            <a:off x="1156637" y="3683629"/>
            <a:ext cx="1179291" cy="571501"/>
          </a:xfrm>
          <a:prstGeom prst="rect">
            <a:avLst/>
          </a:prstGeom>
          <a:gradFill>
            <a:gsLst>
              <a:gs pos="0">
                <a:srgbClr val="FFFFFF"/>
              </a:gs>
              <a:gs pos="10720">
                <a:srgbClr val="FFFFFF">
                  <a:alpha val="50000"/>
                </a:srgbClr>
              </a:gs>
              <a:gs pos="74634">
                <a:srgbClr val="FFFFFF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  <a:effectLst>
            <a:outerShdw blurRad="50800" dir="5760000" rotWithShape="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3100">
                <a:solidFill>
                  <a:srgbClr val="3440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RANS</a:t>
            </a:r>
          </a:p>
        </p:txBody>
      </p:sp>
      <p:sp>
        <p:nvSpPr>
          <p:cNvPr id="502" name="Shape 502"/>
          <p:cNvSpPr>
            <a:spLocks noGrp="1"/>
          </p:cNvSpPr>
          <p:nvPr>
            <p:ph type="sldNum" sz="quarter" idx="2"/>
          </p:nvPr>
        </p:nvSpPr>
        <p:spPr>
          <a:xfrm>
            <a:off x="6381749" y="9271000"/>
            <a:ext cx="2286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503" name="Image 50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505" name="Shape 505"/>
          <p:cNvSpPr/>
          <p:nvPr/>
        </p:nvSpPr>
        <p:spPr>
          <a:xfrm>
            <a:off x="726538" y="62562"/>
            <a:ext cx="1155172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Elements de physique - </a:t>
            </a:r>
            <a:r>
              <a:rPr>
                <a:solidFill>
                  <a:srgbClr val="5A5F5E"/>
                </a:solidFill>
              </a:rPr>
              <a:t>thermohydraulique</a:t>
            </a:r>
          </a:p>
        </p:txBody>
      </p:sp>
      <p:pic>
        <p:nvPicPr>
          <p:cNvPr id="508" name="Image 50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1348682" y="5905437"/>
            <a:ext cx="10307437" cy="25526"/>
          </a:xfrm>
          <a:prstGeom prst="rect">
            <a:avLst/>
          </a:prstGeom>
        </p:spPr>
      </p:pic>
      <p:sp>
        <p:nvSpPr>
          <p:cNvPr id="510" name="Shape 510"/>
          <p:cNvSpPr/>
          <p:nvPr/>
        </p:nvSpPr>
        <p:spPr>
          <a:xfrm>
            <a:off x="3446141" y="848602"/>
            <a:ext cx="655948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Famille de code : CFD - Computional Fluid Dynamics</a:t>
            </a:r>
          </a:p>
        </p:txBody>
      </p:sp>
      <p:pic>
        <p:nvPicPr>
          <p:cNvPr id="511" name="Image 51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750297">
            <a:off x="3237840" y="3595571"/>
            <a:ext cx="4299362" cy="107764"/>
          </a:xfrm>
          <a:prstGeom prst="rect">
            <a:avLst/>
          </a:prstGeom>
        </p:spPr>
      </p:pic>
      <p:pic>
        <p:nvPicPr>
          <p:cNvPr id="513" name="Image 512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840504">
            <a:off x="2075408" y="4624385"/>
            <a:ext cx="3106061" cy="107764"/>
          </a:xfrm>
          <a:prstGeom prst="rect">
            <a:avLst/>
          </a:prstGeom>
        </p:spPr>
      </p:pic>
      <p:grpSp>
        <p:nvGrpSpPr>
          <p:cNvPr id="525" name="Group 525"/>
          <p:cNvGrpSpPr/>
          <p:nvPr/>
        </p:nvGrpSpPr>
        <p:grpSpPr>
          <a:xfrm>
            <a:off x="7562947" y="2376198"/>
            <a:ext cx="2833528" cy="1536313"/>
            <a:chOff x="0" y="0"/>
            <a:chExt cx="2833526" cy="1536312"/>
          </a:xfrm>
        </p:grpSpPr>
        <p:pic>
          <p:nvPicPr>
            <p:cNvPr id="515" name="leo_rans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74" t="50566" r="53708" b="46416"/>
            <a:stretch>
              <a:fillRect/>
            </a:stretch>
          </p:blipFill>
          <p:spPr>
            <a:xfrm>
              <a:off x="0" y="0"/>
              <a:ext cx="2833527" cy="1536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23" name="Group 523"/>
            <p:cNvGrpSpPr/>
            <p:nvPr/>
          </p:nvGrpSpPr>
          <p:grpSpPr>
            <a:xfrm>
              <a:off x="957091" y="795864"/>
              <a:ext cx="594864" cy="445250"/>
              <a:chOff x="0" y="0"/>
              <a:chExt cx="594862" cy="445249"/>
            </a:xfrm>
          </p:grpSpPr>
          <p:sp>
            <p:nvSpPr>
              <p:cNvPr id="516" name="Shape 516"/>
              <p:cNvSpPr/>
              <p:nvPr/>
            </p:nvSpPr>
            <p:spPr>
              <a:xfrm flipV="1">
                <a:off x="96664" y="5310"/>
                <a:ext cx="1" cy="434630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17" name="Shape 517"/>
              <p:cNvSpPr/>
              <p:nvPr/>
            </p:nvSpPr>
            <p:spPr>
              <a:xfrm flipV="1">
                <a:off x="230509" y="-1"/>
                <a:ext cx="1" cy="445251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18" name="Shape 518"/>
              <p:cNvSpPr/>
              <p:nvPr/>
            </p:nvSpPr>
            <p:spPr>
              <a:xfrm flipV="1">
                <a:off x="364353" y="0"/>
                <a:ext cx="1" cy="440057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 flipV="1">
                <a:off x="498198" y="0"/>
                <a:ext cx="1" cy="440057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20" name="Shape 520"/>
              <p:cNvSpPr/>
              <p:nvPr/>
            </p:nvSpPr>
            <p:spPr>
              <a:xfrm flipH="1" flipV="1">
                <a:off x="-1" y="102606"/>
                <a:ext cx="592205" cy="1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 flipH="1" flipV="1">
                <a:off x="-1" y="230807"/>
                <a:ext cx="592205" cy="1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22" name="Shape 522"/>
              <p:cNvSpPr/>
              <p:nvPr/>
            </p:nvSpPr>
            <p:spPr>
              <a:xfrm flipH="1" flipV="1">
                <a:off x="-1" y="359008"/>
                <a:ext cx="594864" cy="1"/>
              </a:xfrm>
              <a:prstGeom prst="line">
                <a:avLst/>
              </a:prstGeom>
              <a:noFill/>
              <a:ln w="25400" cap="flat">
                <a:solidFill>
                  <a:srgbClr val="4BA90B"/>
                </a:solidFill>
                <a:prstDash val="solid"/>
                <a:miter lim="400000"/>
              </a:ln>
              <a:effectLst>
                <a:outerShdw blurRad="12700" dir="5520000" rotWithShape="0">
                  <a:srgbClr val="000000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24" name="Shape 524"/>
            <p:cNvSpPr/>
            <p:nvPr/>
          </p:nvSpPr>
          <p:spPr>
            <a:xfrm>
              <a:off x="1738900" y="808290"/>
              <a:ext cx="943801" cy="5715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25439">
                  <a:srgbClr val="FFFFFF">
                    <a:alpha val="50000"/>
                  </a:srgbClr>
                </a:gs>
                <a:gs pos="74634">
                  <a:srgbClr val="FFFFFF">
                    <a:alpha val="0"/>
                  </a:srgbClr>
                </a:gs>
              </a:gsLst>
              <a:path path="shape">
                <a:fillToRect l="50000" t="49999" r="50000" b="50000"/>
              </a:path>
            </a:gradFill>
            <a:ln w="12700" cap="flat">
              <a:noFill/>
              <a:miter lim="400000"/>
            </a:ln>
            <a:effectLst>
              <a:outerShdw blurRad="50800" dir="5760000" rotWithShape="0">
                <a:srgbClr val="FFFFFF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spcBef>
                  <a:spcPts val="4600"/>
                </a:spcBef>
                <a:defRPr sz="3100">
                  <a:solidFill>
                    <a:srgbClr val="4BA90B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DNS</a:t>
              </a:r>
            </a:p>
          </p:txBody>
        </p:sp>
      </p:grpSp>
      <p:pic>
        <p:nvPicPr>
          <p:cNvPr id="526" name="Image 525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03312" y="2332122"/>
            <a:ext cx="2928018" cy="1640830"/>
          </a:xfrm>
          <a:prstGeom prst="rect">
            <a:avLst/>
          </a:prstGeom>
        </p:spPr>
      </p:pic>
      <p:sp>
        <p:nvSpPr>
          <p:cNvPr id="528" name="Shape 528"/>
          <p:cNvSpPr/>
          <p:nvPr/>
        </p:nvSpPr>
        <p:spPr>
          <a:xfrm>
            <a:off x="734375" y="5002617"/>
            <a:ext cx="1433469" cy="29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[Léonard de Vinci]</a:t>
            </a:r>
          </a:p>
        </p:txBody>
      </p:sp>
      <p:grpSp>
        <p:nvGrpSpPr>
          <p:cNvPr id="531" name="Group 531"/>
          <p:cNvGrpSpPr/>
          <p:nvPr/>
        </p:nvGrpSpPr>
        <p:grpSpPr>
          <a:xfrm>
            <a:off x="7603348" y="4285635"/>
            <a:ext cx="5258310" cy="1616853"/>
            <a:chOff x="-1" y="-135325"/>
            <a:chExt cx="5258308" cy="1616852"/>
          </a:xfrm>
        </p:grpSpPr>
        <p:sp>
          <p:nvSpPr>
            <p:cNvPr id="530" name="Shape 530"/>
            <p:cNvSpPr/>
            <p:nvPr/>
          </p:nvSpPr>
          <p:spPr>
            <a:xfrm>
              <a:off x="19050" y="-135325"/>
              <a:ext cx="5220207" cy="1616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just">
                <a:lnSpc>
                  <a:spcPct val="120000"/>
                </a:lnSpc>
                <a:defRPr sz="1800" i="1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1600"/>
                <a:t>When I meet God, I am going to ask him two questions: Why relativity? And why turbulence? I really believe he will have an answer for the first.</a:t>
              </a:r>
            </a:p>
            <a:p>
              <a:pPr algn="r">
                <a:lnSpc>
                  <a:spcPct val="120000"/>
                </a:lnSpc>
                <a:defRPr sz="1800" spc="144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rPr sz="1600"/>
                <a:t>Werner Heisenberg</a:t>
              </a:r>
            </a:p>
          </p:txBody>
        </p:sp>
        <p:pic>
          <p:nvPicPr>
            <p:cNvPr id="529" name="Image 528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5258308" cy="1346201"/>
            </a:xfrm>
            <a:prstGeom prst="rect">
              <a:avLst/>
            </a:prstGeom>
            <a:effectLst/>
          </p:spPr>
        </p:pic>
      </p:grpSp>
      <p:pic>
        <p:nvPicPr>
          <p:cNvPr id="532" name="leo_rans.jpg"/>
          <p:cNvPicPr>
            <a:picLocks noChangeAspect="1"/>
          </p:cNvPicPr>
          <p:nvPr/>
        </p:nvPicPr>
        <p:blipFill>
          <a:blip r:embed="rId2">
            <a:extLst/>
          </a:blip>
          <a:srcRect l="36908" t="49813" r="48254" b="38368"/>
          <a:stretch>
            <a:fillRect/>
          </a:stretch>
        </p:blipFill>
        <p:spPr>
          <a:xfrm>
            <a:off x="4649584" y="4113621"/>
            <a:ext cx="2812341" cy="1657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age 53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87499" y="4057832"/>
            <a:ext cx="2928018" cy="1758211"/>
          </a:xfrm>
          <a:prstGeom prst="rect">
            <a:avLst/>
          </a:prstGeom>
        </p:spPr>
      </p:pic>
      <p:grpSp>
        <p:nvGrpSpPr>
          <p:cNvPr id="542" name="Group 542"/>
          <p:cNvGrpSpPr/>
          <p:nvPr/>
        </p:nvGrpSpPr>
        <p:grpSpPr>
          <a:xfrm>
            <a:off x="5932534" y="4949771"/>
            <a:ext cx="882809" cy="660774"/>
            <a:chOff x="0" y="0"/>
            <a:chExt cx="882808" cy="660773"/>
          </a:xfrm>
        </p:grpSpPr>
        <p:sp>
          <p:nvSpPr>
            <p:cNvPr id="535" name="Shape 535"/>
            <p:cNvSpPr/>
            <p:nvPr/>
          </p:nvSpPr>
          <p:spPr>
            <a:xfrm flipV="1">
              <a:off x="143455" y="7880"/>
              <a:ext cx="1" cy="645014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36" name="Shape 536"/>
            <p:cNvSpPr/>
            <p:nvPr/>
          </p:nvSpPr>
          <p:spPr>
            <a:xfrm flipV="1">
              <a:off x="342088" y="0"/>
              <a:ext cx="1" cy="660774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37" name="Shape 537"/>
            <p:cNvSpPr/>
            <p:nvPr/>
          </p:nvSpPr>
          <p:spPr>
            <a:xfrm flipV="1">
              <a:off x="540720" y="0"/>
              <a:ext cx="1" cy="653067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38" name="Shape 538"/>
            <p:cNvSpPr/>
            <p:nvPr/>
          </p:nvSpPr>
          <p:spPr>
            <a:xfrm flipV="1">
              <a:off x="739352" y="0"/>
              <a:ext cx="1" cy="653068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 flipH="1" flipV="1">
              <a:off x="0" y="152273"/>
              <a:ext cx="878863" cy="1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40" name="Shape 540"/>
            <p:cNvSpPr/>
            <p:nvPr/>
          </p:nvSpPr>
          <p:spPr>
            <a:xfrm flipH="1" flipV="1">
              <a:off x="0" y="342530"/>
              <a:ext cx="878863" cy="1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 flipH="1" flipV="1">
              <a:off x="0" y="532788"/>
              <a:ext cx="882809" cy="1"/>
            </a:xfrm>
            <a:prstGeom prst="line">
              <a:avLst/>
            </a:prstGeom>
            <a:noFill/>
            <a:ln w="25400" cap="flat">
              <a:solidFill>
                <a:srgbClr val="E85D3C"/>
              </a:solidFill>
              <a:prstDash val="solid"/>
              <a:miter lim="400000"/>
            </a:ln>
            <a:effectLst>
              <a:outerShdw blurRad="12700" dir="552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543" name="Image 542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611593" y="4193849"/>
            <a:ext cx="846889" cy="488724"/>
          </a:xfrm>
          <a:prstGeom prst="rect">
            <a:avLst/>
          </a:prstGeom>
        </p:spPr>
      </p:pic>
      <p:sp>
        <p:nvSpPr>
          <p:cNvPr id="545" name="Shape 545"/>
          <p:cNvSpPr/>
          <p:nvPr/>
        </p:nvSpPr>
        <p:spPr>
          <a:xfrm>
            <a:off x="5049097" y="4990889"/>
            <a:ext cx="767136" cy="571501"/>
          </a:xfrm>
          <a:prstGeom prst="rect">
            <a:avLst/>
          </a:prstGeom>
          <a:gradFill>
            <a:gsLst>
              <a:gs pos="0">
                <a:srgbClr val="FFFFFF"/>
              </a:gs>
              <a:gs pos="25439">
                <a:srgbClr val="FFFFFF">
                  <a:alpha val="50000"/>
                </a:srgbClr>
              </a:gs>
              <a:gs pos="74634">
                <a:srgbClr val="FFFFFF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  <a:effectLst>
            <a:outerShdw blurRad="50800" dir="5760000" rotWithShape="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3100">
                <a:solidFill>
                  <a:srgbClr val="E85D3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LES</a:t>
            </a:r>
          </a:p>
        </p:txBody>
      </p:sp>
      <p:grpSp>
        <p:nvGrpSpPr>
          <p:cNvPr id="555" name="Group 555"/>
          <p:cNvGrpSpPr/>
          <p:nvPr/>
        </p:nvGrpSpPr>
        <p:grpSpPr>
          <a:xfrm>
            <a:off x="3421200" y="6856855"/>
            <a:ext cx="2925954" cy="2120389"/>
            <a:chOff x="0" y="0"/>
            <a:chExt cx="2925953" cy="2120388"/>
          </a:xfrm>
        </p:grpSpPr>
        <p:sp>
          <p:nvSpPr>
            <p:cNvPr id="546" name="Shape 546"/>
            <p:cNvSpPr/>
            <p:nvPr/>
          </p:nvSpPr>
          <p:spPr>
            <a:xfrm flipV="1">
              <a:off x="426437" y="331106"/>
              <a:ext cx="1" cy="1565553"/>
            </a:xfrm>
            <a:prstGeom prst="line">
              <a:avLst/>
            </a:prstGeom>
            <a:noFill/>
            <a:ln w="254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422409" y="1890308"/>
              <a:ext cx="2116853" cy="1"/>
            </a:xfrm>
            <a:prstGeom prst="line">
              <a:avLst/>
            </a:prstGeom>
            <a:noFill/>
            <a:ln w="254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432585" y="1077983"/>
              <a:ext cx="2152646" cy="1"/>
            </a:xfrm>
            <a:prstGeom prst="line">
              <a:avLst/>
            </a:prstGeom>
            <a:noFill/>
            <a:ln w="12700" cap="flat">
              <a:solidFill>
                <a:srgbClr val="04148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442478" y="852216"/>
              <a:ext cx="2061474" cy="419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01"/>
                  </a:moveTo>
                  <a:lnTo>
                    <a:pt x="864" y="18157"/>
                  </a:lnTo>
                  <a:lnTo>
                    <a:pt x="1745" y="4725"/>
                  </a:lnTo>
                  <a:lnTo>
                    <a:pt x="1982" y="12671"/>
                  </a:lnTo>
                  <a:lnTo>
                    <a:pt x="2398" y="7385"/>
                  </a:lnTo>
                  <a:lnTo>
                    <a:pt x="3664" y="0"/>
                  </a:lnTo>
                  <a:lnTo>
                    <a:pt x="3664" y="11472"/>
                  </a:lnTo>
                  <a:lnTo>
                    <a:pt x="4369" y="21600"/>
                  </a:lnTo>
                  <a:lnTo>
                    <a:pt x="5092" y="5489"/>
                  </a:lnTo>
                  <a:lnTo>
                    <a:pt x="5170" y="17131"/>
                  </a:lnTo>
                  <a:lnTo>
                    <a:pt x="6213" y="9831"/>
                  </a:lnTo>
                  <a:lnTo>
                    <a:pt x="6973" y="4106"/>
                  </a:lnTo>
                  <a:lnTo>
                    <a:pt x="7021" y="16094"/>
                  </a:lnTo>
                  <a:lnTo>
                    <a:pt x="7676" y="15065"/>
                  </a:lnTo>
                  <a:lnTo>
                    <a:pt x="8556" y="7881"/>
                  </a:lnTo>
                  <a:lnTo>
                    <a:pt x="9195" y="5783"/>
                  </a:lnTo>
                  <a:lnTo>
                    <a:pt x="9243" y="14835"/>
                  </a:lnTo>
                  <a:lnTo>
                    <a:pt x="9564" y="3004"/>
                  </a:lnTo>
                  <a:lnTo>
                    <a:pt x="9900" y="15264"/>
                  </a:lnTo>
                  <a:lnTo>
                    <a:pt x="10955" y="9076"/>
                  </a:lnTo>
                  <a:lnTo>
                    <a:pt x="11322" y="15369"/>
                  </a:lnTo>
                  <a:lnTo>
                    <a:pt x="12590" y="6223"/>
                  </a:lnTo>
                  <a:lnTo>
                    <a:pt x="13494" y="2227"/>
                  </a:lnTo>
                  <a:lnTo>
                    <a:pt x="13526" y="11290"/>
                  </a:lnTo>
                  <a:lnTo>
                    <a:pt x="14707" y="6349"/>
                  </a:lnTo>
                  <a:lnTo>
                    <a:pt x="14659" y="13545"/>
                  </a:lnTo>
                  <a:lnTo>
                    <a:pt x="15461" y="16964"/>
                  </a:lnTo>
                  <a:lnTo>
                    <a:pt x="16413" y="7849"/>
                  </a:lnTo>
                  <a:lnTo>
                    <a:pt x="16700" y="14614"/>
                  </a:lnTo>
                  <a:lnTo>
                    <a:pt x="17562" y="7911"/>
                  </a:lnTo>
                  <a:lnTo>
                    <a:pt x="18106" y="17665"/>
                  </a:lnTo>
                  <a:lnTo>
                    <a:pt x="19175" y="4818"/>
                  </a:lnTo>
                  <a:lnTo>
                    <a:pt x="19511" y="17781"/>
                  </a:lnTo>
                  <a:lnTo>
                    <a:pt x="20361" y="14340"/>
                  </a:lnTo>
                  <a:lnTo>
                    <a:pt x="21128" y="7262"/>
                  </a:lnTo>
                  <a:lnTo>
                    <a:pt x="21600" y="16208"/>
                  </a:lnTo>
                </a:path>
              </a:pathLst>
            </a:custGeom>
            <a:noFill/>
            <a:ln w="12700" cap="flat">
              <a:solidFill>
                <a:srgbClr val="04148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918C88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pic>
          <p:nvPicPr>
            <p:cNvPr id="550" name="pasted-image.pdf"/>
            <p:cNvPicPr>
              <a:picLocks noChangeAspect="1"/>
            </p:cNvPicPr>
            <p:nvPr/>
          </p:nvPicPr>
          <p:blipFill>
            <a:blip r:embed="rId12">
              <a:alphaModFix amt="69831"/>
              <a:extLst/>
            </a:blip>
            <a:srcRect r="83306" b="75857"/>
            <a:stretch>
              <a:fillRect/>
            </a:stretch>
          </p:blipFill>
          <p:spPr>
            <a:xfrm>
              <a:off x="292668" y="0"/>
              <a:ext cx="241064" cy="382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pasted-image.pdf"/>
            <p:cNvPicPr>
              <a:picLocks noChangeAspect="1"/>
            </p:cNvPicPr>
            <p:nvPr/>
          </p:nvPicPr>
          <p:blipFill>
            <a:blip r:embed="rId12">
              <a:alphaModFix amt="69831"/>
              <a:extLst/>
            </a:blip>
            <a:srcRect l="40250" r="40250" b="75857"/>
            <a:stretch>
              <a:fillRect/>
            </a:stretch>
          </p:blipFill>
          <p:spPr>
            <a:xfrm>
              <a:off x="0" y="941555"/>
              <a:ext cx="283691" cy="385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pasted-image.pdf"/>
            <p:cNvPicPr>
              <a:picLocks noChangeAspect="1"/>
            </p:cNvPicPr>
            <p:nvPr/>
          </p:nvPicPr>
          <p:blipFill>
            <a:blip r:embed="rId12">
              <a:alphaModFix amt="69831"/>
              <a:extLst/>
            </a:blip>
            <a:srcRect l="75165" b="75857"/>
            <a:stretch>
              <a:fillRect/>
            </a:stretch>
          </p:blipFill>
          <p:spPr>
            <a:xfrm>
              <a:off x="2567578" y="810185"/>
              <a:ext cx="358376" cy="382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3" name="Shape 553"/>
            <p:cNvSpPr/>
            <p:nvPr/>
          </p:nvSpPr>
          <p:spPr>
            <a:xfrm flipV="1">
              <a:off x="2587616" y="859643"/>
              <a:ext cx="1" cy="23514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headEnd type="triangle" w="med" len="med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2534876" y="1637788"/>
              <a:ext cx="244260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700" i="1" spc="215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Athelas"/>
                  <a:ea typeface="Athelas"/>
                  <a:cs typeface="Athelas"/>
                  <a:sym typeface="Athelas"/>
                </a:defRPr>
              </a:lvl1pPr>
            </a:lstStyle>
            <a:p>
              <a:pPr>
                <a:defRPr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>
                  <a:latin typeface="Athelas"/>
                  <a:ea typeface="Athelas"/>
                  <a:cs typeface="Athelas"/>
                  <a:sym typeface="Athelas"/>
                </a:rPr>
                <a:t>t</a:t>
              </a:r>
            </a:p>
          </p:txBody>
        </p:sp>
      </p:grpSp>
      <p:sp>
        <p:nvSpPr>
          <p:cNvPr id="556" name="Shape 556"/>
          <p:cNvSpPr/>
          <p:nvPr/>
        </p:nvSpPr>
        <p:spPr>
          <a:xfrm>
            <a:off x="3680555" y="6054217"/>
            <a:ext cx="2255105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L’approche RANS</a:t>
            </a:r>
          </a:p>
        </p:txBody>
      </p:sp>
      <p:sp>
        <p:nvSpPr>
          <p:cNvPr id="557" name="Shape 557"/>
          <p:cNvSpPr/>
          <p:nvPr/>
        </p:nvSpPr>
        <p:spPr>
          <a:xfrm>
            <a:off x="2015264" y="8904834"/>
            <a:ext cx="2832550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trop complexe à résoudre directement</a:t>
            </a:r>
          </a:p>
        </p:txBody>
      </p:sp>
      <p:pic>
        <p:nvPicPr>
          <p:cNvPr id="575" name="Image 574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656602" y="7202332"/>
            <a:ext cx="744724" cy="657463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559" name="Shape 559"/>
          <p:cNvSpPr/>
          <p:nvPr/>
        </p:nvSpPr>
        <p:spPr>
          <a:xfrm>
            <a:off x="4220008" y="6695535"/>
            <a:ext cx="1433470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i="1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moyenne </a:t>
            </a:r>
            <a:r>
              <a:rPr sz="1800" u="sng"/>
              <a:t>résolue</a:t>
            </a:r>
          </a:p>
        </p:txBody>
      </p:sp>
      <p:sp>
        <p:nvSpPr>
          <p:cNvPr id="560" name="Shape 560"/>
          <p:cNvSpPr/>
          <p:nvPr/>
        </p:nvSpPr>
        <p:spPr>
          <a:xfrm>
            <a:off x="6762628" y="6561868"/>
            <a:ext cx="1589837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 i="1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fluctuations </a:t>
            </a:r>
            <a:r>
              <a:rPr sz="1800" u="sng"/>
              <a:t>modélisées</a:t>
            </a:r>
          </a:p>
        </p:txBody>
      </p:sp>
      <p:pic>
        <p:nvPicPr>
          <p:cNvPr id="576" name="Image 575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373006" y="7031808"/>
            <a:ext cx="438426" cy="64406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562" name="Image 561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20996662">
            <a:off x="6296211" y="4213044"/>
            <a:ext cx="4132272" cy="107764"/>
          </a:xfrm>
          <a:prstGeom prst="rect">
            <a:avLst/>
          </a:prstGeom>
        </p:spPr>
      </p:pic>
      <p:pic>
        <p:nvPicPr>
          <p:cNvPr id="564" name="Image 563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8929312">
            <a:off x="5236238" y="3252758"/>
            <a:ext cx="2793691" cy="107764"/>
          </a:xfrm>
          <a:prstGeom prst="rect">
            <a:avLst/>
          </a:prstGeom>
        </p:spPr>
      </p:pic>
      <p:sp>
        <p:nvSpPr>
          <p:cNvPr id="566" name="Shape 566"/>
          <p:cNvSpPr/>
          <p:nvPr/>
        </p:nvSpPr>
        <p:spPr>
          <a:xfrm>
            <a:off x="6608121" y="8066266"/>
            <a:ext cx="1589838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700" spc="136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modèles de turbulence</a:t>
            </a:r>
          </a:p>
        </p:txBody>
      </p:sp>
      <p:pic>
        <p:nvPicPr>
          <p:cNvPr id="567" name="Image 566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6284448">
            <a:off x="7218812" y="7598463"/>
            <a:ext cx="573755" cy="16981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570" name="Group 570"/>
          <p:cNvGrpSpPr/>
          <p:nvPr/>
        </p:nvGrpSpPr>
        <p:grpSpPr>
          <a:xfrm>
            <a:off x="8447814" y="6594186"/>
            <a:ext cx="4502380" cy="2614037"/>
            <a:chOff x="0" y="0"/>
            <a:chExt cx="4502378" cy="2614035"/>
          </a:xfrm>
        </p:grpSpPr>
        <p:sp>
          <p:nvSpPr>
            <p:cNvPr id="569" name="Shape 569"/>
            <p:cNvSpPr/>
            <p:nvPr/>
          </p:nvSpPr>
          <p:spPr>
            <a:xfrm>
              <a:off x="63500" y="38100"/>
              <a:ext cx="4375379" cy="2448936"/>
            </a:xfrm>
            <a:prstGeom prst="rect">
              <a:avLst/>
            </a:prstGeom>
            <a:solidFill>
              <a:srgbClr val="DADA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68" name="Image 567"/>
            <p:cNvPicPr>
              <a:picLocks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-1" y="0"/>
              <a:ext cx="4502380" cy="2614037"/>
            </a:xfrm>
            <a:prstGeom prst="rect">
              <a:avLst/>
            </a:prstGeom>
            <a:effectLst/>
          </p:spPr>
        </p:pic>
      </p:grpSp>
      <p:sp>
        <p:nvSpPr>
          <p:cNvPr id="571" name="Shape 571"/>
          <p:cNvSpPr/>
          <p:nvPr/>
        </p:nvSpPr>
        <p:spPr>
          <a:xfrm>
            <a:off x="8691690" y="7144023"/>
            <a:ext cx="4189452" cy="180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OpenFOAM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1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librairie volumes finis C++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1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boîte à outil open source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1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nombreux modèles disponibles </a:t>
            </a:r>
          </a:p>
          <a:p>
            <a:pPr marL="226391" indent="-226391" algn="l">
              <a:lnSpc>
                <a:spcPct val="120000"/>
              </a:lnSpc>
              <a:buSzPct val="25000"/>
              <a:buBlip>
                <a:blip r:embed="rId19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multi-physique</a:t>
            </a:r>
          </a:p>
        </p:txBody>
      </p:sp>
      <p:sp>
        <p:nvSpPr>
          <p:cNvPr id="572" name="Shape 572"/>
          <p:cNvSpPr/>
          <p:nvPr/>
        </p:nvSpPr>
        <p:spPr>
          <a:xfrm>
            <a:off x="9192574" y="6680779"/>
            <a:ext cx="30235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code de calcul utilisé :</a:t>
            </a:r>
          </a:p>
        </p:txBody>
      </p:sp>
      <p:sp>
        <p:nvSpPr>
          <p:cNvPr id="573" name="Shape 573"/>
          <p:cNvSpPr/>
          <p:nvPr/>
        </p:nvSpPr>
        <p:spPr>
          <a:xfrm>
            <a:off x="8412227" y="1255548"/>
            <a:ext cx="4550605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6391" indent="-226391" algn="l">
              <a:lnSpc>
                <a:spcPct val="120000"/>
              </a:lnSpc>
              <a:buSzPct val="30000"/>
              <a:buBlip>
                <a:blip r:embed="rId19"/>
              </a:buBlip>
              <a:defRPr sz="20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RANS : Reynolds Average </a:t>
            </a:r>
            <a:r>
              <a:rPr sz="1800" dirty="0" err="1"/>
              <a:t>Navier</a:t>
            </a:r>
            <a:r>
              <a:rPr sz="1800" dirty="0"/>
              <a:t> Stokes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19"/>
              </a:buBlip>
              <a:defRPr sz="20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LES : Large Eddy Simulation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19"/>
              </a:buBlip>
              <a:defRPr sz="2000" spc="0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DNS : Direct Numerical Simulation</a:t>
            </a:r>
          </a:p>
        </p:txBody>
      </p:sp>
      <p:pic>
        <p:nvPicPr>
          <p:cNvPr id="577" name="Image 576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403347" y="8181509"/>
            <a:ext cx="1880149" cy="69034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2" animBg="1" advAuto="0"/>
      <p:bldP spid="508" grpId="13" animBg="1" advAuto="0"/>
      <p:bldP spid="511" grpId="3" animBg="1" advAuto="0"/>
      <p:bldP spid="513" grpId="5" animBg="1" advAuto="0"/>
      <p:bldP spid="525" grpId="8" animBg="1" advAuto="0"/>
      <p:bldP spid="526" grpId="9" animBg="1" advAuto="0"/>
      <p:bldP spid="532" grpId="1" animBg="1" advAuto="0"/>
      <p:bldP spid="533" grpId="4" animBg="1" advAuto="0"/>
      <p:bldP spid="542" grpId="6" animBg="1" advAuto="0"/>
      <p:bldP spid="543" grpId="12" animBg="1" advAuto="0"/>
      <p:bldP spid="545" grpId="7" animBg="1" advAuto="0"/>
      <p:bldP spid="555" grpId="15" animBg="1" advAuto="0"/>
      <p:bldP spid="556" grpId="14" animBg="1" advAuto="0"/>
      <p:bldP spid="557" grpId="21" animBg="1" advAuto="0"/>
      <p:bldP spid="575" grpId="19" animBg="1" advAuto="0"/>
      <p:bldP spid="559" grpId="18" animBg="1" advAuto="0"/>
      <p:bldP spid="560" grpId="16" animBg="1" advAuto="0"/>
      <p:bldP spid="576" grpId="17" animBg="1" advAuto="0"/>
      <p:bldP spid="562" grpId="11" animBg="1" advAuto="0"/>
      <p:bldP spid="564" grpId="10" animBg="1" advAuto="0"/>
      <p:bldP spid="566" grpId="22" animBg="1" advAuto="0"/>
      <p:bldP spid="567" grpId="23" animBg="1" advAuto="0"/>
      <p:bldP spid="570" grpId="24" animBg="1" advAuto="0"/>
      <p:bldP spid="571" grpId="26" animBg="1" advAuto="0"/>
      <p:bldP spid="572" grpId="25" animBg="1" advAuto="0"/>
      <p:bldP spid="577" grpId="20" animBg="1" advAuto="0"/>
    </p:bld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4874</TotalTime>
  <Words>1658</Words>
  <Application>Microsoft Office PowerPoint</Application>
  <PresentationFormat>Personnalisé</PresentationFormat>
  <Paragraphs>456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Showroom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Elsa Merle</dc:creator>
  <cp:lastModifiedBy>EML</cp:lastModifiedBy>
  <cp:revision>13</cp:revision>
  <dcterms:modified xsi:type="dcterms:W3CDTF">2015-11-25T10:07:04Z</dcterms:modified>
</cp:coreProperties>
</file>